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3" r:id="rId5"/>
    <p:sldId id="272" r:id="rId6"/>
    <p:sldId id="273" r:id="rId7"/>
    <p:sldId id="274" r:id="rId8"/>
    <p:sldId id="264" r:id="rId9"/>
    <p:sldId id="265" r:id="rId10"/>
    <p:sldId id="266" r:id="rId11"/>
    <p:sldId id="267" r:id="rId12"/>
    <p:sldId id="268" r:id="rId13"/>
    <p:sldId id="269" r:id="rId14"/>
    <p:sldId id="270" r:id="rId15"/>
    <p:sldId id="275" r:id="rId16"/>
    <p:sldId id="271" r:id="rId17"/>
    <p:sldId id="277" r:id="rId18"/>
    <p:sldId id="279" r:id="rId19"/>
    <p:sldId id="280" r:id="rId20"/>
    <p:sldId id="292" r:id="rId21"/>
    <p:sldId id="281" r:id="rId22"/>
    <p:sldId id="282" r:id="rId23"/>
    <p:sldId id="284" r:id="rId24"/>
    <p:sldId id="293"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9FFFF"/>
    <a:srgbClr val="3366CC"/>
    <a:srgbClr val="FFFFFF"/>
    <a:srgbClr val="007A37"/>
    <a:srgbClr val="660033"/>
    <a:srgbClr val="AB6525"/>
    <a:srgbClr val="4A4122"/>
    <a:srgbClr val="C9BB89"/>
    <a:srgbClr val="DCD3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4"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4A88CDE-CED4-4094-BC98-4514895403E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253113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4A88CDE-CED4-4094-BC98-4514895403E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774935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4A88CDE-CED4-4094-BC98-4514895403E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1204284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7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4A88CDE-CED4-4094-BC98-4514895403E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221463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A88CDE-CED4-4094-BC98-4514895403E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51755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4A88CDE-CED4-4094-BC98-4514895403E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296049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4A88CDE-CED4-4094-BC98-4514895403E9}" type="datetimeFigureOut">
              <a:rPr lang="en-GB" smtClean="0"/>
              <a:t>31/08/2026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356892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4A88CDE-CED4-4094-BC98-4514895403E9}" type="datetimeFigureOut">
              <a:rPr lang="en-GB" smtClean="0"/>
              <a:t>31/08/2026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312839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88CDE-CED4-4094-BC98-4514895403E9}" type="datetimeFigureOut">
              <a:rPr lang="en-GB" smtClean="0"/>
              <a:t>31/08/2026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1426212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A88CDE-CED4-4094-BC98-4514895403E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316563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A88CDE-CED4-4094-BC98-4514895403E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B743-DE3C-46C4-8A2A-167821D270B6}" type="slidenum">
              <a:rPr lang="en-GB" smtClean="0"/>
              <a:t>‹#›</a:t>
            </a:fld>
            <a:endParaRPr lang="en-GB"/>
          </a:p>
        </p:txBody>
      </p:sp>
    </p:spTree>
    <p:extLst>
      <p:ext uri="{BB962C8B-B14F-4D97-AF65-F5344CB8AC3E}">
        <p14:creationId xmlns:p14="http://schemas.microsoft.com/office/powerpoint/2010/main" val="1646852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88CDE-CED4-4094-BC98-4514895403E9}" type="datetimeFigureOut">
              <a:rPr lang="en-GB" smtClean="0"/>
              <a:t>31/08/2026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3B743-DE3C-46C4-8A2A-167821D270B6}" type="slidenum">
              <a:rPr lang="en-GB" smtClean="0"/>
              <a:t>‹#›</a:t>
            </a:fld>
            <a:endParaRPr lang="en-GB"/>
          </a:p>
        </p:txBody>
      </p:sp>
    </p:spTree>
    <p:extLst>
      <p:ext uri="{BB962C8B-B14F-4D97-AF65-F5344CB8AC3E}">
        <p14:creationId xmlns:p14="http://schemas.microsoft.com/office/powerpoint/2010/main" val="3933454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ab%20Oktober%202022%20QuantGenetik\Table%20P=G+E+GE-2.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ab%20Oktober%202022%20QuantGenetik\Table%20P=G+E+GE-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8.emf"/><Relationship Id="rId5" Type="http://schemas.openxmlformats.org/officeDocument/2006/relationships/oleObject" Target="file:///C:\G&#246;ttingen\W.Link\Daten%20(D)\pdf-Dateien\F&#252;r%20Lehre\ab%20Februar%202022\ab%20Oktober%202022%20QuantGenetik\Table%20P=G+E+GE-3.docx" TargetMode="External"/><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ab%20Oktober%202022%20QuantGenetik\Table%20P=G+E+GE-2.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0.emf"/><Relationship Id="rId5" Type="http://schemas.openxmlformats.org/officeDocument/2006/relationships/oleObject" Target="file:///C:\G&#246;ttingen\W.Link\Daten%20(D)\pdf-Dateien\F&#252;r%20Lehre\ab%20Februar%202022\ab%20Oktober%202022%20QuantGenetik\Table%20P=G+E+GE-4.docx" TargetMode="Externa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oleObject" Target="../embeddings/oleObject1.bin"/><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Genot%20Frequ%20HWE%20S1%20DH%202%20loci.docx" TargetMode="Externa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emf"/></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file:///C:\G&#246;ttingen\W.Link\Daten%20(D)\pdf-Dateien\F&#252;r%20Lehre\ab%20Februar%202022\ab%20Oktober%202022%20QuantGenetik\Continous%20variation%20of%20trait%20expression.docx"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wmf"/><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7" name="Textfeld 2"/>
          <p:cNvSpPr txBox="1"/>
          <p:nvPr/>
        </p:nvSpPr>
        <p:spPr>
          <a:xfrm>
            <a:off x="72000" y="6257490"/>
            <a:ext cx="499661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altLang="de-DE" sz="2400" dirty="0">
                <a:latin typeface="Arial" panose="020B0604020202020204" pitchFamily="34" charset="0"/>
                <a:cs typeface="Arial" panose="020B0604020202020204" pitchFamily="34" charset="0"/>
              </a:rPr>
              <a:t>UNPLAB-</a:t>
            </a:r>
            <a:r>
              <a:rPr lang="de-DE" sz="2400" dirty="0">
                <a:latin typeface="Arial" panose="020B0604020202020204" pitchFamily="34" charset="0"/>
                <a:cs typeface="Arial" panose="020B0604020202020204" pitchFamily="34" charset="0"/>
              </a:rPr>
              <a:t>QuGen_Ch-2[Transition I]</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3655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38200" y="340428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p:cNvSpPr txBox="1"/>
          <p:nvPr/>
        </p:nvSpPr>
        <p:spPr>
          <a:xfrm>
            <a:off x="2858257" y="545006"/>
            <a:ext cx="9216667"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Physics comes with Algebraic equations such as: </a:t>
            </a:r>
          </a:p>
          <a:p>
            <a:r>
              <a:rPr lang="en-GB" dirty="0">
                <a:solidFill>
                  <a:srgbClr val="0000FF"/>
                </a:solidFill>
                <a:latin typeface="Arial" panose="020B0604020202020204" pitchFamily="34" charset="0"/>
                <a:cs typeface="Arial" panose="020B0604020202020204" pitchFamily="34" charset="0"/>
              </a:rPr>
              <a:t>U=R </a:t>
            </a:r>
            <a:r>
              <a:rPr lang="en-GB" b="1"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I </a:t>
            </a:r>
            <a:r>
              <a:rPr lang="en-GB" dirty="0">
                <a:latin typeface="Arial" panose="020B0604020202020204" pitchFamily="34" charset="0"/>
                <a:cs typeface="Arial" panose="020B0604020202020204" pitchFamily="34" charset="0"/>
              </a:rPr>
              <a:t>	Voltage „U“ [volts] is Resistance „R“ [ohms] times Current „I“ [amps]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U=R </a:t>
            </a:r>
            <a:r>
              <a:rPr lang="en-GB" b="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I   </a:t>
            </a:r>
            <a:r>
              <a:rPr lang="en-GB" i="1" dirty="0">
                <a:latin typeface="Arial" panose="020B0604020202020204" pitchFamily="34" charset="0"/>
                <a:cs typeface="Arial" panose="020B0604020202020204" pitchFamily="34" charset="0"/>
              </a:rPr>
              <a:t>el. </a:t>
            </a:r>
            <a:r>
              <a:rPr lang="en-GB" i="1" dirty="0" err="1">
                <a:latin typeface="Arial" panose="020B0604020202020204" pitchFamily="34" charset="0"/>
                <a:cs typeface="Arial" panose="020B0604020202020204" pitchFamily="34" charset="0"/>
              </a:rPr>
              <a:t>Spannung</a:t>
            </a:r>
            <a:r>
              <a:rPr lang="en-GB" i="1" dirty="0">
                <a:latin typeface="Arial" panose="020B0604020202020204" pitchFamily="34" charset="0"/>
                <a:cs typeface="Arial" panose="020B0604020202020204" pitchFamily="34" charset="0"/>
              </a:rPr>
              <a:t> [Volt] </a:t>
            </a:r>
            <a:r>
              <a:rPr lang="en-GB" i="1" dirty="0" err="1">
                <a:latin typeface="Arial" panose="020B0604020202020204" pitchFamily="34" charset="0"/>
                <a:cs typeface="Arial" panose="020B0604020202020204" pitchFamily="34" charset="0"/>
              </a:rPr>
              <a:t>ist</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Widerstand</a:t>
            </a:r>
            <a:r>
              <a:rPr lang="en-GB" i="1" dirty="0">
                <a:latin typeface="Arial" panose="020B0604020202020204" pitchFamily="34" charset="0"/>
                <a:cs typeface="Arial" panose="020B0604020202020204" pitchFamily="34" charset="0"/>
              </a:rPr>
              <a:t> [Ohm] mal </a:t>
            </a:r>
            <a:r>
              <a:rPr lang="en-GB" i="1" dirty="0" err="1">
                <a:latin typeface="Arial" panose="020B0604020202020204" pitchFamily="34" charset="0"/>
                <a:cs typeface="Arial" panose="020B0604020202020204" pitchFamily="34" charset="0"/>
              </a:rPr>
              <a:t>Stromstärke</a:t>
            </a:r>
            <a:r>
              <a:rPr lang="en-GB" i="1" dirty="0">
                <a:latin typeface="Arial" panose="020B0604020202020204" pitchFamily="34" charset="0"/>
                <a:cs typeface="Arial" panose="020B0604020202020204" pitchFamily="34" charset="0"/>
              </a:rPr>
              <a:t> [Ampere]</a:t>
            </a:r>
          </a:p>
          <a:p>
            <a:r>
              <a:rPr lang="en-GB" dirty="0">
                <a:latin typeface="Arial" panose="020B0604020202020204" pitchFamily="34" charset="0"/>
                <a:cs typeface="Arial" panose="020B0604020202020204" pitchFamily="34" charset="0"/>
              </a:rPr>
              <a:t>Correspondingly, </a:t>
            </a:r>
          </a:p>
          <a:p>
            <a:r>
              <a:rPr lang="en-GB" dirty="0">
                <a:solidFill>
                  <a:srgbClr val="0000FF"/>
                </a:solidFill>
                <a:latin typeface="Arial" panose="020B0604020202020204" pitchFamily="34" charset="0"/>
                <a:cs typeface="Arial" panose="020B0604020202020204" pitchFamily="34" charset="0"/>
              </a:rPr>
              <a:t>P = U·I	</a:t>
            </a:r>
            <a:r>
              <a:rPr lang="en-GB" dirty="0">
                <a:latin typeface="Arial" panose="020B0604020202020204" pitchFamily="34" charset="0"/>
                <a:cs typeface="Arial" panose="020B0604020202020204" pitchFamily="34" charset="0"/>
              </a:rPr>
              <a:t>Wattage „P“ [watts] is Voltage U [volts] times </a:t>
            </a:r>
            <a:r>
              <a:rPr lang="en-GB" dirty="0" err="1">
                <a:latin typeface="Arial" panose="020B0604020202020204" pitchFamily="34" charset="0"/>
                <a:cs typeface="Arial" panose="020B0604020202020204" pitchFamily="34" charset="0"/>
              </a:rPr>
              <a:t>Currrent</a:t>
            </a:r>
            <a:r>
              <a:rPr lang="en-GB" dirty="0">
                <a:latin typeface="Arial" panose="020B0604020202020204" pitchFamily="34" charset="0"/>
                <a:cs typeface="Arial" panose="020B0604020202020204" pitchFamily="34" charset="0"/>
              </a:rPr>
              <a:t> „I“ [amps]</a:t>
            </a:r>
          </a:p>
          <a:p>
            <a:r>
              <a:rPr lang="en-GB" dirty="0">
                <a:latin typeface="Arial" panose="020B0604020202020204" pitchFamily="34" charset="0"/>
                <a:cs typeface="Arial" panose="020B0604020202020204" pitchFamily="34" charset="0"/>
              </a:rPr>
              <a:t>P = U·I	</a:t>
            </a:r>
            <a:r>
              <a:rPr lang="en-GB" i="1" dirty="0">
                <a:latin typeface="Arial" panose="020B0604020202020204" pitchFamily="34" charset="0"/>
                <a:cs typeface="Arial" panose="020B0604020202020204" pitchFamily="34" charset="0"/>
              </a:rPr>
              <a:t>El. </a:t>
            </a:r>
            <a:r>
              <a:rPr lang="en-GB" i="1" dirty="0" err="1">
                <a:latin typeface="Arial" panose="020B0604020202020204" pitchFamily="34" charset="0"/>
                <a:cs typeface="Arial" panose="020B0604020202020204" pitchFamily="34" charset="0"/>
              </a:rPr>
              <a:t>Leistung</a:t>
            </a:r>
            <a:r>
              <a:rPr lang="en-GB" i="1" dirty="0">
                <a:latin typeface="Arial" panose="020B0604020202020204" pitchFamily="34" charset="0"/>
                <a:cs typeface="Arial" panose="020B0604020202020204" pitchFamily="34" charset="0"/>
              </a:rPr>
              <a:t> „P“ [Watt] </a:t>
            </a:r>
            <a:r>
              <a:rPr lang="en-GB" i="1" dirty="0" err="1">
                <a:latin typeface="Arial" panose="020B0604020202020204" pitchFamily="34" charset="0"/>
                <a:cs typeface="Arial" panose="020B0604020202020204" pitchFamily="34" charset="0"/>
              </a:rPr>
              <a:t>ist</a:t>
            </a:r>
            <a:r>
              <a:rPr lang="en-GB" i="1" dirty="0">
                <a:latin typeface="Arial" panose="020B0604020202020204" pitchFamily="34" charset="0"/>
                <a:cs typeface="Arial" panose="020B0604020202020204" pitchFamily="34" charset="0"/>
              </a:rPr>
              <a:t> el. </a:t>
            </a:r>
            <a:r>
              <a:rPr lang="en-GB" i="1" dirty="0" err="1">
                <a:latin typeface="Arial" panose="020B0604020202020204" pitchFamily="34" charset="0"/>
                <a:cs typeface="Arial" panose="020B0604020202020204" pitchFamily="34" charset="0"/>
              </a:rPr>
              <a:t>Spannung</a:t>
            </a:r>
            <a:r>
              <a:rPr lang="en-GB" i="1" dirty="0">
                <a:latin typeface="Arial" panose="020B0604020202020204" pitchFamily="34" charset="0"/>
                <a:cs typeface="Arial" panose="020B0604020202020204" pitchFamily="34" charset="0"/>
              </a:rPr>
              <a:t> U [Volt] mal </a:t>
            </a:r>
            <a:r>
              <a:rPr lang="en-GB" i="1" dirty="0" err="1">
                <a:latin typeface="Arial" panose="020B0604020202020204" pitchFamily="34" charset="0"/>
                <a:cs typeface="Arial" panose="020B0604020202020204" pitchFamily="34" charset="0"/>
              </a:rPr>
              <a:t>Stromstärke</a:t>
            </a:r>
            <a:r>
              <a:rPr lang="en-GB" i="1" dirty="0">
                <a:latin typeface="Arial" panose="020B0604020202020204" pitchFamily="34" charset="0"/>
                <a:cs typeface="Arial" panose="020B0604020202020204" pitchFamily="34" charset="0"/>
              </a:rPr>
              <a:t> „I“ [Ampere]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Does Biology including Genotype-to-Phenotype come which equations such as ... </a:t>
            </a:r>
          </a:p>
          <a:p>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 G ∙ E</a:t>
            </a:r>
            <a:r>
              <a:rPr lang="en-GB" dirty="0">
                <a:latin typeface="Arial" panose="020B0604020202020204" pitchFamily="34" charset="0"/>
                <a:cs typeface="Arial" panose="020B0604020202020204" pitchFamily="34" charset="0"/>
              </a:rPr>
              <a:t>   Phenotype P (e.g. yield in t/ha) is Genotype „G“ [µg mRNA] times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Environment „E“ [litre of irrigated water per day]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 It does not. This last equation was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nonsense</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Phenotypically realized trait values can not be calculated by such equation. Biology is too complex. We can by very far not (yet) algebraically fully grasp its complexity.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only statistically ‚explain‘ yield from several sources of variation (</a:t>
            </a:r>
            <a:r>
              <a:rPr lang="en-GB" dirty="0">
                <a:solidFill>
                  <a:srgbClr val="0000FF"/>
                </a:solidFill>
                <a:latin typeface="Arial" panose="020B0604020202020204" pitchFamily="34" charset="0"/>
                <a:cs typeface="Arial" panose="020B0604020202020204" pitchFamily="34" charset="0"/>
              </a:rPr>
              <a:t>not </a:t>
            </a:r>
            <a:r>
              <a:rPr lang="en-GB" dirty="0">
                <a:solidFill>
                  <a:schemeClr val="tx1">
                    <a:lumMod val="50000"/>
                    <a:lumOff val="50000"/>
                  </a:schemeClr>
                </a:solidFill>
                <a:latin typeface="Arial" panose="020B0604020202020204" pitchFamily="34" charset="0"/>
                <a:cs typeface="Arial" panose="020B0604020202020204" pitchFamily="34" charset="0"/>
              </a:rPr>
              <a:t>causes</a:t>
            </a:r>
            <a:r>
              <a:rPr lang="en-GB" dirty="0">
                <a:solidFill>
                  <a:srgbClr val="0000FF"/>
                </a:solidFill>
                <a:latin typeface="Arial" panose="020B0604020202020204" pitchFamily="34" charset="0"/>
                <a:cs typeface="Arial" panose="020B0604020202020204" pitchFamily="34" charset="0"/>
              </a:rPr>
              <a:t> but </a:t>
            </a:r>
            <a:r>
              <a:rPr lang="en-GB" dirty="0">
                <a:solidFill>
                  <a:schemeClr val="tx1">
                    <a:lumMod val="50000"/>
                    <a:lumOff val="50000"/>
                  </a:schemeClr>
                </a:solidFill>
                <a:latin typeface="Arial" panose="020B0604020202020204" pitchFamily="34" charset="0"/>
                <a:cs typeface="Arial" panose="020B0604020202020204" pitchFamily="34" charset="0"/>
              </a:rPr>
              <a:t>sources</a:t>
            </a:r>
            <a:r>
              <a:rPr lang="en-GB" dirty="0">
                <a:latin typeface="Arial" panose="020B0604020202020204" pitchFamily="34" charset="0"/>
                <a:cs typeface="Arial" panose="020B0604020202020204" pitchFamily="34" charset="0"/>
              </a:rPr>
              <a:t>); we employ parameters such as correlations. We calculate correlations between Genes (and Genotypes) and phenotypic data; or between environmental variables [°Celsius]; [litre water] and [t/ha]. Yet, at times we too write (simplest-possible) linear equations such as 90-70=20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DOI: 10.1017/psa.2022.60</a:t>
            </a:r>
            <a:endParaRPr lang="en-GB" dirty="0"/>
          </a:p>
        </p:txBody>
      </p:sp>
      <p:sp>
        <p:nvSpPr>
          <p:cNvPr id="6" name="TextBox 5"/>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P=G+E. </a:t>
            </a:r>
            <a:r>
              <a:rPr lang="en-GB" sz="2400" dirty="0">
                <a:solidFill>
                  <a:schemeClr val="tx1">
                    <a:lumMod val="50000"/>
                    <a:lumOff val="50000"/>
                  </a:schemeClr>
                </a:solidFill>
                <a:latin typeface="Arial" panose="020B0604020202020204" pitchFamily="34" charset="0"/>
                <a:cs typeface="Arial" panose="020B0604020202020204" pitchFamily="34" charset="0"/>
              </a:rPr>
              <a:t>Or is it rather P=µ+G+E+</a:t>
            </a:r>
            <a:r>
              <a:rPr lang="en-GB" sz="2400" dirty="0">
                <a:latin typeface="Arial" panose="020B0604020202020204" pitchFamily="34" charset="0"/>
                <a:cs typeface="Arial" panose="020B0604020202020204" pitchFamily="34" charset="0"/>
              </a:rPr>
              <a:t>GE</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And what does this ‘really’ say?</a:t>
            </a:r>
          </a:p>
        </p:txBody>
      </p:sp>
      <p:sp>
        <p:nvSpPr>
          <p:cNvPr id="7" name="Freeform 6"/>
          <p:cNvSpPr/>
          <p:nvPr/>
        </p:nvSpPr>
        <p:spPr>
          <a:xfrm>
            <a:off x="150179" y="545006"/>
            <a:ext cx="2376889" cy="5988798"/>
          </a:xfrm>
          <a:custGeom>
            <a:avLst/>
            <a:gdLst>
              <a:gd name="connsiteX0" fmla="*/ 769065 w 2052858"/>
              <a:gd name="connsiteY0" fmla="*/ 484450 h 5577234"/>
              <a:gd name="connsiteX1" fmla="*/ 0 w 2052858"/>
              <a:gd name="connsiteY1" fmla="*/ 2143693 h 5577234"/>
              <a:gd name="connsiteX2" fmla="*/ 690341 w 2052858"/>
              <a:gd name="connsiteY2" fmla="*/ 1477573 h 5577234"/>
              <a:gd name="connsiteX3" fmla="*/ 121112 w 2052858"/>
              <a:gd name="connsiteY3" fmla="*/ 3718156 h 5577234"/>
              <a:gd name="connsiteX4" fmla="*/ 750898 w 2052858"/>
              <a:gd name="connsiteY4" fmla="*/ 2628143 h 5577234"/>
              <a:gd name="connsiteX5" fmla="*/ 999178 w 2052858"/>
              <a:gd name="connsiteY5" fmla="*/ 4983783 h 5577234"/>
              <a:gd name="connsiteX6" fmla="*/ 1180847 w 2052858"/>
              <a:gd name="connsiteY6" fmla="*/ 4347942 h 5577234"/>
              <a:gd name="connsiteX7" fmla="*/ 2052858 w 2052858"/>
              <a:gd name="connsiteY7" fmla="*/ 5577234 h 5577234"/>
              <a:gd name="connsiteX8" fmla="*/ 1192959 w 2052858"/>
              <a:gd name="connsiteY8" fmla="*/ 3954326 h 5577234"/>
              <a:gd name="connsiteX9" fmla="*/ 1090013 w 2052858"/>
              <a:gd name="connsiteY9" fmla="*/ 4184440 h 5577234"/>
              <a:gd name="connsiteX10" fmla="*/ 968900 w 2052858"/>
              <a:gd name="connsiteY10" fmla="*/ 2301139 h 5577234"/>
              <a:gd name="connsiteX11" fmla="*/ 569229 w 2052858"/>
              <a:gd name="connsiteY11" fmla="*/ 2585754 h 5577234"/>
              <a:gd name="connsiteX12" fmla="*/ 1011290 w 2052858"/>
              <a:gd name="connsiteY12" fmla="*/ 1180848 h 5577234"/>
              <a:gd name="connsiteX13" fmla="*/ 660063 w 2052858"/>
              <a:gd name="connsiteY13" fmla="*/ 1259571 h 5577234"/>
              <a:gd name="connsiteX14" fmla="*/ 1919634 w 2052858"/>
              <a:gd name="connsiteY14" fmla="*/ 0 h 5577234"/>
              <a:gd name="connsiteX15" fmla="*/ 769065 w 2052858"/>
              <a:gd name="connsiteY15" fmla="*/ 484450 h 557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52858" h="5577234">
                <a:moveTo>
                  <a:pt x="769065" y="484450"/>
                </a:moveTo>
                <a:lnTo>
                  <a:pt x="0" y="2143693"/>
                </a:lnTo>
                <a:lnTo>
                  <a:pt x="690341" y="1477573"/>
                </a:lnTo>
                <a:lnTo>
                  <a:pt x="121112" y="3718156"/>
                </a:lnTo>
                <a:lnTo>
                  <a:pt x="750898" y="2628143"/>
                </a:lnTo>
                <a:lnTo>
                  <a:pt x="999178" y="4983783"/>
                </a:lnTo>
                <a:lnTo>
                  <a:pt x="1180847" y="4347942"/>
                </a:lnTo>
                <a:lnTo>
                  <a:pt x="2052858" y="5577234"/>
                </a:lnTo>
                <a:lnTo>
                  <a:pt x="1192959" y="3954326"/>
                </a:lnTo>
                <a:lnTo>
                  <a:pt x="1090013" y="4184440"/>
                </a:lnTo>
                <a:lnTo>
                  <a:pt x="968900" y="2301139"/>
                </a:lnTo>
                <a:lnTo>
                  <a:pt x="569229" y="2585754"/>
                </a:lnTo>
                <a:lnTo>
                  <a:pt x="1011290" y="1180848"/>
                </a:lnTo>
                <a:lnTo>
                  <a:pt x="660063" y="1259571"/>
                </a:lnTo>
                <a:lnTo>
                  <a:pt x="1919634" y="0"/>
                </a:lnTo>
                <a:lnTo>
                  <a:pt x="769065" y="484450"/>
                </a:lnTo>
                <a:close/>
              </a:path>
            </a:pathLst>
          </a:custGeom>
          <a:gradFill>
            <a:gsLst>
              <a:gs pos="0">
                <a:srgbClr val="FFFF00"/>
              </a:gs>
              <a:gs pos="100000">
                <a:srgbClr val="C00000"/>
              </a:gs>
            </a:gsLst>
            <a:lin ang="5400000" scaled="1"/>
          </a:gra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53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65518" y="545006"/>
            <a:ext cx="1475421" cy="4568861"/>
          </a:xfrm>
          <a:custGeom>
            <a:avLst/>
            <a:gdLst>
              <a:gd name="connsiteX0" fmla="*/ 769065 w 2052858"/>
              <a:gd name="connsiteY0" fmla="*/ 484450 h 5577234"/>
              <a:gd name="connsiteX1" fmla="*/ 0 w 2052858"/>
              <a:gd name="connsiteY1" fmla="*/ 2143693 h 5577234"/>
              <a:gd name="connsiteX2" fmla="*/ 690341 w 2052858"/>
              <a:gd name="connsiteY2" fmla="*/ 1477573 h 5577234"/>
              <a:gd name="connsiteX3" fmla="*/ 121112 w 2052858"/>
              <a:gd name="connsiteY3" fmla="*/ 3718156 h 5577234"/>
              <a:gd name="connsiteX4" fmla="*/ 750898 w 2052858"/>
              <a:gd name="connsiteY4" fmla="*/ 2628143 h 5577234"/>
              <a:gd name="connsiteX5" fmla="*/ 999178 w 2052858"/>
              <a:gd name="connsiteY5" fmla="*/ 4983783 h 5577234"/>
              <a:gd name="connsiteX6" fmla="*/ 1180847 w 2052858"/>
              <a:gd name="connsiteY6" fmla="*/ 4347942 h 5577234"/>
              <a:gd name="connsiteX7" fmla="*/ 2052858 w 2052858"/>
              <a:gd name="connsiteY7" fmla="*/ 5577234 h 5577234"/>
              <a:gd name="connsiteX8" fmla="*/ 1192959 w 2052858"/>
              <a:gd name="connsiteY8" fmla="*/ 3954326 h 5577234"/>
              <a:gd name="connsiteX9" fmla="*/ 1090013 w 2052858"/>
              <a:gd name="connsiteY9" fmla="*/ 4184440 h 5577234"/>
              <a:gd name="connsiteX10" fmla="*/ 968900 w 2052858"/>
              <a:gd name="connsiteY10" fmla="*/ 2301139 h 5577234"/>
              <a:gd name="connsiteX11" fmla="*/ 569229 w 2052858"/>
              <a:gd name="connsiteY11" fmla="*/ 2585754 h 5577234"/>
              <a:gd name="connsiteX12" fmla="*/ 1011290 w 2052858"/>
              <a:gd name="connsiteY12" fmla="*/ 1180848 h 5577234"/>
              <a:gd name="connsiteX13" fmla="*/ 660063 w 2052858"/>
              <a:gd name="connsiteY13" fmla="*/ 1259571 h 5577234"/>
              <a:gd name="connsiteX14" fmla="*/ 1919634 w 2052858"/>
              <a:gd name="connsiteY14" fmla="*/ 0 h 5577234"/>
              <a:gd name="connsiteX15" fmla="*/ 769065 w 2052858"/>
              <a:gd name="connsiteY15" fmla="*/ 484450 h 557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52858" h="5577234">
                <a:moveTo>
                  <a:pt x="769065" y="484450"/>
                </a:moveTo>
                <a:lnTo>
                  <a:pt x="0" y="2143693"/>
                </a:lnTo>
                <a:lnTo>
                  <a:pt x="690341" y="1477573"/>
                </a:lnTo>
                <a:lnTo>
                  <a:pt x="121112" y="3718156"/>
                </a:lnTo>
                <a:lnTo>
                  <a:pt x="750898" y="2628143"/>
                </a:lnTo>
                <a:lnTo>
                  <a:pt x="999178" y="4983783"/>
                </a:lnTo>
                <a:lnTo>
                  <a:pt x="1180847" y="4347942"/>
                </a:lnTo>
                <a:lnTo>
                  <a:pt x="2052858" y="5577234"/>
                </a:lnTo>
                <a:lnTo>
                  <a:pt x="1192959" y="3954326"/>
                </a:lnTo>
                <a:lnTo>
                  <a:pt x="1090013" y="4184440"/>
                </a:lnTo>
                <a:lnTo>
                  <a:pt x="968900" y="2301139"/>
                </a:lnTo>
                <a:lnTo>
                  <a:pt x="569229" y="2585754"/>
                </a:lnTo>
                <a:lnTo>
                  <a:pt x="1011290" y="1180848"/>
                </a:lnTo>
                <a:lnTo>
                  <a:pt x="660063" y="1259571"/>
                </a:lnTo>
                <a:lnTo>
                  <a:pt x="1919634" y="0"/>
                </a:lnTo>
                <a:lnTo>
                  <a:pt x="769065" y="484450"/>
                </a:lnTo>
                <a:close/>
              </a:path>
            </a:pathLst>
          </a:custGeom>
          <a:gradFill>
            <a:gsLst>
              <a:gs pos="0">
                <a:schemeClr val="tx1">
                  <a:lumMod val="50000"/>
                  <a:lumOff val="50000"/>
                </a:schemeClr>
              </a:gs>
              <a:gs pos="100000">
                <a:srgbClr val="0000FF"/>
              </a:gs>
            </a:gsLst>
            <a:lin ang="5400000" scaled="1"/>
          </a:gra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838200" y="656167"/>
            <a:ext cx="5973233" cy="3259666"/>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904581" y="535447"/>
            <a:ext cx="5236955"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‚our‘ equations can not fully ‚explain‘ the results of our breeding research, we do apply Algebra</a:t>
            </a:r>
            <a:r>
              <a:rPr lang="de-DE" altLang="de-DE"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we decompose the phenotype differences between yield data of inbred lines tested at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(results from </a:t>
            </a:r>
            <a:r>
              <a:rPr lang="en-GB" dirty="0">
                <a:solidFill>
                  <a:srgbClr val="FF0000"/>
                </a:solidFill>
                <a:latin typeface="Arial" panose="020B0604020202020204" pitchFamily="34" charset="0"/>
                <a:cs typeface="Arial" panose="020B0604020202020204" pitchFamily="34" charset="0"/>
              </a:rPr>
              <a:t>20</a:t>
            </a:r>
            <a:r>
              <a:rPr lang="en-GB" dirty="0">
                <a:latin typeface="Arial" panose="020B0604020202020204" pitchFamily="34" charset="0"/>
                <a:cs typeface="Arial" panose="020B0604020202020204" pitchFamily="34" charset="0"/>
              </a:rPr>
              <a:t> to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a:t>
            </a:r>
            <a:r>
              <a:rPr lang="en-GB" dirty="0">
                <a:latin typeface="Arial" panose="020B0604020202020204" pitchFamily="34" charset="0"/>
                <a:cs typeface="Arial" panose="020B0604020202020204" pitchFamily="34" charset="0"/>
              </a:rPr>
              <a:t>); we </a:t>
            </a:r>
            <a:r>
              <a:rPr lang="en-GB" dirty="0" err="1">
                <a:latin typeface="Arial" panose="020B0604020202020204" pitchFamily="34" charset="0"/>
                <a:cs typeface="Arial" panose="020B0604020202020204" pitchFamily="34" charset="0"/>
              </a:rPr>
              <a:t>acknow</a:t>
            </a:r>
            <a:r>
              <a:rPr lang="en-GB" dirty="0">
                <a:latin typeface="Arial" panose="020B0604020202020204" pitchFamily="34" charset="0"/>
                <a:cs typeface="Arial" panose="020B0604020202020204" pitchFamily="34" charset="0"/>
              </a:rPr>
              <a:t>-ledge so-called ‚</a:t>
            </a:r>
            <a:r>
              <a:rPr lang="en-GB" dirty="0">
                <a:solidFill>
                  <a:srgbClr val="0000FF"/>
                </a:solidFill>
                <a:latin typeface="Arial" panose="020B0604020202020204" pitchFamily="34" charset="0"/>
                <a:cs typeface="Arial" panose="020B0604020202020204" pitchFamily="34" charset="0"/>
              </a:rPr>
              <a:t>Sources of Variation</a:t>
            </a:r>
            <a:r>
              <a:rPr lang="en-GB" dirty="0">
                <a:latin typeface="Arial" panose="020B0604020202020204" pitchFamily="34" charset="0"/>
                <a:cs typeface="Arial" panose="020B0604020202020204" pitchFamily="34" charset="0"/>
              </a:rPr>
              <a:t>‘: (1) Genetic (2) Environment (3) Residuals. The residual effect here mostly stays non-understood and is called GE-interaction (</a:t>
            </a:r>
            <a:r>
              <a:rPr lang="en-GB" dirty="0">
                <a:solidFill>
                  <a:srgbClr val="0000FF"/>
                </a:solidFill>
                <a:latin typeface="Arial" panose="020B0604020202020204" pitchFamily="34" charset="0"/>
                <a:cs typeface="Arial" panose="020B0604020202020204" pitchFamily="34" charset="0"/>
              </a:rPr>
              <a:t>mind: in voltage U=R</a:t>
            </a:r>
            <a:r>
              <a:rPr lang="en-GB" b="1"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I, there is no non-explained variation in U</a:t>
            </a:r>
            <a:r>
              <a:rPr lang="en-GB" dirty="0">
                <a:latin typeface="Arial" panose="020B0604020202020204" pitchFamily="34" charset="0"/>
                <a:cs typeface="Arial" panose="020B0604020202020204" pitchFamily="34" charset="0"/>
              </a:rPr>
              <a:t>).	</a:t>
            </a:r>
          </a:p>
        </p:txBody>
      </p:sp>
      <p:sp>
        <p:nvSpPr>
          <p:cNvPr id="12" name="TextBox 11"/>
          <p:cNvSpPr txBox="1"/>
          <p:nvPr/>
        </p:nvSpPr>
        <p:spPr>
          <a:xfrm>
            <a:off x="872067" y="4150498"/>
            <a:ext cx="11269469"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Inbred line L2 yielded on average highest (</a:t>
            </a:r>
            <a:r>
              <a:rPr lang="en-GB"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72.5</a:t>
            </a:r>
            <a:r>
              <a:rPr lang="en-GB" dirty="0">
                <a:latin typeface="Arial" panose="020B0604020202020204" pitchFamily="34" charset="0"/>
                <a:cs typeface="Arial" panose="020B0604020202020204" pitchFamily="34" charset="0"/>
              </a:rPr>
              <a:t>). Environment E3 gave on average the highest wheat yield (67.5). The overall average was µ=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60</a:t>
            </a:r>
            <a:r>
              <a:rPr lang="en-GB" dirty="0">
                <a:latin typeface="Arial" panose="020B0604020202020204" pitchFamily="34" charset="0"/>
                <a:cs typeface="Arial" panose="020B0604020202020204" pitchFamily="34" charset="0"/>
              </a:rPr>
              <a:t>. L1 did (on average) not deviate from this, thus its </a:t>
            </a:r>
            <a:r>
              <a:rPr lang="en-GB" dirty="0">
                <a:solidFill>
                  <a:srgbClr val="0000FF"/>
                </a:solidFill>
                <a:latin typeface="Arial" panose="020B0604020202020204" pitchFamily="34" charset="0"/>
                <a:cs typeface="Arial" panose="020B0604020202020204" pitchFamily="34" charset="0"/>
              </a:rPr>
              <a:t>main effect</a:t>
            </a:r>
            <a:r>
              <a:rPr lang="en-GB" dirty="0">
                <a:latin typeface="Arial" panose="020B0604020202020204" pitchFamily="34" charset="0"/>
                <a:cs typeface="Arial" panose="020B0604020202020204" pitchFamily="34" charset="0"/>
              </a:rPr>
              <a:t> was 0.0. The environment E2 was on average less fertile (compared to the average fertility of all four environments and judged from the results of these four wheats), its main effect was -5.0.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Main effects </a:t>
            </a:r>
            <a:r>
              <a:rPr lang="en-GB" dirty="0">
                <a:latin typeface="Arial" panose="020B0604020202020204" pitchFamily="34" charset="0"/>
                <a:cs typeface="Arial" panose="020B0604020202020204" pitchFamily="34" charset="0"/>
              </a:rPr>
              <a:t>are figures (parameters, results, estimates) to which we ascribe some </a:t>
            </a:r>
            <a:r>
              <a:rPr lang="en-GB" dirty="0">
                <a:solidFill>
                  <a:srgbClr val="0000FF"/>
                </a:solidFill>
                <a:latin typeface="Arial" panose="020B0604020202020204" pitchFamily="34" charset="0"/>
                <a:cs typeface="Arial" panose="020B0604020202020204" pitchFamily="34" charset="0"/>
              </a:rPr>
              <a:t>explanatory</a:t>
            </a:r>
            <a:r>
              <a:rPr lang="en-GB" dirty="0">
                <a:latin typeface="Arial" panose="020B0604020202020204" pitchFamily="34" charset="0"/>
                <a:cs typeface="Arial" panose="020B0604020202020204" pitchFamily="34" charset="0"/>
              </a:rPr>
              <a:t> power – whereas interactions mainly taste and sound like „unexplained“ data noise. Yet, that depends to some extent on the case.</a:t>
            </a:r>
            <a:endParaRPr lang="de-DE"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This way of thinking was already used in UNPLAB-h²_GxE_Ch-1[</a:t>
            </a:r>
            <a:r>
              <a:rPr lang="de-DE" sz="1800" dirty="0">
                <a:solidFill>
                  <a:schemeClr val="tx1">
                    <a:lumMod val="50000"/>
                    <a:lumOff val="50000"/>
                  </a:schemeClr>
                </a:solidFill>
                <a:effectLst/>
                <a:latin typeface="Arial" panose="020B0604020202020204" pitchFamily="34" charset="0"/>
                <a:ea typeface="Calibri" panose="020F0502020204030204" pitchFamily="34" charset="0"/>
              </a:rPr>
              <a:t>Broad Sense h²</a:t>
            </a:r>
            <a:r>
              <a:rPr lang="en-GB" dirty="0">
                <a:solidFill>
                  <a:schemeClr val="tx1">
                    <a:lumMod val="50000"/>
                    <a:lumOff val="50000"/>
                  </a:schemeClr>
                </a:solidFill>
                <a:latin typeface="Arial" panose="020B0604020202020204" pitchFamily="34" charset="0"/>
                <a:cs typeface="Arial" panose="020B0604020202020204" pitchFamily="34" charset="0"/>
              </a:rPr>
              <a:t>] – so here we just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repeat</a:t>
            </a:r>
            <a:r>
              <a:rPr lang="en-GB" dirty="0">
                <a:solidFill>
                  <a:schemeClr val="tx1">
                    <a:lumMod val="50000"/>
                    <a:lumOff val="50000"/>
                  </a:schemeClr>
                </a:solidFill>
                <a:latin typeface="Arial" panose="020B0604020202020204" pitchFamily="34" charset="0"/>
                <a:cs typeface="Arial" panose="020B0604020202020204" pitchFamily="34" charset="0"/>
              </a:rPr>
              <a:t> important, already prepared knowledge ;-)</a:t>
            </a:r>
          </a:p>
        </p:txBody>
      </p:sp>
      <p:sp>
        <p:nvSpPr>
          <p:cNvPr id="10" name="TextBox 9"/>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P=G+E, or is it rather P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a:t>
            </a:r>
            <a:r>
              <a:rPr lang="en-GB" sz="2400" dirty="0">
                <a:latin typeface="Arial" panose="020B0604020202020204" pitchFamily="34" charset="0"/>
                <a:cs typeface="Arial" panose="020B0604020202020204" pitchFamily="34" charset="0"/>
              </a:rPr>
              <a:t> + G + E + GE? And what does this ‘really’ say?</a:t>
            </a:r>
          </a:p>
        </p:txBody>
      </p:sp>
      <p:sp>
        <p:nvSpPr>
          <p:cNvPr id="13"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11</a:t>
            </a:fld>
            <a:endParaRPr lang="en-US" sz="2400"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292132321"/>
              </p:ext>
            </p:extLst>
          </p:nvPr>
        </p:nvGraphicFramePr>
        <p:xfrm>
          <a:off x="944563" y="676275"/>
          <a:ext cx="5756275" cy="3706813"/>
        </p:xfrm>
        <a:graphic>
          <a:graphicData uri="http://schemas.openxmlformats.org/presentationml/2006/ole">
            <mc:AlternateContent xmlns:mc="http://schemas.openxmlformats.org/markup-compatibility/2006">
              <mc:Choice xmlns:v="urn:schemas-microsoft-com:vml" Requires="v">
                <p:oleObj spid="_x0000_s2138" name="Document" r:id="rId3" imgW="5756610" imgH="3706647" progId="Word.Document.12">
                  <p:link updateAutomatic="1"/>
                </p:oleObj>
              </mc:Choice>
              <mc:Fallback>
                <p:oleObj name="Document" r:id="rId3" imgW="5756610" imgH="3706647" progId="Word.Document.12">
                  <p:link updateAutomatic="1"/>
                  <p:pic>
                    <p:nvPicPr>
                      <p:cNvPr id="2" name="Object 1"/>
                      <p:cNvPicPr/>
                      <p:nvPr/>
                    </p:nvPicPr>
                    <p:blipFill>
                      <a:blip r:embed="rId4"/>
                      <a:stretch>
                        <a:fillRect/>
                      </a:stretch>
                    </p:blipFill>
                    <p:spPr>
                      <a:xfrm>
                        <a:off x="944563" y="676275"/>
                        <a:ext cx="5756275" cy="3706813"/>
                      </a:xfrm>
                      <a:prstGeom prst="rect">
                        <a:avLst/>
                      </a:prstGeom>
                      <a:noFill/>
                    </p:spPr>
                  </p:pic>
                </p:oleObj>
              </mc:Fallback>
            </mc:AlternateContent>
          </a:graphicData>
        </a:graphic>
      </p:graphicFrame>
    </p:spTree>
    <p:extLst>
      <p:ext uri="{BB962C8B-B14F-4D97-AF65-F5344CB8AC3E}">
        <p14:creationId xmlns:p14="http://schemas.microsoft.com/office/powerpoint/2010/main" val="2605403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6">
            <a:extLst>
              <a:ext uri="{FF2B5EF4-FFF2-40B4-BE49-F238E27FC236}">
                <a16:creationId xmlns:a16="http://schemas.microsoft.com/office/drawing/2014/main" id="{D18C797D-A9CF-4CF0-8AB0-9F94472AC240}"/>
              </a:ext>
            </a:extLst>
          </p:cNvPr>
          <p:cNvSpPr/>
          <p:nvPr/>
        </p:nvSpPr>
        <p:spPr>
          <a:xfrm>
            <a:off x="65518" y="545006"/>
            <a:ext cx="1475421" cy="4568861"/>
          </a:xfrm>
          <a:custGeom>
            <a:avLst/>
            <a:gdLst>
              <a:gd name="connsiteX0" fmla="*/ 769065 w 2052858"/>
              <a:gd name="connsiteY0" fmla="*/ 484450 h 5577234"/>
              <a:gd name="connsiteX1" fmla="*/ 0 w 2052858"/>
              <a:gd name="connsiteY1" fmla="*/ 2143693 h 5577234"/>
              <a:gd name="connsiteX2" fmla="*/ 690341 w 2052858"/>
              <a:gd name="connsiteY2" fmla="*/ 1477573 h 5577234"/>
              <a:gd name="connsiteX3" fmla="*/ 121112 w 2052858"/>
              <a:gd name="connsiteY3" fmla="*/ 3718156 h 5577234"/>
              <a:gd name="connsiteX4" fmla="*/ 750898 w 2052858"/>
              <a:gd name="connsiteY4" fmla="*/ 2628143 h 5577234"/>
              <a:gd name="connsiteX5" fmla="*/ 999178 w 2052858"/>
              <a:gd name="connsiteY5" fmla="*/ 4983783 h 5577234"/>
              <a:gd name="connsiteX6" fmla="*/ 1180847 w 2052858"/>
              <a:gd name="connsiteY6" fmla="*/ 4347942 h 5577234"/>
              <a:gd name="connsiteX7" fmla="*/ 2052858 w 2052858"/>
              <a:gd name="connsiteY7" fmla="*/ 5577234 h 5577234"/>
              <a:gd name="connsiteX8" fmla="*/ 1192959 w 2052858"/>
              <a:gd name="connsiteY8" fmla="*/ 3954326 h 5577234"/>
              <a:gd name="connsiteX9" fmla="*/ 1090013 w 2052858"/>
              <a:gd name="connsiteY9" fmla="*/ 4184440 h 5577234"/>
              <a:gd name="connsiteX10" fmla="*/ 968900 w 2052858"/>
              <a:gd name="connsiteY10" fmla="*/ 2301139 h 5577234"/>
              <a:gd name="connsiteX11" fmla="*/ 569229 w 2052858"/>
              <a:gd name="connsiteY11" fmla="*/ 2585754 h 5577234"/>
              <a:gd name="connsiteX12" fmla="*/ 1011290 w 2052858"/>
              <a:gd name="connsiteY12" fmla="*/ 1180848 h 5577234"/>
              <a:gd name="connsiteX13" fmla="*/ 660063 w 2052858"/>
              <a:gd name="connsiteY13" fmla="*/ 1259571 h 5577234"/>
              <a:gd name="connsiteX14" fmla="*/ 1919634 w 2052858"/>
              <a:gd name="connsiteY14" fmla="*/ 0 h 5577234"/>
              <a:gd name="connsiteX15" fmla="*/ 769065 w 2052858"/>
              <a:gd name="connsiteY15" fmla="*/ 484450 h 557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52858" h="5577234">
                <a:moveTo>
                  <a:pt x="769065" y="484450"/>
                </a:moveTo>
                <a:lnTo>
                  <a:pt x="0" y="2143693"/>
                </a:lnTo>
                <a:lnTo>
                  <a:pt x="690341" y="1477573"/>
                </a:lnTo>
                <a:lnTo>
                  <a:pt x="121112" y="3718156"/>
                </a:lnTo>
                <a:lnTo>
                  <a:pt x="750898" y="2628143"/>
                </a:lnTo>
                <a:lnTo>
                  <a:pt x="999178" y="4983783"/>
                </a:lnTo>
                <a:lnTo>
                  <a:pt x="1180847" y="4347942"/>
                </a:lnTo>
                <a:lnTo>
                  <a:pt x="2052858" y="5577234"/>
                </a:lnTo>
                <a:lnTo>
                  <a:pt x="1192959" y="3954326"/>
                </a:lnTo>
                <a:lnTo>
                  <a:pt x="1090013" y="4184440"/>
                </a:lnTo>
                <a:lnTo>
                  <a:pt x="968900" y="2301139"/>
                </a:lnTo>
                <a:lnTo>
                  <a:pt x="569229" y="2585754"/>
                </a:lnTo>
                <a:lnTo>
                  <a:pt x="1011290" y="1180848"/>
                </a:lnTo>
                <a:lnTo>
                  <a:pt x="660063" y="1259571"/>
                </a:lnTo>
                <a:lnTo>
                  <a:pt x="1919634" y="0"/>
                </a:lnTo>
                <a:lnTo>
                  <a:pt x="769065" y="484450"/>
                </a:lnTo>
                <a:close/>
              </a:path>
            </a:pathLst>
          </a:custGeom>
          <a:gradFill>
            <a:gsLst>
              <a:gs pos="0">
                <a:schemeClr val="tx1">
                  <a:lumMod val="50000"/>
                  <a:lumOff val="50000"/>
                </a:schemeClr>
              </a:gs>
              <a:gs pos="100000">
                <a:srgbClr val="0000FF"/>
              </a:gs>
            </a:gsLst>
            <a:lin ang="5400000" scaled="1"/>
          </a:gra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838200" y="4047067"/>
            <a:ext cx="6011333" cy="2404533"/>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838200" y="656167"/>
            <a:ext cx="5973233" cy="325966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
          <p:cNvSpPr>
            <a:spLocks noChangeArrowheads="1"/>
          </p:cNvSpPr>
          <p:nvPr/>
        </p:nvSpPr>
        <p:spPr bwMode="auto">
          <a:xfrm>
            <a:off x="838200" y="3727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749906537"/>
              </p:ext>
            </p:extLst>
          </p:nvPr>
        </p:nvGraphicFramePr>
        <p:xfrm>
          <a:off x="931863" y="700088"/>
          <a:ext cx="5783262" cy="3657600"/>
        </p:xfrm>
        <a:graphic>
          <a:graphicData uri="http://schemas.openxmlformats.org/presentationml/2006/ole">
            <mc:AlternateContent xmlns:mc="http://schemas.openxmlformats.org/markup-compatibility/2006">
              <mc:Choice xmlns:v="urn:schemas-microsoft-com:vml" Requires="v">
                <p:oleObj spid="_x0000_s3254" name="Document" r:id="rId3" imgW="5782820" imgH="3658025" progId="Word.Document.12">
                  <p:link updateAutomatic="1"/>
                </p:oleObj>
              </mc:Choice>
              <mc:Fallback>
                <p:oleObj name="Document" r:id="rId3" imgW="5782820" imgH="3658025" progId="Word.Document.12">
                  <p:link updateAutomatic="1"/>
                  <p:pic>
                    <p:nvPicPr>
                      <p:cNvPr id="2" name="Object 1"/>
                      <p:cNvPicPr/>
                      <p:nvPr/>
                    </p:nvPicPr>
                    <p:blipFill>
                      <a:blip r:embed="rId4"/>
                      <a:stretch>
                        <a:fillRect/>
                      </a:stretch>
                    </p:blipFill>
                    <p:spPr>
                      <a:xfrm>
                        <a:off x="931863" y="700088"/>
                        <a:ext cx="5783262" cy="3657600"/>
                      </a:xfrm>
                      <a:prstGeom prst="rect">
                        <a:avLst/>
                      </a:prstGeom>
                      <a:noFill/>
                    </p:spPr>
                  </p:pic>
                </p:oleObj>
              </mc:Fallback>
            </mc:AlternateContent>
          </a:graphicData>
        </a:graphic>
      </p:graphicFrame>
      <p:sp>
        <p:nvSpPr>
          <p:cNvPr id="11" name="TextBox 10"/>
          <p:cNvSpPr txBox="1"/>
          <p:nvPr/>
        </p:nvSpPr>
        <p:spPr>
          <a:xfrm>
            <a:off x="6904581" y="565078"/>
            <a:ext cx="5236955"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would be the expected value 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(L2 in E1; given their </a:t>
            </a:r>
            <a:r>
              <a:rPr lang="en-GB" dirty="0">
                <a:solidFill>
                  <a:srgbClr val="0000FF"/>
                </a:solidFill>
                <a:latin typeface="Arial" panose="020B0604020202020204" pitchFamily="34" charset="0"/>
                <a:cs typeface="Arial" panose="020B0604020202020204" pitchFamily="34" charset="0"/>
              </a:rPr>
              <a:t>main effects</a:t>
            </a:r>
            <a:r>
              <a:rPr lang="en-GB" dirty="0">
                <a:latin typeface="Arial" panose="020B0604020202020204" pitchFamily="34" charset="0"/>
                <a:cs typeface="Arial" panose="020B0604020202020204" pitchFamily="34" charset="0"/>
              </a:rPr>
              <a:t>)? 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should be 60 minus 2.5 (because E1 is slightly low-fertile) plus 12.5 (because L2 is strong-yielding).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Thus, expected  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 60 - 2.5+12.5 = 70</a:t>
            </a:r>
          </a:p>
          <a:p>
            <a:r>
              <a:rPr lang="en-GB" dirty="0">
                <a:solidFill>
                  <a:schemeClr val="bg1"/>
                </a:solidFill>
                <a:latin typeface="Arial" panose="020B0604020202020204" pitchFamily="34" charset="0"/>
                <a:cs typeface="Arial" panose="020B0604020202020204" pitchFamily="34" charset="0"/>
              </a:rPr>
              <a:t>Thus, expected  </a:t>
            </a:r>
            <a:r>
              <a:rPr lang="en-GB" dirty="0">
                <a:latin typeface="Arial" panose="020B0604020202020204" pitchFamily="34" charset="0"/>
                <a:cs typeface="Arial" panose="020B0604020202020204" pitchFamily="34" charset="0"/>
              </a:rPr>
              <a:t>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 µ   +  l</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70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now … surprise … is </a:t>
            </a:r>
            <a:r>
              <a:rPr lang="en-GB" dirty="0">
                <a:solidFill>
                  <a:srgbClr val="FF0000"/>
                </a:solidFill>
                <a:latin typeface="Arial" panose="020B0604020202020204" pitchFamily="34" charset="0"/>
                <a:cs typeface="Arial" panose="020B0604020202020204" pitchFamily="34" charset="0"/>
              </a:rPr>
              <a:t>20</a:t>
            </a:r>
            <a:r>
              <a:rPr lang="en-GB" dirty="0">
                <a:latin typeface="Arial" panose="020B0604020202020204" pitchFamily="34" charset="0"/>
                <a:cs typeface="Arial" panose="020B0604020202020204" pitchFamily="34" charset="0"/>
              </a:rPr>
              <a:t> units below the actual result of 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 90. </a:t>
            </a:r>
          </a:p>
          <a:p>
            <a:r>
              <a:rPr lang="en-GB" dirty="0">
                <a:latin typeface="Arial" panose="020B0604020202020204" pitchFamily="34" charset="0"/>
                <a:cs typeface="Arial" panose="020B0604020202020204" pitchFamily="34" charset="0"/>
              </a:rPr>
              <a:t>90 – 70 =</a:t>
            </a:r>
            <a:r>
              <a:rPr lang="en-GB" dirty="0">
                <a:solidFill>
                  <a:srgbClr val="FF0000"/>
                </a:solidFill>
                <a:latin typeface="Arial" panose="020B0604020202020204" pitchFamily="34" charset="0"/>
                <a:cs typeface="Arial" panose="020B0604020202020204" pitchFamily="34" charset="0"/>
              </a:rPr>
              <a:t> 20</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The estimate for GE</a:t>
            </a:r>
            <a:r>
              <a:rPr lang="en-GB" baseline="-25000" dirty="0">
                <a:solidFill>
                  <a:schemeClr val="tx1">
                    <a:lumMod val="50000"/>
                    <a:lumOff val="50000"/>
                  </a:schemeClr>
                </a:solidFill>
                <a:latin typeface="Arial" panose="020B0604020202020204" pitchFamily="34" charset="0"/>
                <a:cs typeface="Arial" panose="020B0604020202020204" pitchFamily="34" charset="0"/>
              </a:rPr>
              <a:t>L</a:t>
            </a:r>
            <a:r>
              <a:rPr lang="en-GB" baseline="-40000" dirty="0">
                <a:solidFill>
                  <a:schemeClr val="tx1">
                    <a:lumMod val="50000"/>
                    <a:lumOff val="50000"/>
                  </a:schemeClr>
                </a:solidFill>
                <a:latin typeface="Arial" panose="020B0604020202020204" pitchFamily="34" charset="0"/>
                <a:cs typeface="Arial" panose="020B0604020202020204" pitchFamily="34" charset="0"/>
              </a:rPr>
              <a:t>2</a:t>
            </a:r>
            <a:r>
              <a:rPr lang="en-GB" baseline="-25000" dirty="0">
                <a:solidFill>
                  <a:schemeClr val="tx1">
                    <a:lumMod val="50000"/>
                    <a:lumOff val="50000"/>
                  </a:schemeClr>
                </a:solidFill>
                <a:latin typeface="Arial" panose="020B0604020202020204" pitchFamily="34" charset="0"/>
                <a:cs typeface="Arial" panose="020B0604020202020204" pitchFamily="34" charset="0"/>
              </a:rPr>
              <a:t>E</a:t>
            </a:r>
            <a:r>
              <a:rPr lang="en-GB" baseline="-40000" dirty="0">
                <a:solidFill>
                  <a:schemeClr val="tx1">
                    <a:lumMod val="50000"/>
                    <a:lumOff val="50000"/>
                  </a:schemeClr>
                </a:solidFill>
                <a:latin typeface="Arial" panose="020B0604020202020204" pitchFamily="34" charset="0"/>
                <a:cs typeface="Arial" panose="020B0604020202020204" pitchFamily="34" charset="0"/>
              </a:rPr>
              <a:t>1</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20</a:t>
            </a:r>
            <a:r>
              <a:rPr lang="en-GB" dirty="0">
                <a:solidFill>
                  <a:schemeClr val="tx1">
                    <a:lumMod val="50000"/>
                    <a:lumOff val="50000"/>
                  </a:schemeClr>
                </a:solidFill>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below-table displays all these </a:t>
            </a:r>
            <a:r>
              <a:rPr lang="en-GB" dirty="0">
                <a:solidFill>
                  <a:srgbClr val="FF0000"/>
                </a:solidFill>
                <a:latin typeface="Arial" panose="020B0604020202020204" pitchFamily="34" charset="0"/>
                <a:cs typeface="Arial" panose="020B0604020202020204" pitchFamily="34" charset="0"/>
              </a:rPr>
              <a:t>surprises </a:t>
            </a:r>
            <a:br>
              <a:rPr lang="en-GB" dirty="0">
                <a:solidFill>
                  <a:srgbClr val="FF0000"/>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(all GE-interaction). In general: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GE-</a:t>
            </a:r>
            <a:r>
              <a:rPr lang="en-GB" dirty="0" err="1">
                <a:latin typeface="Arial" panose="020B0604020202020204" pitchFamily="34" charset="0"/>
                <a:cs typeface="Arial" panose="020B0604020202020204" pitchFamily="34" charset="0"/>
              </a:rPr>
              <a:t>interaction</a:t>
            </a:r>
            <a:r>
              <a:rPr lang="en-GB" baseline="-25000" dirty="0" err="1">
                <a:latin typeface="Arial" panose="020B0604020202020204" pitchFamily="34" charset="0"/>
                <a:cs typeface="Arial" panose="020B0604020202020204" pitchFamily="34" charset="0"/>
              </a:rPr>
              <a:t>L</a:t>
            </a:r>
            <a:r>
              <a:rPr lang="en-GB" baseline="-40000" dirty="0" err="1">
                <a:latin typeface="Arial" panose="020B0604020202020204" pitchFamily="34" charset="0"/>
                <a:cs typeface="Arial" panose="020B0604020202020204" pitchFamily="34" charset="0"/>
              </a:rPr>
              <a:t>i</a:t>
            </a:r>
            <a:r>
              <a:rPr lang="en-GB" baseline="-25000" dirty="0" err="1">
                <a:latin typeface="Arial" panose="020B0604020202020204" pitchFamily="34" charset="0"/>
                <a:cs typeface="Arial" panose="020B0604020202020204" pitchFamily="34" charset="0"/>
              </a:rPr>
              <a:t>E</a:t>
            </a:r>
            <a:r>
              <a:rPr lang="en-GB" baseline="-40000" dirty="0" err="1">
                <a:latin typeface="Arial" panose="020B0604020202020204" pitchFamily="34" charset="0"/>
                <a:cs typeface="Arial" panose="020B0604020202020204" pitchFamily="34" charset="0"/>
              </a:rPr>
              <a:t>j</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 Y</a:t>
            </a:r>
            <a:r>
              <a:rPr lang="en-GB" baseline="-25000" dirty="0">
                <a:latin typeface="Arial" panose="020B0604020202020204" pitchFamily="34" charset="0"/>
                <a:cs typeface="Arial" panose="020B0604020202020204" pitchFamily="34" charset="0"/>
              </a:rPr>
              <a:t>L2E1 </a:t>
            </a:r>
            <a:r>
              <a:rPr lang="en-GB" dirty="0">
                <a:latin typeface="Arial" panose="020B0604020202020204" pitchFamily="34" charset="0"/>
                <a:cs typeface="Arial" panose="020B0604020202020204" pitchFamily="34" charset="0"/>
              </a:rPr>
              <a:t> - µ - l</a:t>
            </a:r>
            <a:r>
              <a:rPr lang="en-GB" baseline="-25000" dirty="0">
                <a:latin typeface="Arial" panose="020B0604020202020204" pitchFamily="34" charset="0"/>
                <a:cs typeface="Arial" panose="020B0604020202020204" pitchFamily="34" charset="0"/>
              </a:rPr>
              <a:t>i </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a:t>
            </a:r>
            <a:r>
              <a:rPr lang="en-GB" baseline="-25000" dirty="0" err="1">
                <a:latin typeface="Arial" panose="020B0604020202020204" pitchFamily="34" charset="0"/>
                <a:cs typeface="Arial" panose="020B0604020202020204" pitchFamily="34" charset="0"/>
              </a:rPr>
              <a:t>j</a:t>
            </a:r>
            <a:r>
              <a:rPr lang="en-GB" baseline="-25000"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rare</a:t>
            </a:r>
            <a:r>
              <a:rPr lang="en-GB" dirty="0">
                <a:latin typeface="Arial" panose="020B0604020202020204" pitchFamily="34" charset="0"/>
                <a:cs typeface="Arial" panose="020B0604020202020204" pitchFamily="34" charset="0"/>
              </a:rPr>
              <a:t> cases, </a:t>
            </a:r>
            <a:r>
              <a:rPr lang="en-GB" dirty="0">
                <a:solidFill>
                  <a:srgbClr val="0000FF"/>
                </a:solidFill>
                <a:latin typeface="Arial" panose="020B0604020202020204" pitchFamily="34" charset="0"/>
                <a:cs typeface="Arial" panose="020B0604020202020204" pitchFamily="34" charset="0"/>
              </a:rPr>
              <a:t>if interactions show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pattern</a:t>
            </a:r>
            <a:r>
              <a:rPr lang="en-GB" dirty="0">
                <a:solidFill>
                  <a:srgbClr val="0000FF"/>
                </a:solidFill>
                <a:latin typeface="Arial" panose="020B0604020202020204" pitchFamily="34" charset="0"/>
                <a:cs typeface="Arial" panose="020B0604020202020204" pitchFamily="34" charset="0"/>
              </a:rPr>
              <a:t> like ‚here‘, then they </a:t>
            </a:r>
            <a:r>
              <a:rPr lang="en-GB" dirty="0">
                <a:latin typeface="Arial" panose="020B0604020202020204" pitchFamily="34" charset="0"/>
                <a:cs typeface="Arial" panose="020B0604020202020204" pitchFamily="34" charset="0"/>
              </a:rPr>
              <a:t>still</a:t>
            </a:r>
            <a:r>
              <a:rPr lang="en-GB" dirty="0">
                <a:solidFill>
                  <a:srgbClr val="0000FF"/>
                </a:solidFill>
                <a:latin typeface="Arial" panose="020B0604020202020204" pitchFamily="34" charset="0"/>
                <a:cs typeface="Arial" panose="020B0604020202020204" pitchFamily="34" charset="0"/>
              </a:rPr>
              <a:t> hold some information</a:t>
            </a:r>
            <a:r>
              <a:rPr lang="en-GB" dirty="0">
                <a:latin typeface="Arial" panose="020B0604020202020204" pitchFamily="34" charset="0"/>
                <a:cs typeface="Arial" panose="020B0604020202020204" pitchFamily="34" charset="0"/>
              </a:rPr>
              <a:t>. For instance, the so far unknown wheat line </a:t>
            </a:r>
            <a:r>
              <a:rPr lang="en-GB" dirty="0">
                <a:solidFill>
                  <a:schemeClr val="tx1">
                    <a:lumMod val="50000"/>
                    <a:lumOff val="50000"/>
                  </a:schemeClr>
                </a:solidFill>
                <a:latin typeface="Arial" panose="020B0604020202020204" pitchFamily="34" charset="0"/>
                <a:cs typeface="Arial" panose="020B0604020202020204" pitchFamily="34" charset="0"/>
              </a:rPr>
              <a:t>L5 </a:t>
            </a:r>
            <a:r>
              <a:rPr lang="en-GB" dirty="0" err="1">
                <a:latin typeface="Arial" panose="020B0604020202020204" pitchFamily="34" charset="0"/>
                <a:cs typeface="Arial" panose="020B0604020202020204" pitchFamily="34" charset="0"/>
              </a:rPr>
              <a:t>ob-viously</a:t>
            </a:r>
            <a:r>
              <a:rPr lang="en-GB" dirty="0">
                <a:latin typeface="Arial" panose="020B0604020202020204" pitchFamily="34" charset="0"/>
                <a:cs typeface="Arial" panose="020B0604020202020204" pitchFamily="34" charset="0"/>
              </a:rPr>
              <a:t> ‚behaves‘ like L3 and L4 and different from L1 and L2, very probably one could find the reason for this  .. </a:t>
            </a:r>
            <a:endParaRPr lang="en-GB" baseline="-40000" dirty="0">
              <a:latin typeface="Arial" panose="020B0604020202020204" pitchFamily="34" charset="0"/>
              <a:cs typeface="Arial" panose="020B0604020202020204" pitchFamily="34"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3436781184"/>
              </p:ext>
            </p:extLst>
          </p:nvPr>
        </p:nvGraphicFramePr>
        <p:xfrm>
          <a:off x="992188" y="3962400"/>
          <a:ext cx="5756275" cy="2809875"/>
        </p:xfrm>
        <a:graphic>
          <a:graphicData uri="http://schemas.openxmlformats.org/presentationml/2006/ole">
            <mc:AlternateContent xmlns:mc="http://schemas.openxmlformats.org/markup-compatibility/2006">
              <mc:Choice xmlns:v="urn:schemas-microsoft-com:vml" Requires="v">
                <p:oleObj spid="_x0000_s3255" name="Document" r:id="rId5" imgW="5756610" imgH="2809732" progId="Word.Document.12">
                  <p:link updateAutomatic="1"/>
                </p:oleObj>
              </mc:Choice>
              <mc:Fallback>
                <p:oleObj name="Document" r:id="rId5" imgW="5756610" imgH="2809732" progId="Word.Document.12">
                  <p:link updateAutomatic="1"/>
                  <p:pic>
                    <p:nvPicPr>
                      <p:cNvPr id="14" name="Object 13"/>
                      <p:cNvPicPr/>
                      <p:nvPr/>
                    </p:nvPicPr>
                    <p:blipFill>
                      <a:blip r:embed="rId6"/>
                      <a:stretch>
                        <a:fillRect/>
                      </a:stretch>
                    </p:blipFill>
                    <p:spPr>
                      <a:xfrm>
                        <a:off x="992188" y="3962400"/>
                        <a:ext cx="5756275" cy="2809875"/>
                      </a:xfrm>
                      <a:prstGeom prst="rect">
                        <a:avLst/>
                      </a:prstGeom>
                      <a:noFill/>
                    </p:spPr>
                  </p:pic>
                </p:oleObj>
              </mc:Fallback>
            </mc:AlternateContent>
          </a:graphicData>
        </a:graphic>
      </p:graphicFrame>
      <p:sp>
        <p:nvSpPr>
          <p:cNvPr id="12" name="TextBox 11"/>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P=G+E, or is it rather P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a:t>
            </a:r>
            <a:r>
              <a:rPr lang="en-GB" sz="2400" dirty="0">
                <a:latin typeface="Arial" panose="020B0604020202020204" pitchFamily="34" charset="0"/>
                <a:cs typeface="Arial" panose="020B0604020202020204" pitchFamily="34" charset="0"/>
              </a:rPr>
              <a:t> + G + E + GE? And what does this ‘really’ say?</a:t>
            </a:r>
          </a:p>
        </p:txBody>
      </p:sp>
      <p:sp>
        <p:nvSpPr>
          <p:cNvPr id="13"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12</a:t>
            </a:fld>
            <a:endParaRPr lang="en-US" sz="2400" dirty="0">
              <a:latin typeface="Arial" panose="020B0604020202020204" pitchFamily="34" charset="0"/>
              <a:cs typeface="Arial" panose="020B0604020202020204" pitchFamily="34" charset="0"/>
            </a:endParaRPr>
          </a:p>
        </p:txBody>
      </p:sp>
      <p:sp>
        <p:nvSpPr>
          <p:cNvPr id="6" name="Rounded Rectangle 5"/>
          <p:cNvSpPr/>
          <p:nvPr/>
        </p:nvSpPr>
        <p:spPr>
          <a:xfrm>
            <a:off x="2878667" y="1617133"/>
            <a:ext cx="677333" cy="32596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2876422" y="4883521"/>
            <a:ext cx="677333" cy="325967"/>
          </a:xfrm>
          <a:prstGeom prst="roundRect">
            <a:avLst/>
          </a:prstGeom>
          <a:no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p:cNvCxnSpPr>
            <a:endCxn id="15" idx="0"/>
          </p:cNvCxnSpPr>
          <p:nvPr/>
        </p:nvCxnSpPr>
        <p:spPr>
          <a:xfrm>
            <a:off x="3213100" y="1943100"/>
            <a:ext cx="1989" cy="2940421"/>
          </a:xfrm>
          <a:prstGeom prst="line">
            <a:avLst/>
          </a:prstGeom>
          <a:ln w="1270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177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3136" y="565078"/>
            <a:ext cx="5973233" cy="32596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1"/>
          <p:cNvSpPr>
            <a:spLocks noChangeArrowheads="1"/>
          </p:cNvSpPr>
          <p:nvPr/>
        </p:nvSpPr>
        <p:spPr bwMode="auto">
          <a:xfrm>
            <a:off x="93136" y="331319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P=G+E, or is it rather P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a:t>
            </a:r>
            <a:r>
              <a:rPr lang="en-GB" sz="2400" dirty="0">
                <a:latin typeface="Arial" panose="020B0604020202020204" pitchFamily="34" charset="0"/>
                <a:cs typeface="Arial" panose="020B0604020202020204" pitchFamily="34" charset="0"/>
              </a:rPr>
              <a:t> + G + E + GE? And what does this ‘really’ say?</a:t>
            </a:r>
          </a:p>
        </p:txBody>
      </p:sp>
      <p:graphicFrame>
        <p:nvGraphicFramePr>
          <p:cNvPr id="2" name="Object 1"/>
          <p:cNvGraphicFramePr>
            <a:graphicFrameLocks noChangeAspect="1"/>
          </p:cNvGraphicFramePr>
          <p:nvPr>
            <p:extLst>
              <p:ext uri="{D42A27DB-BD31-4B8C-83A1-F6EECF244321}">
                <p14:modId xmlns:p14="http://schemas.microsoft.com/office/powerpoint/2010/main" val="1521352342"/>
              </p:ext>
            </p:extLst>
          </p:nvPr>
        </p:nvGraphicFramePr>
        <p:xfrm>
          <a:off x="186799" y="608999"/>
          <a:ext cx="5783262" cy="3657600"/>
        </p:xfrm>
        <a:graphic>
          <a:graphicData uri="http://schemas.openxmlformats.org/presentationml/2006/ole">
            <mc:AlternateContent xmlns:mc="http://schemas.openxmlformats.org/markup-compatibility/2006">
              <mc:Choice xmlns:v="urn:schemas-microsoft-com:vml" Requires="v">
                <p:oleObj spid="_x0000_s4276" name="Document" r:id="rId3" imgW="5782820" imgH="3658025" progId="Word.Document.12">
                  <p:link updateAutomatic="1"/>
                </p:oleObj>
              </mc:Choice>
              <mc:Fallback>
                <p:oleObj name="Document" r:id="rId3" imgW="5782820" imgH="3658025" progId="Word.Document.12">
                  <p:link updateAutomatic="1"/>
                  <p:pic>
                    <p:nvPicPr>
                      <p:cNvPr id="2" name="Object 1"/>
                      <p:cNvPicPr/>
                      <p:nvPr/>
                    </p:nvPicPr>
                    <p:blipFill>
                      <a:blip r:embed="rId4"/>
                      <a:stretch>
                        <a:fillRect/>
                      </a:stretch>
                    </p:blipFill>
                    <p:spPr>
                      <a:xfrm>
                        <a:off x="186799" y="608999"/>
                        <a:ext cx="5783262" cy="3657600"/>
                      </a:xfrm>
                      <a:prstGeom prst="rect">
                        <a:avLst/>
                      </a:prstGeom>
                      <a:noFill/>
                    </p:spPr>
                  </p:pic>
                </p:oleObj>
              </mc:Fallback>
            </mc:AlternateContent>
          </a:graphicData>
        </a:graphic>
      </p:graphicFrame>
      <p:sp>
        <p:nvSpPr>
          <p:cNvPr id="11" name="TextBox 10"/>
          <p:cNvSpPr txBox="1"/>
          <p:nvPr/>
        </p:nvSpPr>
        <p:spPr>
          <a:xfrm>
            <a:off x="6327649" y="706810"/>
            <a:ext cx="5800172" cy="58169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L5</a:t>
            </a:r>
            <a:r>
              <a:rPr lang="en-GB" dirty="0">
                <a:latin typeface="Arial" panose="020B0604020202020204" pitchFamily="34" charset="0"/>
                <a:cs typeface="Arial" panose="020B0604020202020204" pitchFamily="34" charset="0"/>
              </a:rPr>
              <a:t> obviously ‚behaves‘ just like L3 and L4 and different from L1 and L2, very probably one could find the reason for this  </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Solution of the riddle:</a:t>
            </a:r>
          </a:p>
          <a:p>
            <a:r>
              <a:rPr lang="en-GB" dirty="0">
                <a:latin typeface="Arial" panose="020B0604020202020204" pitchFamily="34" charset="0"/>
                <a:cs typeface="Arial" panose="020B0604020202020204" pitchFamily="34" charset="0"/>
              </a:rPr>
              <a:t>At E1 &amp;  E2, sowing was in March, at E3 &amp; E4 in October. L1 and L2 are spring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 they suffer under fall-sowing. L3 &amp; L4 are winter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they flower too late when spring sown</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Judged from the GE pattern, </a:t>
            </a:r>
            <a:r>
              <a:rPr lang="en-GB" dirty="0">
                <a:solidFill>
                  <a:schemeClr val="tx1">
                    <a:lumMod val="65000"/>
                    <a:lumOff val="35000"/>
                  </a:schemeClr>
                </a:solidFill>
                <a:latin typeface="Arial" panose="020B0604020202020204" pitchFamily="34" charset="0"/>
                <a:cs typeface="Arial" panose="020B0604020202020204" pitchFamily="34" charset="0"/>
              </a:rPr>
              <a:t>L5</a:t>
            </a:r>
            <a:r>
              <a:rPr lang="en-GB" dirty="0">
                <a:solidFill>
                  <a:srgbClr val="0000FF"/>
                </a:solidFill>
                <a:latin typeface="Arial" panose="020B0604020202020204" pitchFamily="34" charset="0"/>
                <a:cs typeface="Arial" panose="020B0604020202020204" pitchFamily="34" charset="0"/>
              </a:rPr>
              <a:t> is a winter cultivar</a:t>
            </a:r>
            <a:r>
              <a:rPr lang="en-GB" dirty="0">
                <a:latin typeface="Arial" panose="020B0604020202020204" pitchFamily="34" charset="0"/>
                <a:cs typeface="Arial" panose="020B0604020202020204" pitchFamily="34" charset="0"/>
              </a:rPr>
              <a:t>.</a:t>
            </a:r>
          </a:p>
          <a:p>
            <a:endParaRPr lang="en-GB" baseline="-400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Be aware that such figures (main and interaction effects) are </a:t>
            </a:r>
            <a:r>
              <a:rPr lang="en-GB" dirty="0">
                <a:latin typeface="Arial" panose="020B0604020202020204" pitchFamily="34" charset="0"/>
                <a:cs typeface="Arial" panose="020B0604020202020204" pitchFamily="34" charset="0"/>
              </a:rPr>
              <a:t>estimates</a:t>
            </a:r>
            <a:r>
              <a:rPr lang="en-GB" dirty="0">
                <a:solidFill>
                  <a:schemeClr val="tx1">
                    <a:lumMod val="50000"/>
                    <a:lumOff val="50000"/>
                  </a:schemeClr>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dirty="0">
                <a:solidFill>
                  <a:schemeClr val="tx1">
                    <a:lumMod val="50000"/>
                    <a:lumOff val="50000"/>
                  </a:schemeClr>
                </a:solidFill>
                <a:latin typeface="Arial" panose="020B0604020202020204" pitchFamily="34" charset="0"/>
                <a:cs typeface="Arial" panose="020B0604020202020204" pitchFamily="34" charset="0"/>
              </a:rPr>
              <a:t>N=4 environments and N=4 genotypes are probably too small sample to be representative for whatever ‘basic pool’ they should represent.</a:t>
            </a:r>
          </a:p>
          <a:p>
            <a:pPr marL="285750" indent="-285750">
              <a:buFont typeface="Arial" panose="020B0604020202020204" pitchFamily="34" charset="0"/>
              <a:buChar char="•"/>
            </a:pPr>
            <a:r>
              <a:rPr lang="en-GB" dirty="0">
                <a:solidFill>
                  <a:schemeClr val="tx1">
                    <a:lumMod val="50000"/>
                    <a:lumOff val="50000"/>
                  </a:schemeClr>
                </a:solidFill>
                <a:latin typeface="Arial" panose="020B0604020202020204" pitchFamily="34" charset="0"/>
                <a:cs typeface="Arial" panose="020B0604020202020204" pitchFamily="34" charset="0"/>
              </a:rPr>
              <a:t>If this experiment was replicated (same E same L same experimental protocol), then, due to </a:t>
            </a:r>
            <a:r>
              <a:rPr lang="en-GB" dirty="0" err="1">
                <a:solidFill>
                  <a:schemeClr val="tx1">
                    <a:lumMod val="50000"/>
                    <a:lumOff val="50000"/>
                  </a:schemeClr>
                </a:solidFill>
                <a:latin typeface="Arial" panose="020B0604020202020204" pitchFamily="34" charset="0"/>
                <a:cs typeface="Arial" panose="020B0604020202020204" pitchFamily="34" charset="0"/>
              </a:rPr>
              <a:t>experi</a:t>
            </a:r>
            <a:r>
              <a:rPr lang="en-GB" dirty="0">
                <a:solidFill>
                  <a:schemeClr val="tx1">
                    <a:lumMod val="50000"/>
                    <a:lumOff val="50000"/>
                  </a:schemeClr>
                </a:solidFill>
                <a:latin typeface="Arial" panose="020B0604020202020204" pitchFamily="34" charset="0"/>
                <a:cs typeface="Arial" panose="020B0604020202020204" pitchFamily="34" charset="0"/>
              </a:rPr>
              <a:t>-mental error, the results would not be exactly the same. So: The figures are </a:t>
            </a:r>
            <a:r>
              <a:rPr lang="en-GB" dirty="0">
                <a:latin typeface="Arial" panose="020B0604020202020204" pitchFamily="34" charset="0"/>
                <a:cs typeface="Arial" panose="020B0604020202020204" pitchFamily="34" charset="0"/>
              </a:rPr>
              <a:t>not ‚true‘ </a:t>
            </a:r>
            <a:r>
              <a:rPr lang="en-GB" dirty="0">
                <a:solidFill>
                  <a:schemeClr val="tx1">
                    <a:lumMod val="50000"/>
                    <a:lumOff val="50000"/>
                  </a:schemeClr>
                </a:solidFill>
                <a:latin typeface="Arial" panose="020B0604020202020204" pitchFamily="34" charset="0"/>
                <a:cs typeface="Arial" panose="020B0604020202020204" pitchFamily="34" charset="0"/>
              </a:rPr>
              <a:t>but are only best-possible approaches to the truth. They are </a:t>
            </a:r>
            <a:r>
              <a:rPr lang="en-GB" dirty="0">
                <a:latin typeface="Arial" panose="020B0604020202020204" pitchFamily="34" charset="0"/>
                <a:cs typeface="Arial" panose="020B0604020202020204" pitchFamily="34" charset="0"/>
              </a:rPr>
              <a:t>estimates</a:t>
            </a:r>
            <a:r>
              <a:rPr lang="en-GB" dirty="0">
                <a:solidFill>
                  <a:schemeClr val="tx1">
                    <a:lumMod val="50000"/>
                    <a:lumOff val="50000"/>
                  </a:schemeClr>
                </a:solidFill>
                <a:latin typeface="Arial" panose="020B0604020202020204" pitchFamily="34" charset="0"/>
                <a:cs typeface="Arial" panose="020B0604020202020204" pitchFamily="34" charset="0"/>
              </a:rPr>
              <a:t> of the truth.</a:t>
            </a:r>
          </a:p>
        </p:txBody>
      </p:sp>
      <p:sp>
        <p:nvSpPr>
          <p:cNvPr id="5" name="Rectangle 4"/>
          <p:cNvSpPr/>
          <p:nvPr/>
        </p:nvSpPr>
        <p:spPr>
          <a:xfrm>
            <a:off x="93136" y="4129531"/>
            <a:ext cx="6011333" cy="24045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extLst>
              <p:ext uri="{D42A27DB-BD31-4B8C-83A1-F6EECF244321}">
                <p14:modId xmlns:p14="http://schemas.microsoft.com/office/powerpoint/2010/main" val="2433526692"/>
              </p:ext>
            </p:extLst>
          </p:nvPr>
        </p:nvGraphicFramePr>
        <p:xfrm>
          <a:off x="200025" y="4073525"/>
          <a:ext cx="5756275" cy="2809875"/>
        </p:xfrm>
        <a:graphic>
          <a:graphicData uri="http://schemas.openxmlformats.org/presentationml/2006/ole">
            <mc:AlternateContent xmlns:mc="http://schemas.openxmlformats.org/markup-compatibility/2006">
              <mc:Choice xmlns:v="urn:schemas-microsoft-com:vml" Requires="v">
                <p:oleObj spid="_x0000_s4277" name="Document" r:id="rId5" imgW="5756610" imgH="2809732" progId="Word.Document.12">
                  <p:link updateAutomatic="1"/>
                </p:oleObj>
              </mc:Choice>
              <mc:Fallback>
                <p:oleObj name="Document" r:id="rId5" imgW="5756610" imgH="2809732" progId="Word.Document.12">
                  <p:link updateAutomatic="1"/>
                  <p:pic>
                    <p:nvPicPr>
                      <p:cNvPr id="3" name="Object 2"/>
                      <p:cNvPicPr/>
                      <p:nvPr/>
                    </p:nvPicPr>
                    <p:blipFill>
                      <a:blip r:embed="rId6"/>
                      <a:stretch>
                        <a:fillRect/>
                      </a:stretch>
                    </p:blipFill>
                    <p:spPr>
                      <a:xfrm>
                        <a:off x="200025" y="4073525"/>
                        <a:ext cx="5756275" cy="2809875"/>
                      </a:xfrm>
                      <a:prstGeom prst="rect">
                        <a:avLst/>
                      </a:prstGeom>
                      <a:noFill/>
                    </p:spPr>
                  </p:pic>
                </p:oleObj>
              </mc:Fallback>
            </mc:AlternateContent>
          </a:graphicData>
        </a:graphic>
      </p:graphicFrame>
      <p:sp>
        <p:nvSpPr>
          <p:cNvPr id="12"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1080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feld 5"/>
          <p:cNvSpPr txBox="1"/>
          <p:nvPr/>
        </p:nvSpPr>
        <p:spPr>
          <a:xfrm>
            <a:off x="410633" y="305393"/>
            <a:ext cx="11721340" cy="563231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a:t>
            </a:r>
            <a:r>
              <a:rPr lang="en-GB" sz="2400" dirty="0">
                <a:solidFill>
                  <a:srgbClr val="FF0000"/>
                </a:solidFill>
                <a:latin typeface="Arial" panose="020B0604020202020204" pitchFamily="34" charset="0"/>
                <a:cs typeface="Arial" panose="020B0604020202020204" pitchFamily="34" charset="0"/>
              </a:rPr>
              <a:t>genotype</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candidates (analyse their DNA)</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We </a:t>
            </a:r>
            <a:r>
              <a:rPr lang="en-GB" sz="2400" dirty="0">
                <a:solidFill>
                  <a:srgbClr val="0000FF"/>
                </a:solidFill>
                <a:latin typeface="Arial" panose="020B0604020202020204" pitchFamily="34" charset="0"/>
                <a:cs typeface="Arial" panose="020B0604020202020204" pitchFamily="34" charset="0"/>
              </a:rPr>
              <a:t>phenotype</a:t>
            </a:r>
            <a:r>
              <a:rPr lang="en-GB" sz="2400" dirty="0">
                <a:latin typeface="Arial" panose="020B0604020202020204" pitchFamily="34" charset="0"/>
                <a:cs typeface="Arial" panose="020B0604020202020204" pitchFamily="34" charset="0"/>
              </a:rPr>
              <a:t> candidates (analyse their trait expression)</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result from </a:t>
            </a:r>
            <a:r>
              <a:rPr lang="en-GB" sz="2400" dirty="0">
                <a:solidFill>
                  <a:srgbClr val="FF0000"/>
                </a:solidFill>
                <a:latin typeface="Arial" panose="020B0604020202020204" pitchFamily="34" charset="0"/>
                <a:cs typeface="Arial" panose="020B0604020202020204" pitchFamily="34" charset="0"/>
              </a:rPr>
              <a:t>genotyping</a:t>
            </a:r>
            <a:r>
              <a:rPr lang="en-GB" sz="2400" dirty="0">
                <a:latin typeface="Arial" panose="020B0604020202020204" pitchFamily="34" charset="0"/>
                <a:cs typeface="Arial" panose="020B0604020202020204" pitchFamily="34" charset="0"/>
              </a:rPr>
              <a:t> may be a ‘haplotype’, or ‘assembly’, or ‘graphical genotype’, or ‘physical DNA sequence’, or ‘genome sequence’ ...</a:t>
            </a:r>
          </a:p>
          <a:p>
            <a:endParaRPr lang="en-GB" sz="2400" dirty="0">
              <a:solidFill>
                <a:srgbClr val="0000FF"/>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result from </a:t>
            </a:r>
            <a:r>
              <a:rPr lang="en-GB" sz="2400" dirty="0">
                <a:solidFill>
                  <a:srgbClr val="0000FF"/>
                </a:solidFill>
                <a:latin typeface="Arial" panose="020B0604020202020204" pitchFamily="34" charset="0"/>
                <a:cs typeface="Arial" panose="020B0604020202020204" pitchFamily="34" charset="0"/>
              </a:rPr>
              <a:t>phenotyping</a:t>
            </a:r>
            <a:r>
              <a:rPr lang="en-GB" sz="2400" dirty="0">
                <a:latin typeface="Arial" panose="020B0604020202020204" pitchFamily="34" charset="0"/>
                <a:cs typeface="Arial" panose="020B0604020202020204" pitchFamily="34" charset="0"/>
              </a:rPr>
              <a:t> may be called phenotypic value of a candidate; phenotyping is usually in a concrete, tangible environments (e.g. farmer’s field).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Yet. If field tests were conducted in a representative </a:t>
            </a:r>
            <a:r>
              <a:rPr lang="en-GB" sz="2400" dirty="0">
                <a:solidFill>
                  <a:srgbClr val="0000FF"/>
                </a:solidFill>
                <a:latin typeface="Arial" panose="020B0604020202020204" pitchFamily="34" charset="0"/>
                <a:cs typeface="Arial" panose="020B0604020202020204" pitchFamily="34" charset="0"/>
              </a:rPr>
              <a:t>sample</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of</a:t>
            </a:r>
            <a:r>
              <a:rPr lang="en-GB" sz="2400" dirty="0">
                <a:latin typeface="Arial" panose="020B0604020202020204" pitchFamily="34" charset="0"/>
                <a:cs typeface="Arial" panose="020B0604020202020204" pitchFamily="34" charset="0"/>
              </a:rPr>
              <a:t> the Target Pool of </a:t>
            </a:r>
            <a:r>
              <a:rPr lang="en-GB" sz="2400" dirty="0">
                <a:solidFill>
                  <a:srgbClr val="0000FF"/>
                </a:solidFill>
                <a:latin typeface="Arial" panose="020B0604020202020204" pitchFamily="34" charset="0"/>
                <a:cs typeface="Arial" panose="020B0604020202020204" pitchFamily="34" charset="0"/>
              </a:rPr>
              <a:t>Environments</a:t>
            </a:r>
            <a:r>
              <a:rPr lang="en-GB" sz="2400" dirty="0">
                <a:latin typeface="Arial" panose="020B0604020202020204" pitchFamily="34" charset="0"/>
                <a:cs typeface="Arial" panose="020B0604020202020204" pitchFamily="34" charset="0"/>
              </a:rPr>
              <a:t>, then the </a:t>
            </a:r>
            <a:r>
              <a:rPr lang="en-GB" sz="2400" dirty="0">
                <a:solidFill>
                  <a:srgbClr val="0000FF"/>
                </a:solidFill>
                <a:latin typeface="Arial" panose="020B0604020202020204" pitchFamily="34" charset="0"/>
                <a:cs typeface="Arial" panose="020B0604020202020204" pitchFamily="34" charset="0"/>
              </a:rPr>
              <a:t>average</a:t>
            </a:r>
            <a:r>
              <a:rPr lang="en-GB" sz="2400" dirty="0">
                <a:latin typeface="Arial" panose="020B0604020202020204" pitchFamily="34" charset="0"/>
                <a:cs typeface="Arial" panose="020B0604020202020204" pitchFamily="34" charset="0"/>
              </a:rPr>
              <a:t> trait expression may be seen as estimator of the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 value </a:t>
            </a:r>
            <a:r>
              <a:rPr lang="en-GB" sz="2400" dirty="0">
                <a:latin typeface="Arial" panose="020B0604020202020204" pitchFamily="34" charset="0"/>
                <a:cs typeface="Arial" panose="020B0604020202020204" pitchFamily="34" charset="0"/>
              </a:rPr>
              <a:t>(</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genotypic value</a:t>
            </a:r>
            <a:r>
              <a:rPr lang="en-GB" sz="2400" dirty="0">
                <a:latin typeface="Arial" panose="020B0604020202020204" pitchFamily="34" charset="0"/>
                <a:cs typeface="Arial" panose="020B0604020202020204" pitchFamily="34" charset="0"/>
              </a:rPr>
              <a:t>) of the candidate (with respect to this Target Pool). </a:t>
            </a:r>
          </a:p>
          <a:p>
            <a:r>
              <a:rPr lang="en-GB" sz="2400" dirty="0">
                <a:latin typeface="Arial" panose="020B0604020202020204" pitchFamily="34" charset="0"/>
                <a:cs typeface="Arial" panose="020B0604020202020204" pitchFamily="34" charset="0"/>
              </a:rPr>
              <a:t>Such genetic value is DNA-free ;-)   it is calculated from phenotypic data!</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counterpart of </a:t>
            </a:r>
            <a:r>
              <a:rPr lang="en-GB" sz="2400" dirty="0">
                <a:solidFill>
                  <a:srgbClr val="0000FF"/>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value is </a:t>
            </a:r>
            <a:r>
              <a:rPr lang="en-GB" sz="2400" dirty="0">
                <a:solidFill>
                  <a:srgbClr val="FF0000"/>
                </a:solidFill>
                <a:latin typeface="Arial" panose="020B0604020202020204" pitchFamily="34" charset="0"/>
                <a:cs typeface="Arial" panose="020B0604020202020204" pitchFamily="34" charset="0"/>
              </a:rPr>
              <a:t>genotypic (or genetic)</a:t>
            </a:r>
            <a:r>
              <a:rPr lang="en-GB" sz="2400" dirty="0">
                <a:latin typeface="Arial" panose="020B0604020202020204" pitchFamily="34" charset="0"/>
                <a:cs typeface="Arial" panose="020B0604020202020204" pitchFamily="34" charset="0"/>
              </a:rPr>
              <a:t> value.</a:t>
            </a:r>
            <a:endParaRPr lang="en-GB" sz="3200" dirty="0"/>
          </a:p>
        </p:txBody>
      </p:sp>
      <p:sp>
        <p:nvSpPr>
          <p:cNvPr id="8"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14</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410633" y="4704588"/>
            <a:ext cx="4631436" cy="461665"/>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Such genetic value is </a:t>
            </a:r>
            <a:r>
              <a:rPr lang="en-GB" sz="2400" dirty="0">
                <a:solidFill>
                  <a:schemeClr val="tx1">
                    <a:lumMod val="65000"/>
                    <a:lumOff val="3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DNA-free</a:t>
            </a:r>
            <a:endParaRPr lang="en-GB" dirty="0">
              <a:solidFill>
                <a:schemeClr val="tx1">
                  <a:lumMod val="65000"/>
                  <a:lumOff val="3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8672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75556"/>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6146" name="Picture 2" descr="Gener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8463" y="96001"/>
            <a:ext cx="6597510" cy="659751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6019" y="331588"/>
            <a:ext cx="5673865" cy="5632311"/>
          </a:xfrm>
          <a:prstGeom prst="rect">
            <a:avLst/>
          </a:prstGeom>
          <a:noFill/>
          <a:effectLst/>
        </p:spPr>
        <p:txBody>
          <a:bodyPr wrap="square" rtlCol="0">
            <a:spAutoFit/>
          </a:bodyPr>
          <a:lstStyle/>
          <a:p>
            <a:r>
              <a:rPr lang="en-GB" sz="2400" dirty="0">
                <a:latin typeface="Arial" panose="020B0604020202020204" pitchFamily="34" charset="0"/>
                <a:cs typeface="Arial" panose="020B0604020202020204" pitchFamily="34" charset="0"/>
              </a:rPr>
              <a:t>Side remark. A ‘</a:t>
            </a:r>
            <a:r>
              <a:rPr lang="en-GB" sz="2400" dirty="0">
                <a:solidFill>
                  <a:srgbClr val="0000FF"/>
                </a:solidFill>
                <a:latin typeface="Arial" panose="020B0604020202020204" pitchFamily="34" charset="0"/>
                <a:cs typeface="Arial" panose="020B0604020202020204" pitchFamily="34" charset="0"/>
              </a:rPr>
              <a:t>phenotype</a:t>
            </a:r>
            <a:r>
              <a:rPr lang="en-GB" sz="2400" dirty="0">
                <a:latin typeface="Arial" panose="020B0604020202020204" pitchFamily="34" charset="0"/>
                <a:cs typeface="Arial" panose="020B0604020202020204" pitchFamily="34" charset="0"/>
              </a:rPr>
              <a:t>’ is the sum of observable traits and trait expressions of a plant. This term points to the </a:t>
            </a:r>
            <a:r>
              <a:rPr lang="en-GB" sz="2400" dirty="0" err="1">
                <a:latin typeface="Arial" panose="020B0604020202020204" pitchFamily="34" charset="0"/>
                <a:cs typeface="Arial" panose="020B0604020202020204" pitchFamily="34" charset="0"/>
              </a:rPr>
              <a:t>mor-phology</a:t>
            </a:r>
            <a:r>
              <a:rPr lang="en-GB" sz="2400" dirty="0">
                <a:latin typeface="Arial" panose="020B0604020202020204" pitchFamily="34" charset="0"/>
                <a:cs typeface="Arial" panose="020B0604020202020204" pitchFamily="34" charset="0"/>
              </a:rPr>
              <a:t> and anatomy and develop-mental pattern of a plant. ‘Phenotype’ does not tell the expression of just one trait.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observed or measured, assessed value of one trait of a genotype in a given environmental situation then is  the </a:t>
            </a:r>
            <a:r>
              <a:rPr lang="en-GB" sz="2400" dirty="0">
                <a:solidFill>
                  <a:srgbClr val="0000FF"/>
                </a:solidFill>
                <a:latin typeface="Arial" panose="020B0604020202020204" pitchFamily="34" charset="0"/>
                <a:cs typeface="Arial" panose="020B0604020202020204" pitchFamily="34" charset="0"/>
              </a:rPr>
              <a:t>phenotypic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value</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(of that trait of that genotype). So: Say ‚Phenotypic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Value</a:t>
            </a:r>
            <a:r>
              <a:rPr lang="en-GB" sz="2400" dirty="0">
                <a:latin typeface="Arial" panose="020B0604020202020204" pitchFamily="34" charset="0"/>
                <a:cs typeface="Arial" panose="020B0604020202020204" pitchFamily="34" charset="0"/>
              </a:rPr>
              <a:t>‘ for this.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Say phenotype if you mean it ;-)</a:t>
            </a:r>
          </a:p>
        </p:txBody>
      </p:sp>
      <p:sp>
        <p:nvSpPr>
          <p:cNvPr id="3" name="TextBox 2"/>
          <p:cNvSpPr txBox="1"/>
          <p:nvPr/>
        </p:nvSpPr>
        <p:spPr>
          <a:xfrm>
            <a:off x="7978140" y="146304"/>
            <a:ext cx="3995928"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Two tomato plants with very different </a:t>
            </a:r>
            <a:r>
              <a:rPr lang="en-GB" dirty="0">
                <a:solidFill>
                  <a:srgbClr val="0000FF"/>
                </a:solidFill>
                <a:latin typeface="Arial" panose="020B0604020202020204" pitchFamily="34" charset="0"/>
                <a:cs typeface="Arial" panose="020B0604020202020204" pitchFamily="34" charset="0"/>
              </a:rPr>
              <a:t>phenotype</a:t>
            </a:r>
            <a:r>
              <a:rPr lang="en-GB" dirty="0">
                <a:latin typeface="Arial" panose="020B0604020202020204" pitchFamily="34" charset="0"/>
                <a:cs typeface="Arial" panose="020B0604020202020204" pitchFamily="34" charset="0"/>
              </a:rPr>
              <a:t>. The </a:t>
            </a:r>
            <a:r>
              <a:rPr lang="en-GB" dirty="0">
                <a:solidFill>
                  <a:srgbClr val="0000FF"/>
                </a:solidFill>
                <a:latin typeface="Arial" panose="020B0604020202020204" pitchFamily="34" charset="0"/>
                <a:cs typeface="Arial" panose="020B0604020202020204" pitchFamily="34" charset="0"/>
              </a:rPr>
              <a:t>phenotypic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value</a:t>
            </a:r>
            <a:r>
              <a:rPr lang="en-GB" dirty="0">
                <a:solidFill>
                  <a:srgbClr val="0000FF"/>
                </a:solidFill>
                <a:latin typeface="Arial" panose="020B0604020202020204" pitchFamily="34" charset="0"/>
                <a:cs typeface="Arial" panose="020B0604020202020204" pitchFamily="34" charset="0"/>
              </a:rPr>
              <a:t>s </a:t>
            </a:r>
            <a:r>
              <a:rPr lang="en-GB" dirty="0">
                <a:latin typeface="Arial" panose="020B0604020202020204" pitchFamily="34" charset="0"/>
                <a:cs typeface="Arial" panose="020B0604020202020204" pitchFamily="34" charset="0"/>
              </a:rPr>
              <a:t>for fruit number, size, and colour, plant height, leaf colour, time until end of</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flowering differ markedly.</a:t>
            </a:r>
          </a:p>
        </p:txBody>
      </p:sp>
      <p:sp>
        <p:nvSpPr>
          <p:cNvPr id="4" name="TextBox 3"/>
          <p:cNvSpPr txBox="1"/>
          <p:nvPr/>
        </p:nvSpPr>
        <p:spPr>
          <a:xfrm>
            <a:off x="5479611" y="5507852"/>
            <a:ext cx="6535605" cy="900246"/>
          </a:xfrm>
          <a:prstGeom prst="rect">
            <a:avLst/>
          </a:prstGeom>
          <a:solidFill>
            <a:srgbClr val="DCD3B2">
              <a:alpha val="76078"/>
            </a:srgbClr>
          </a:solidFill>
        </p:spPr>
        <p:txBody>
          <a:bodyPr wrap="square" rtlCol="0">
            <a:spAutoFit/>
          </a:bodyPr>
          <a:lstStyle/>
          <a:p>
            <a:r>
              <a:rPr lang="en-GB" sz="1750" dirty="0">
                <a:latin typeface="Arial" panose="020B0604020202020204" pitchFamily="34" charset="0"/>
                <a:cs typeface="Arial" panose="020B0604020202020204" pitchFamily="34" charset="0"/>
              </a:rPr>
              <a:t>„These </a:t>
            </a:r>
            <a:r>
              <a:rPr lang="en-GB" sz="1750" strike="sngStrike" dirty="0">
                <a:solidFill>
                  <a:srgbClr val="7030A0"/>
                </a:solidFill>
                <a:latin typeface="Arial" panose="020B0604020202020204" pitchFamily="34" charset="0"/>
                <a:cs typeface="Arial" panose="020B0604020202020204" pitchFamily="34" charset="0"/>
              </a:rPr>
              <a:t>phenotypes</a:t>
            </a:r>
            <a:r>
              <a:rPr lang="en-GB" sz="1750" dirty="0">
                <a:latin typeface="Arial" panose="020B0604020202020204" pitchFamily="34" charset="0"/>
                <a:cs typeface="Arial" panose="020B0604020202020204" pitchFamily="34" charset="0"/>
              </a:rPr>
              <a:t> were assessed: Fruit number, size, and colour; plant height, leaf colour, and time until end of flowering”. </a:t>
            </a:r>
            <a:r>
              <a:rPr lang="en-GB" sz="1750" dirty="0">
                <a:solidFill>
                  <a:srgbClr val="7030A0"/>
                </a:solidFill>
                <a:latin typeface="Arial" panose="020B0604020202020204" pitchFamily="34" charset="0"/>
                <a:cs typeface="Arial" panose="020B0604020202020204" pitchFamily="34" charset="0"/>
              </a:rPr>
              <a:t>No</a:t>
            </a:r>
            <a:r>
              <a:rPr lang="en-GB" sz="1750" dirty="0">
                <a:latin typeface="Arial" panose="020B0604020202020204" pitchFamily="34" charset="0"/>
                <a:cs typeface="Arial" panose="020B0604020202020204" pitchFamily="34" charset="0"/>
              </a:rPr>
              <a:t>. ‘Phenotype’ is not synonymous to ‘Trait’ or ’Character’.</a:t>
            </a:r>
          </a:p>
        </p:txBody>
      </p:sp>
      <p:sp>
        <p:nvSpPr>
          <p:cNvPr id="8"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2590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10658" y="169164"/>
            <a:ext cx="4878388" cy="651967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Object 4"/>
          <p:cNvGraphicFramePr>
            <a:graphicFrameLocks noChangeAspect="1"/>
          </p:cNvGraphicFramePr>
          <p:nvPr>
            <p:extLst>
              <p:ext uri="{D42A27DB-BD31-4B8C-83A1-F6EECF244321}">
                <p14:modId xmlns:p14="http://schemas.microsoft.com/office/powerpoint/2010/main" val="1835270426"/>
              </p:ext>
            </p:extLst>
          </p:nvPr>
        </p:nvGraphicFramePr>
        <p:xfrm>
          <a:off x="72000" y="36000"/>
          <a:ext cx="4878388" cy="6873876"/>
        </p:xfrm>
        <a:graphic>
          <a:graphicData uri="http://schemas.openxmlformats.org/presentationml/2006/ole">
            <mc:AlternateContent xmlns:mc="http://schemas.openxmlformats.org/markup-compatibility/2006">
              <mc:Choice xmlns:v="urn:schemas-microsoft-com:vml" Requires="v">
                <p:oleObj spid="_x0000_s5214" name="Document" r:id="rId3" imgW="6272524" imgH="8837572" progId="Word.Document.8">
                  <p:embed/>
                </p:oleObj>
              </mc:Choice>
              <mc:Fallback>
                <p:oleObj name="Document" r:id="rId3" imgW="6272524" imgH="8837572" progId="Word.Document.8">
                  <p:embed/>
                  <p:pic>
                    <p:nvPicPr>
                      <p:cNvPr id="3" name="Object 4"/>
                      <p:cNvPicPr>
                        <a:picLocks noChangeAspect="1" noChangeArrowheads="1"/>
                      </p:cNvPicPr>
                      <p:nvPr/>
                    </p:nvPicPr>
                    <p:blipFill>
                      <a:blip r:embed="rId4"/>
                      <a:srcRect/>
                      <a:stretch>
                        <a:fillRect/>
                      </a:stretch>
                    </p:blipFill>
                    <p:spPr bwMode="auto">
                      <a:xfrm>
                        <a:off x="72000" y="36000"/>
                        <a:ext cx="4878388" cy="68738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Text Box 5"/>
          <p:cNvSpPr txBox="1">
            <a:spLocks noChangeArrowheads="1"/>
          </p:cNvSpPr>
          <p:nvPr/>
        </p:nvSpPr>
        <p:spPr bwMode="auto">
          <a:xfrm>
            <a:off x="5044948" y="6029325"/>
            <a:ext cx="2992628" cy="461665"/>
          </a:xfrm>
          <a:prstGeom prst="rect">
            <a:avLst/>
          </a:prstGeom>
          <a:solidFill>
            <a:schemeClr val="bg1"/>
          </a:solidFill>
          <a:ln w="38100">
            <a:solidFill>
              <a:srgbClr val="FF0000"/>
            </a:solidFill>
            <a:miter lim="800000"/>
            <a:headEnd/>
            <a:tailEnd/>
          </a:ln>
          <a:effectLst>
            <a:outerShdw dist="35921" dir="2700000" algn="ctr" rotWithShape="0">
              <a:schemeClr val="bg2"/>
            </a:outerShdw>
          </a:effec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en-GB" altLang="de-DE" sz="2400" dirty="0">
                <a:latin typeface="Arial" pitchFamily="34" charset="0"/>
              </a:rPr>
              <a:t>20=90-[60+12.5-2.5]</a:t>
            </a:r>
          </a:p>
        </p:txBody>
      </p:sp>
      <p:sp>
        <p:nvSpPr>
          <p:cNvPr id="5" name="Line 6"/>
          <p:cNvSpPr>
            <a:spLocks noChangeShapeType="1"/>
          </p:cNvSpPr>
          <p:nvPr/>
        </p:nvSpPr>
        <p:spPr bwMode="auto">
          <a:xfrm flipV="1">
            <a:off x="2116836" y="6259068"/>
            <a:ext cx="2928112" cy="182880"/>
          </a:xfrm>
          <a:prstGeom prst="line">
            <a:avLst/>
          </a:prstGeom>
          <a:noFill/>
          <a:ln w="28575">
            <a:solidFill>
              <a:srgbClr val="FF0000"/>
            </a:solidFill>
            <a:round/>
            <a:headEnd/>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GB" dirty="0"/>
          </a:p>
        </p:txBody>
      </p:sp>
      <p:sp>
        <p:nvSpPr>
          <p:cNvPr id="7"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16</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5376334" y="5096932"/>
            <a:ext cx="6642900" cy="61555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For instance here: If trait differences vanish in case of controlled conditions (greenhouse), this then is grasped as ‘</a:t>
            </a:r>
            <a:r>
              <a:rPr lang="en-GB" sz="1700" dirty="0" err="1">
                <a:latin typeface="Arial" panose="020B0604020202020204" pitchFamily="34" charset="0"/>
                <a:cs typeface="Arial" panose="020B0604020202020204" pitchFamily="34" charset="0"/>
              </a:rPr>
              <a:t>GxE</a:t>
            </a:r>
            <a:r>
              <a:rPr lang="en-GB" sz="1700" dirty="0">
                <a:latin typeface="Arial" panose="020B0604020202020204" pitchFamily="34" charset="0"/>
                <a:cs typeface="Arial" panose="020B0604020202020204" pitchFamily="34" charset="0"/>
              </a:rPr>
              <a:t> interaction’.</a:t>
            </a:r>
          </a:p>
        </p:txBody>
      </p:sp>
      <p:sp>
        <p:nvSpPr>
          <p:cNvPr id="8" name="TextBox 7"/>
          <p:cNvSpPr txBox="1"/>
          <p:nvPr/>
        </p:nvSpPr>
        <p:spPr>
          <a:xfrm>
            <a:off x="5313363" y="0"/>
            <a:ext cx="670587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table is directly copied from handouts of our former teacher Hartwig Geiger (Hohenheim; head of Chair of Plant Breeding and Population Genetics from 1971 - 2007). </a:t>
            </a:r>
          </a:p>
        </p:txBody>
      </p:sp>
      <p:grpSp>
        <p:nvGrpSpPr>
          <p:cNvPr id="29" name="Group 28"/>
          <p:cNvGrpSpPr/>
          <p:nvPr/>
        </p:nvGrpSpPr>
        <p:grpSpPr>
          <a:xfrm>
            <a:off x="5376334" y="1002705"/>
            <a:ext cx="6642899" cy="4094228"/>
            <a:chOff x="5376334" y="1002705"/>
            <a:chExt cx="6642899" cy="4094228"/>
          </a:xfrm>
        </p:grpSpPr>
        <p:grpSp>
          <p:nvGrpSpPr>
            <p:cNvPr id="9" name="Group 8"/>
            <p:cNvGrpSpPr/>
            <p:nvPr/>
          </p:nvGrpSpPr>
          <p:grpSpPr>
            <a:xfrm>
              <a:off x="5376334" y="1002705"/>
              <a:ext cx="6642899" cy="4094228"/>
              <a:chOff x="0" y="1202267"/>
              <a:chExt cx="6098117" cy="3716866"/>
            </a:xfrm>
          </p:grpSpPr>
          <p:pic>
            <p:nvPicPr>
              <p:cNvPr id="10" name="Picture 9"/>
              <p:cNvPicPr>
                <a:picLocks noChangeAspect="1"/>
              </p:cNvPicPr>
              <p:nvPr/>
            </p:nvPicPr>
            <p:blipFill>
              <a:blip r:embed="rId5"/>
              <a:stretch>
                <a:fillRect/>
              </a:stretch>
            </p:blipFill>
            <p:spPr>
              <a:xfrm>
                <a:off x="0" y="1202267"/>
                <a:ext cx="6098117" cy="3716865"/>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2267" y="1655233"/>
                <a:ext cx="4895850" cy="3263900"/>
              </a:xfrm>
              <a:prstGeom prst="rect">
                <a:avLst/>
              </a:prstGeom>
              <a:effectLst/>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655233"/>
                <a:ext cx="3263900" cy="3263900"/>
              </a:xfrm>
              <a:prstGeom prst="rect">
                <a:avLst/>
              </a:prstGeom>
              <a:effectLst/>
            </p:spPr>
          </p:pic>
          <p:sp>
            <p:nvSpPr>
              <p:cNvPr id="15" name="TextBox 14"/>
              <p:cNvSpPr txBox="1"/>
              <p:nvPr/>
            </p:nvSpPr>
            <p:spPr>
              <a:xfrm>
                <a:off x="0" y="1346198"/>
                <a:ext cx="6062133" cy="586759"/>
              </a:xfrm>
              <a:prstGeom prst="rect">
                <a:avLst/>
              </a:prstGeom>
              <a:noFill/>
              <a:effectLst/>
            </p:spPr>
            <p:txBody>
              <a:bodyPr wrap="square" rtlCol="0">
                <a:spAutoFit/>
              </a:bodyPr>
              <a:lstStyle/>
              <a:p>
                <a:r>
                  <a:rPr lang="en-GB" dirty="0">
                    <a:latin typeface="Arial" panose="020B0604020202020204" pitchFamily="34" charset="0"/>
                    <a:cs typeface="Arial" panose="020B0604020202020204" pitchFamily="34" charset="0"/>
                  </a:rPr>
                  <a:t>             Field condition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Greenhouse condition</a:t>
                </a:r>
              </a:p>
            </p:txBody>
          </p:sp>
        </p:grpSp>
        <p:sp>
          <p:nvSpPr>
            <p:cNvPr id="6" name="TextBox 5"/>
            <p:cNvSpPr txBox="1"/>
            <p:nvPr/>
          </p:nvSpPr>
          <p:spPr>
            <a:xfrm>
              <a:off x="6718299" y="1761413"/>
              <a:ext cx="351367" cy="369332"/>
            </a:xfrm>
            <a:prstGeom prst="rect">
              <a:avLst/>
            </a:prstGeom>
            <a:noFill/>
          </p:spPr>
          <p:txBody>
            <a:bodyPr wrap="square" rtlCol="0">
              <a:spAutoFit/>
            </a:bodyPr>
            <a:lstStyle/>
            <a:p>
              <a:r>
                <a:rPr lang="en-GB" b="1" dirty="0">
                  <a:latin typeface="Monotype Corsiva" panose="03010101010201010101" pitchFamily="66" charset="0"/>
                </a:rPr>
                <a:t>A</a:t>
              </a:r>
            </a:p>
          </p:txBody>
        </p:sp>
        <p:sp>
          <p:nvSpPr>
            <p:cNvPr id="16" name="TextBox 15"/>
            <p:cNvSpPr txBox="1"/>
            <p:nvPr/>
          </p:nvSpPr>
          <p:spPr>
            <a:xfrm>
              <a:off x="7734299" y="2014008"/>
              <a:ext cx="351367" cy="369332"/>
            </a:xfrm>
            <a:prstGeom prst="rect">
              <a:avLst/>
            </a:prstGeom>
            <a:noFill/>
          </p:spPr>
          <p:txBody>
            <a:bodyPr wrap="square" rtlCol="0">
              <a:spAutoFit/>
            </a:bodyPr>
            <a:lstStyle/>
            <a:p>
              <a:r>
                <a:rPr lang="en-GB" b="1" dirty="0">
                  <a:latin typeface="Monotype Corsiva" panose="03010101010201010101" pitchFamily="66" charset="0"/>
                </a:rPr>
                <a:t>B</a:t>
              </a:r>
            </a:p>
          </p:txBody>
        </p:sp>
        <p:sp>
          <p:nvSpPr>
            <p:cNvPr id="17" name="TextBox 16"/>
            <p:cNvSpPr txBox="1"/>
            <p:nvPr/>
          </p:nvSpPr>
          <p:spPr>
            <a:xfrm>
              <a:off x="9440475" y="2130745"/>
              <a:ext cx="351367" cy="369332"/>
            </a:xfrm>
            <a:prstGeom prst="rect">
              <a:avLst/>
            </a:prstGeom>
            <a:noFill/>
          </p:spPr>
          <p:txBody>
            <a:bodyPr wrap="square" rtlCol="0">
              <a:spAutoFit/>
            </a:bodyPr>
            <a:lstStyle/>
            <a:p>
              <a:r>
                <a:rPr lang="en-GB" b="1" dirty="0">
                  <a:latin typeface="Monotype Corsiva" panose="03010101010201010101" pitchFamily="66" charset="0"/>
                </a:rPr>
                <a:t>A</a:t>
              </a:r>
            </a:p>
          </p:txBody>
        </p:sp>
        <p:sp>
          <p:nvSpPr>
            <p:cNvPr id="18" name="TextBox 17"/>
            <p:cNvSpPr txBox="1"/>
            <p:nvPr/>
          </p:nvSpPr>
          <p:spPr>
            <a:xfrm>
              <a:off x="10477642" y="2074307"/>
              <a:ext cx="351367" cy="369332"/>
            </a:xfrm>
            <a:prstGeom prst="rect">
              <a:avLst/>
            </a:prstGeom>
            <a:noFill/>
          </p:spPr>
          <p:txBody>
            <a:bodyPr wrap="square" rtlCol="0">
              <a:spAutoFit/>
            </a:bodyPr>
            <a:lstStyle/>
            <a:p>
              <a:r>
                <a:rPr lang="en-GB" b="1" dirty="0">
                  <a:latin typeface="Monotype Corsiva" panose="03010101010201010101" pitchFamily="66" charset="0"/>
                </a:rPr>
                <a:t>B</a:t>
              </a:r>
            </a:p>
          </p:txBody>
        </p:sp>
        <p:cxnSp>
          <p:nvCxnSpPr>
            <p:cNvPr id="20" name="Straight Connector 19"/>
            <p:cNvCxnSpPr>
              <a:stCxn id="10" idx="0"/>
              <a:endCxn id="2" idx="0"/>
            </p:cNvCxnSpPr>
            <p:nvPr/>
          </p:nvCxnSpPr>
          <p:spPr>
            <a:xfrm>
              <a:off x="8697784" y="1002705"/>
              <a:ext cx="0" cy="4094227"/>
            </a:xfrm>
            <a:prstGeom prst="line">
              <a:avLst/>
            </a:prstGeom>
            <a:ln>
              <a:solidFill>
                <a:srgbClr val="4A4122"/>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55324" y="3063902"/>
              <a:ext cx="392445" cy="445274"/>
            </a:xfrm>
            <a:prstGeom prst="rect">
              <a:avLst/>
            </a:prstGeom>
          </p:spPr>
        </p:pic>
      </p:grpSp>
    </p:spTree>
    <p:extLst>
      <p:ext uri="{BB962C8B-B14F-4D97-AF65-F5344CB8AC3E}">
        <p14:creationId xmlns:p14="http://schemas.microsoft.com/office/powerpoint/2010/main" val="2896405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1"/>
          <p:cNvSpPr>
            <a:spLocks noGrp="1"/>
          </p:cNvSpPr>
          <p:nvPr>
            <p:ph type="sldNum" sz="quarter" idx="12"/>
          </p:nvPr>
        </p:nvSpPr>
        <p:spPr>
          <a:xfrm>
            <a:off x="6553200" y="6248400"/>
            <a:ext cx="1905000" cy="457200"/>
          </a:xfrm>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DA80B3C-1F31-458E-B90C-CDD0D84245DE}" type="slidenum">
              <a:rPr lang="de-DE" altLang="de-DE" sz="1400" smtClean="0"/>
              <a:pPr/>
              <a:t>17</a:t>
            </a:fld>
            <a:endParaRPr lang="de-DE" altLang="de-DE" sz="1400"/>
          </a:p>
        </p:txBody>
      </p:sp>
      <p:pic>
        <p:nvPicPr>
          <p:cNvPr id="4" name="Picture 3"/>
          <p:cNvPicPr>
            <a:picLocks noChangeAspect="1"/>
          </p:cNvPicPr>
          <p:nvPr/>
        </p:nvPicPr>
        <p:blipFill>
          <a:blip r:embed="rId2"/>
          <a:stretch>
            <a:fillRect/>
          </a:stretch>
        </p:blipFill>
        <p:spPr>
          <a:xfrm>
            <a:off x="46567" y="762752"/>
            <a:ext cx="12093873" cy="5778111"/>
          </a:xfrm>
          <a:prstGeom prst="rect">
            <a:avLst/>
          </a:prstGeom>
          <a:effectLst>
            <a:outerShdw blurRad="50800" dist="38100" dir="2700000" algn="tl" rotWithShape="0">
              <a:prstClr val="black">
                <a:alpha val="40000"/>
              </a:prstClr>
            </a:outerShdw>
          </a:effectLst>
        </p:spPr>
      </p:pic>
      <p:sp>
        <p:nvSpPr>
          <p:cNvPr id="9" name="TextBox 15"/>
          <p:cNvSpPr txBox="1"/>
          <p:nvPr/>
        </p:nvSpPr>
        <p:spPr>
          <a:xfrm>
            <a:off x="46567" y="61913"/>
            <a:ext cx="12093873" cy="120032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defRPr/>
            </a:pPr>
            <a:r>
              <a:rPr lang="en-GB" sz="2400" dirty="0">
                <a:latin typeface="Arial" panose="020B0604020202020204" pitchFamily="34" charset="0"/>
                <a:cs typeface="Arial" panose="020B0604020202020204" pitchFamily="34" charset="0"/>
              </a:rPr>
              <a:t>Especially the genetic variation of Grain Yield, which is oftentimes the most important trait, is influenced by the joint impact of very many loci (</a:t>
            </a:r>
            <a:r>
              <a:rPr lang="en-GB" sz="2400" dirty="0">
                <a:solidFill>
                  <a:srgbClr val="0000FF"/>
                </a:solidFill>
                <a:latin typeface="Arial" panose="020B0604020202020204" pitchFamily="34" charset="0"/>
                <a:cs typeface="Arial" panose="020B0604020202020204" pitchFamily="34" charset="0"/>
              </a:rPr>
              <a:t>polygenic</a:t>
            </a:r>
            <a:r>
              <a:rPr lang="en-GB" sz="2400" dirty="0">
                <a:latin typeface="Arial" panose="020B0604020202020204" pitchFamily="34" charset="0"/>
                <a:cs typeface="Arial" panose="020B0604020202020204" pitchFamily="34" charset="0"/>
              </a:rPr>
              <a:t>) with their (often more than two) alleles per locus.</a:t>
            </a:r>
          </a:p>
        </p:txBody>
      </p:sp>
      <p:sp>
        <p:nvSpPr>
          <p:cNvPr id="11" name="Textfeld 10"/>
          <p:cNvSpPr txBox="1"/>
          <p:nvPr/>
        </p:nvSpPr>
        <p:spPr>
          <a:xfrm>
            <a:off x="46567" y="6290498"/>
            <a:ext cx="1857693"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defRPr/>
            </a:pPr>
            <a:r>
              <a:rPr lang="de-DE" dirty="0">
                <a:latin typeface="Arial" panose="020B0604020202020204" pitchFamily="34" charset="0"/>
                <a:cs typeface="Arial" panose="020B0604020202020204" pitchFamily="34" charset="0"/>
              </a:rPr>
              <a:t>© Sonja Yaman</a:t>
            </a:r>
          </a:p>
        </p:txBody>
      </p:sp>
      <p:sp>
        <p:nvSpPr>
          <p:cNvPr id="2" name="Textfeld 5"/>
          <p:cNvSpPr txBox="1"/>
          <p:nvPr/>
        </p:nvSpPr>
        <p:spPr>
          <a:xfrm>
            <a:off x="11404600" y="6310030"/>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6631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 name="Group 176"/>
          <p:cNvGrpSpPr/>
          <p:nvPr/>
        </p:nvGrpSpPr>
        <p:grpSpPr>
          <a:xfrm>
            <a:off x="97909" y="685799"/>
            <a:ext cx="7826891" cy="5744633"/>
            <a:chOff x="440809" y="952499"/>
            <a:chExt cx="7826891" cy="5744633"/>
          </a:xfrm>
        </p:grpSpPr>
        <p:sp>
          <p:nvSpPr>
            <p:cNvPr id="174" name="Rectangle 173"/>
            <p:cNvSpPr/>
            <p:nvPr/>
          </p:nvSpPr>
          <p:spPr>
            <a:xfrm>
              <a:off x="442912" y="952499"/>
              <a:ext cx="7824788" cy="574463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Line 4"/>
            <p:cNvSpPr>
              <a:spLocks noChangeShapeType="1"/>
            </p:cNvSpPr>
            <p:nvPr/>
          </p:nvSpPr>
          <p:spPr bwMode="auto">
            <a:xfrm flipV="1">
              <a:off x="1341438" y="1457325"/>
              <a:ext cx="1587" cy="433070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3" name="Line 5"/>
            <p:cNvSpPr>
              <a:spLocks noChangeShapeType="1"/>
            </p:cNvSpPr>
            <p:nvPr/>
          </p:nvSpPr>
          <p:spPr bwMode="auto">
            <a:xfrm flipH="1">
              <a:off x="1241425" y="5788025"/>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4" name="Rectangle 6"/>
            <p:cNvSpPr>
              <a:spLocks noChangeArrowheads="1"/>
            </p:cNvSpPr>
            <p:nvPr/>
          </p:nvSpPr>
          <p:spPr bwMode="auto">
            <a:xfrm>
              <a:off x="955675" y="5656263"/>
              <a:ext cx="14908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0</a:t>
              </a:r>
              <a:endParaRPr lang="en-GB" altLang="de-DE" sz="2400" dirty="0"/>
            </a:p>
          </p:txBody>
        </p:sp>
        <p:sp>
          <p:nvSpPr>
            <p:cNvPr id="115" name="Line 7"/>
            <p:cNvSpPr>
              <a:spLocks noChangeShapeType="1"/>
            </p:cNvSpPr>
            <p:nvPr/>
          </p:nvSpPr>
          <p:spPr bwMode="auto">
            <a:xfrm flipH="1">
              <a:off x="1241425" y="4922838"/>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6" name="Rectangle 8"/>
            <p:cNvSpPr>
              <a:spLocks noChangeArrowheads="1"/>
            </p:cNvSpPr>
            <p:nvPr/>
          </p:nvSpPr>
          <p:spPr bwMode="auto">
            <a:xfrm>
              <a:off x="809625" y="478948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a:t>
              </a:r>
              <a:endParaRPr lang="en-GB" altLang="de-DE" sz="2400" dirty="0"/>
            </a:p>
          </p:txBody>
        </p:sp>
        <p:sp>
          <p:nvSpPr>
            <p:cNvPr id="117" name="Line 9"/>
            <p:cNvSpPr>
              <a:spLocks noChangeShapeType="1"/>
            </p:cNvSpPr>
            <p:nvPr/>
          </p:nvSpPr>
          <p:spPr bwMode="auto">
            <a:xfrm flipH="1">
              <a:off x="1241425" y="4056063"/>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8" name="Rectangle 10"/>
            <p:cNvSpPr>
              <a:spLocks noChangeArrowheads="1"/>
            </p:cNvSpPr>
            <p:nvPr/>
          </p:nvSpPr>
          <p:spPr bwMode="auto">
            <a:xfrm>
              <a:off x="809625" y="3922713"/>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20</a:t>
              </a:r>
              <a:endParaRPr lang="en-GB" altLang="de-DE" sz="2400" dirty="0"/>
            </a:p>
          </p:txBody>
        </p:sp>
        <p:sp>
          <p:nvSpPr>
            <p:cNvPr id="119" name="Line 11"/>
            <p:cNvSpPr>
              <a:spLocks noChangeShapeType="1"/>
            </p:cNvSpPr>
            <p:nvPr/>
          </p:nvSpPr>
          <p:spPr bwMode="auto">
            <a:xfrm flipH="1">
              <a:off x="1241425" y="3189288"/>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0" name="Rectangle 12"/>
            <p:cNvSpPr>
              <a:spLocks noChangeArrowheads="1"/>
            </p:cNvSpPr>
            <p:nvPr/>
          </p:nvSpPr>
          <p:spPr bwMode="auto">
            <a:xfrm>
              <a:off x="809625" y="305752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30</a:t>
              </a:r>
              <a:endParaRPr lang="en-GB" altLang="de-DE" sz="2400" dirty="0"/>
            </a:p>
          </p:txBody>
        </p:sp>
        <p:sp>
          <p:nvSpPr>
            <p:cNvPr id="121" name="Line 13"/>
            <p:cNvSpPr>
              <a:spLocks noChangeShapeType="1"/>
            </p:cNvSpPr>
            <p:nvPr/>
          </p:nvSpPr>
          <p:spPr bwMode="auto">
            <a:xfrm flipH="1">
              <a:off x="1241425" y="2324100"/>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2" name="Rectangle 14"/>
            <p:cNvSpPr>
              <a:spLocks noChangeArrowheads="1"/>
            </p:cNvSpPr>
            <p:nvPr/>
          </p:nvSpPr>
          <p:spPr bwMode="auto">
            <a:xfrm>
              <a:off x="809625" y="2189163"/>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40</a:t>
              </a:r>
              <a:endParaRPr lang="en-GB" altLang="de-DE" sz="2400" dirty="0"/>
            </a:p>
          </p:txBody>
        </p:sp>
        <p:sp>
          <p:nvSpPr>
            <p:cNvPr id="123" name="Line 15"/>
            <p:cNvSpPr>
              <a:spLocks noChangeShapeType="1"/>
            </p:cNvSpPr>
            <p:nvPr/>
          </p:nvSpPr>
          <p:spPr bwMode="auto">
            <a:xfrm flipH="1">
              <a:off x="1241425" y="1457325"/>
              <a:ext cx="100012" cy="15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4" name="Rectangle 16"/>
            <p:cNvSpPr>
              <a:spLocks noChangeArrowheads="1"/>
            </p:cNvSpPr>
            <p:nvPr/>
          </p:nvSpPr>
          <p:spPr bwMode="auto">
            <a:xfrm>
              <a:off x="809625" y="132397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50</a:t>
              </a:r>
              <a:endParaRPr lang="en-GB" altLang="de-DE" sz="2400" dirty="0"/>
            </a:p>
          </p:txBody>
        </p:sp>
        <p:sp>
          <p:nvSpPr>
            <p:cNvPr id="125" name="Rectangle 17"/>
            <p:cNvSpPr>
              <a:spLocks noChangeArrowheads="1"/>
            </p:cNvSpPr>
            <p:nvPr/>
          </p:nvSpPr>
          <p:spPr bwMode="auto">
            <a:xfrm rot="16200000">
              <a:off x="-384417" y="3538022"/>
              <a:ext cx="20197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400" dirty="0">
                  <a:solidFill>
                    <a:srgbClr val="000000"/>
                  </a:solidFill>
                  <a:latin typeface="Arial" panose="020B0604020202020204" pitchFamily="34" charset="0"/>
                </a:rPr>
                <a:t>Frequency (%)</a:t>
              </a:r>
              <a:endParaRPr lang="en-GB" altLang="de-DE" sz="2400" dirty="0"/>
            </a:p>
          </p:txBody>
        </p:sp>
        <p:sp>
          <p:nvSpPr>
            <p:cNvPr id="126" name="Line 18"/>
            <p:cNvSpPr>
              <a:spLocks noChangeShapeType="1"/>
            </p:cNvSpPr>
            <p:nvPr/>
          </p:nvSpPr>
          <p:spPr bwMode="auto">
            <a:xfrm>
              <a:off x="1712913" y="5810250"/>
              <a:ext cx="5940425" cy="1588"/>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7" name="Line 19"/>
            <p:cNvSpPr>
              <a:spLocks noChangeShapeType="1"/>
            </p:cNvSpPr>
            <p:nvPr/>
          </p:nvSpPr>
          <p:spPr bwMode="auto">
            <a:xfrm>
              <a:off x="1712913"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8" name="Rectangle 20"/>
            <p:cNvSpPr>
              <a:spLocks noChangeArrowheads="1"/>
            </p:cNvSpPr>
            <p:nvPr/>
          </p:nvSpPr>
          <p:spPr bwMode="auto">
            <a:xfrm>
              <a:off x="1581150" y="5938838"/>
              <a:ext cx="14908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0</a:t>
              </a:r>
              <a:endParaRPr lang="en-GB" altLang="de-DE" sz="2400" dirty="0"/>
            </a:p>
          </p:txBody>
        </p:sp>
        <p:sp>
          <p:nvSpPr>
            <p:cNvPr id="129" name="Line 21"/>
            <p:cNvSpPr>
              <a:spLocks noChangeShapeType="1"/>
            </p:cNvSpPr>
            <p:nvPr/>
          </p:nvSpPr>
          <p:spPr bwMode="auto">
            <a:xfrm>
              <a:off x="2305050"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0" name="Rectangle 22"/>
            <p:cNvSpPr>
              <a:spLocks noChangeArrowheads="1"/>
            </p:cNvSpPr>
            <p:nvPr/>
          </p:nvSpPr>
          <p:spPr bwMode="auto">
            <a:xfrm>
              <a:off x="2101850"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a:t>
              </a:r>
              <a:endParaRPr lang="en-GB" altLang="de-DE" sz="2400" dirty="0"/>
            </a:p>
          </p:txBody>
        </p:sp>
        <p:sp>
          <p:nvSpPr>
            <p:cNvPr id="131" name="Line 23"/>
            <p:cNvSpPr>
              <a:spLocks noChangeShapeType="1"/>
            </p:cNvSpPr>
            <p:nvPr/>
          </p:nvSpPr>
          <p:spPr bwMode="auto">
            <a:xfrm>
              <a:off x="2900363"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2" name="Rectangle 24"/>
            <p:cNvSpPr>
              <a:spLocks noChangeArrowheads="1"/>
            </p:cNvSpPr>
            <p:nvPr/>
          </p:nvSpPr>
          <p:spPr bwMode="auto">
            <a:xfrm>
              <a:off x="2697163"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20</a:t>
              </a:r>
              <a:endParaRPr lang="en-GB" altLang="de-DE" sz="2400" dirty="0"/>
            </a:p>
          </p:txBody>
        </p:sp>
        <p:sp>
          <p:nvSpPr>
            <p:cNvPr id="133" name="Line 25"/>
            <p:cNvSpPr>
              <a:spLocks noChangeShapeType="1"/>
            </p:cNvSpPr>
            <p:nvPr/>
          </p:nvSpPr>
          <p:spPr bwMode="auto">
            <a:xfrm>
              <a:off x="3494088"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4" name="Rectangle 26"/>
            <p:cNvSpPr>
              <a:spLocks noChangeArrowheads="1"/>
            </p:cNvSpPr>
            <p:nvPr/>
          </p:nvSpPr>
          <p:spPr bwMode="auto">
            <a:xfrm>
              <a:off x="3289300"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30</a:t>
              </a:r>
              <a:endParaRPr lang="en-GB" altLang="de-DE" sz="2400" dirty="0"/>
            </a:p>
          </p:txBody>
        </p:sp>
        <p:sp>
          <p:nvSpPr>
            <p:cNvPr id="135" name="Line 27"/>
            <p:cNvSpPr>
              <a:spLocks noChangeShapeType="1"/>
            </p:cNvSpPr>
            <p:nvPr/>
          </p:nvSpPr>
          <p:spPr bwMode="auto">
            <a:xfrm>
              <a:off x="4087813"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6" name="Rectangle 28"/>
            <p:cNvSpPr>
              <a:spLocks noChangeArrowheads="1"/>
            </p:cNvSpPr>
            <p:nvPr/>
          </p:nvSpPr>
          <p:spPr bwMode="auto">
            <a:xfrm>
              <a:off x="3883025"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40</a:t>
              </a:r>
              <a:endParaRPr lang="en-GB" altLang="de-DE" sz="2400" dirty="0"/>
            </a:p>
          </p:txBody>
        </p:sp>
        <p:sp>
          <p:nvSpPr>
            <p:cNvPr id="137" name="Line 29"/>
            <p:cNvSpPr>
              <a:spLocks noChangeShapeType="1"/>
            </p:cNvSpPr>
            <p:nvPr/>
          </p:nvSpPr>
          <p:spPr bwMode="auto">
            <a:xfrm>
              <a:off x="4683125"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 name="Rectangle 30"/>
            <p:cNvSpPr>
              <a:spLocks noChangeArrowheads="1"/>
            </p:cNvSpPr>
            <p:nvPr/>
          </p:nvSpPr>
          <p:spPr bwMode="auto">
            <a:xfrm>
              <a:off x="4478338"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50</a:t>
              </a:r>
              <a:endParaRPr lang="en-GB" altLang="de-DE" sz="2400" dirty="0"/>
            </a:p>
          </p:txBody>
        </p:sp>
        <p:sp>
          <p:nvSpPr>
            <p:cNvPr id="139" name="Line 31"/>
            <p:cNvSpPr>
              <a:spLocks noChangeShapeType="1"/>
            </p:cNvSpPr>
            <p:nvPr/>
          </p:nvSpPr>
          <p:spPr bwMode="auto">
            <a:xfrm>
              <a:off x="5275263"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0" name="Rectangle 32"/>
            <p:cNvSpPr>
              <a:spLocks noChangeArrowheads="1"/>
            </p:cNvSpPr>
            <p:nvPr/>
          </p:nvSpPr>
          <p:spPr bwMode="auto">
            <a:xfrm>
              <a:off x="5072063"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60</a:t>
              </a:r>
              <a:endParaRPr lang="en-GB" altLang="de-DE" sz="2400" dirty="0"/>
            </a:p>
          </p:txBody>
        </p:sp>
        <p:sp>
          <p:nvSpPr>
            <p:cNvPr id="141" name="Line 33"/>
            <p:cNvSpPr>
              <a:spLocks noChangeShapeType="1"/>
            </p:cNvSpPr>
            <p:nvPr/>
          </p:nvSpPr>
          <p:spPr bwMode="auto">
            <a:xfrm>
              <a:off x="5870575"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2" name="Rectangle 34"/>
            <p:cNvSpPr>
              <a:spLocks noChangeArrowheads="1"/>
            </p:cNvSpPr>
            <p:nvPr/>
          </p:nvSpPr>
          <p:spPr bwMode="auto">
            <a:xfrm>
              <a:off x="5667375"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70</a:t>
              </a:r>
              <a:endParaRPr lang="en-GB" altLang="de-DE" sz="2400" dirty="0"/>
            </a:p>
          </p:txBody>
        </p:sp>
        <p:sp>
          <p:nvSpPr>
            <p:cNvPr id="143" name="Line 35"/>
            <p:cNvSpPr>
              <a:spLocks noChangeShapeType="1"/>
            </p:cNvSpPr>
            <p:nvPr/>
          </p:nvSpPr>
          <p:spPr bwMode="auto">
            <a:xfrm>
              <a:off x="6464300"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4" name="Rectangle 36"/>
            <p:cNvSpPr>
              <a:spLocks noChangeArrowheads="1"/>
            </p:cNvSpPr>
            <p:nvPr/>
          </p:nvSpPr>
          <p:spPr bwMode="auto">
            <a:xfrm>
              <a:off x="6259513"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80</a:t>
              </a:r>
              <a:endParaRPr lang="en-GB" altLang="de-DE" sz="2400" dirty="0"/>
            </a:p>
          </p:txBody>
        </p:sp>
        <p:sp>
          <p:nvSpPr>
            <p:cNvPr id="145" name="Line 37"/>
            <p:cNvSpPr>
              <a:spLocks noChangeShapeType="1"/>
            </p:cNvSpPr>
            <p:nvPr/>
          </p:nvSpPr>
          <p:spPr bwMode="auto">
            <a:xfrm>
              <a:off x="7058025"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6" name="Rectangle 38"/>
            <p:cNvSpPr>
              <a:spLocks noChangeArrowheads="1"/>
            </p:cNvSpPr>
            <p:nvPr/>
          </p:nvSpPr>
          <p:spPr bwMode="auto">
            <a:xfrm>
              <a:off x="6853238" y="59388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90</a:t>
              </a:r>
              <a:endParaRPr lang="en-GB" altLang="de-DE" sz="2400" dirty="0"/>
            </a:p>
          </p:txBody>
        </p:sp>
        <p:sp>
          <p:nvSpPr>
            <p:cNvPr id="147" name="Line 39"/>
            <p:cNvSpPr>
              <a:spLocks noChangeShapeType="1"/>
            </p:cNvSpPr>
            <p:nvPr/>
          </p:nvSpPr>
          <p:spPr bwMode="auto">
            <a:xfrm>
              <a:off x="7653338" y="5810250"/>
              <a:ext cx="1587" cy="10001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8" name="Rectangle 40"/>
            <p:cNvSpPr>
              <a:spLocks noChangeArrowheads="1"/>
            </p:cNvSpPr>
            <p:nvPr/>
          </p:nvSpPr>
          <p:spPr bwMode="auto">
            <a:xfrm>
              <a:off x="7375525" y="5938838"/>
              <a:ext cx="44723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100</a:t>
              </a:r>
              <a:endParaRPr lang="en-GB" altLang="de-DE" sz="2400" dirty="0"/>
            </a:p>
          </p:txBody>
        </p:sp>
        <p:sp>
          <p:nvSpPr>
            <p:cNvPr id="149" name="Rectangle 41"/>
            <p:cNvSpPr>
              <a:spLocks noChangeArrowheads="1"/>
            </p:cNvSpPr>
            <p:nvPr/>
          </p:nvSpPr>
          <p:spPr bwMode="auto">
            <a:xfrm>
              <a:off x="3484563" y="6207125"/>
              <a:ext cx="22089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400" dirty="0">
                  <a:solidFill>
                    <a:srgbClr val="000000"/>
                  </a:solidFill>
                  <a:latin typeface="Arial" panose="020B0604020202020204" pitchFamily="34" charset="0"/>
                </a:rPr>
                <a:t>Genotypic value</a:t>
              </a:r>
              <a:endParaRPr lang="en-GB" altLang="de-DE" sz="2400" dirty="0"/>
            </a:p>
          </p:txBody>
        </p:sp>
        <p:sp>
          <p:nvSpPr>
            <p:cNvPr id="150" name="Rectangle 42"/>
            <p:cNvSpPr>
              <a:spLocks noChangeArrowheads="1"/>
            </p:cNvSpPr>
            <p:nvPr/>
          </p:nvSpPr>
          <p:spPr bwMode="auto">
            <a:xfrm>
              <a:off x="1673225" y="2671763"/>
              <a:ext cx="131762" cy="3117850"/>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1" name="Rectangle 43"/>
            <p:cNvSpPr>
              <a:spLocks noChangeArrowheads="1"/>
            </p:cNvSpPr>
            <p:nvPr/>
          </p:nvSpPr>
          <p:spPr bwMode="auto">
            <a:xfrm>
              <a:off x="6127750" y="1631950"/>
              <a:ext cx="133350" cy="4157663"/>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2" name="Rectangle 44"/>
            <p:cNvSpPr>
              <a:spLocks noChangeArrowheads="1"/>
            </p:cNvSpPr>
            <p:nvPr/>
          </p:nvSpPr>
          <p:spPr bwMode="auto">
            <a:xfrm>
              <a:off x="7613650" y="4403725"/>
              <a:ext cx="131762" cy="1385888"/>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3" name="Rectangle 45"/>
            <p:cNvSpPr>
              <a:spLocks noChangeArrowheads="1"/>
            </p:cNvSpPr>
            <p:nvPr/>
          </p:nvSpPr>
          <p:spPr bwMode="auto">
            <a:xfrm>
              <a:off x="1528763" y="1631950"/>
              <a:ext cx="131762" cy="4157663"/>
            </a:xfrm>
            <a:prstGeom prst="rect">
              <a:avLst/>
            </a:prstGeom>
            <a:blipFill dpi="0" rotWithShape="0">
              <a:blip r:embed="rId2"/>
              <a:srcRect/>
              <a:tile tx="0" ty="0" sx="100000" sy="100000" flip="none" algn="tl"/>
            </a:blipFill>
            <a:ln w="31750">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4" name="Rectangle 46"/>
            <p:cNvSpPr>
              <a:spLocks noChangeArrowheads="1"/>
            </p:cNvSpPr>
            <p:nvPr/>
          </p:nvSpPr>
          <p:spPr bwMode="auto">
            <a:xfrm>
              <a:off x="5983288" y="3709988"/>
              <a:ext cx="131762" cy="2079625"/>
            </a:xfrm>
            <a:prstGeom prst="rect">
              <a:avLst/>
            </a:prstGeom>
            <a:blipFill dpi="0" rotWithShape="0">
              <a:blip r:embed="rId2"/>
              <a:srcRect/>
              <a:tile tx="0" ty="0" sx="100000" sy="100000" flip="none" algn="tl"/>
            </a:blipFill>
            <a:ln w="31750">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5" name="Rectangle 47"/>
            <p:cNvSpPr>
              <a:spLocks noChangeArrowheads="1"/>
            </p:cNvSpPr>
            <p:nvPr/>
          </p:nvSpPr>
          <p:spPr bwMode="auto">
            <a:xfrm>
              <a:off x="7469188" y="3363913"/>
              <a:ext cx="131762" cy="2425700"/>
            </a:xfrm>
            <a:prstGeom prst="rect">
              <a:avLst/>
            </a:prstGeom>
            <a:blipFill dpi="0" rotWithShape="0">
              <a:blip r:embed="rId2"/>
              <a:srcRect/>
              <a:tile tx="0" ty="0" sx="100000" sy="100000" flip="none" algn="tl"/>
            </a:blipFill>
            <a:ln w="31750">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grpSp>
          <p:nvGrpSpPr>
            <p:cNvPr id="175" name="Group 174"/>
            <p:cNvGrpSpPr/>
            <p:nvPr/>
          </p:nvGrpSpPr>
          <p:grpSpPr>
            <a:xfrm>
              <a:off x="2079625" y="2224090"/>
              <a:ext cx="4545012" cy="1392238"/>
              <a:chOff x="2079625" y="2249488"/>
              <a:chExt cx="4545012" cy="1392238"/>
            </a:xfrm>
          </p:grpSpPr>
          <p:sp>
            <p:nvSpPr>
              <p:cNvPr id="164" name="Rectangle 56"/>
              <p:cNvSpPr>
                <a:spLocks noChangeArrowheads="1"/>
              </p:cNvSpPr>
              <p:nvPr/>
            </p:nvSpPr>
            <p:spPr bwMode="auto">
              <a:xfrm>
                <a:off x="2079625" y="2249488"/>
                <a:ext cx="4545012" cy="1392238"/>
              </a:xfrm>
              <a:prstGeom prst="rect">
                <a:avLst/>
              </a:prstGeom>
              <a:solidFill>
                <a:schemeClr val="bg1"/>
              </a:solidFill>
              <a:ln w="0">
                <a:solidFill>
                  <a:schemeClr val="bg1"/>
                </a:solidFill>
                <a:miter lim="800000"/>
                <a:headEnd/>
                <a:tailEnd/>
              </a:ln>
              <a:effectLst>
                <a:outerShdw blurRad="50800" dist="38100" dir="2700000" algn="tl" rotWithShape="0">
                  <a:prstClr val="black">
                    <a:alpha val="40000"/>
                  </a:prstClr>
                </a:outerShdw>
              </a:effec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65" name="Rectangle 57"/>
              <p:cNvSpPr>
                <a:spLocks noChangeArrowheads="1"/>
              </p:cNvSpPr>
              <p:nvPr/>
            </p:nvSpPr>
            <p:spPr bwMode="auto">
              <a:xfrm>
                <a:off x="2135188" y="2290236"/>
                <a:ext cx="22442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200" dirty="0">
                    <a:solidFill>
                      <a:srgbClr val="000000"/>
                    </a:solidFill>
                    <a:latin typeface="Arial" panose="020B0604020202020204" pitchFamily="34" charset="0"/>
                  </a:rPr>
                  <a:t>Genotypic values:</a:t>
                </a:r>
                <a:endParaRPr lang="en-GB" altLang="de-DE" sz="2400" dirty="0"/>
              </a:p>
            </p:txBody>
          </p:sp>
          <p:sp>
            <p:nvSpPr>
              <p:cNvPr id="166" name="Rectangle 58"/>
              <p:cNvSpPr>
                <a:spLocks noChangeArrowheads="1"/>
              </p:cNvSpPr>
              <p:nvPr/>
            </p:nvSpPr>
            <p:spPr bwMode="auto">
              <a:xfrm>
                <a:off x="2135188" y="2568575"/>
                <a:ext cx="38000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200" dirty="0">
                    <a:solidFill>
                      <a:srgbClr val="000000"/>
                    </a:solidFill>
                    <a:latin typeface="Arial" panose="020B0604020202020204" pitchFamily="34" charset="0"/>
                  </a:rPr>
                  <a:t>AA =&gt;100;   Aa =&gt;75;   aa =&gt;0</a:t>
                </a:r>
                <a:endParaRPr lang="en-GB" altLang="de-DE" sz="2400" dirty="0"/>
              </a:p>
            </p:txBody>
          </p:sp>
          <p:sp>
            <p:nvSpPr>
              <p:cNvPr id="167" name="Rectangle 59"/>
              <p:cNvSpPr>
                <a:spLocks noChangeArrowheads="1"/>
              </p:cNvSpPr>
              <p:nvPr/>
            </p:nvSpPr>
            <p:spPr bwMode="auto">
              <a:xfrm>
                <a:off x="2135188" y="3057525"/>
                <a:ext cx="43738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200" dirty="0">
                    <a:solidFill>
                      <a:srgbClr val="000000"/>
                    </a:solidFill>
                    <a:latin typeface="Arial" panose="020B0604020202020204" pitchFamily="34" charset="0"/>
                  </a:rPr>
                  <a:t>HWE:   16% AA;  48% Aa;  36% aa</a:t>
                </a:r>
                <a:endParaRPr lang="en-GB" altLang="de-DE" sz="2400" dirty="0"/>
              </a:p>
            </p:txBody>
          </p:sp>
          <p:sp>
            <p:nvSpPr>
              <p:cNvPr id="168" name="Rectangle 60"/>
              <p:cNvSpPr>
                <a:spLocks noChangeArrowheads="1"/>
              </p:cNvSpPr>
              <p:nvPr/>
            </p:nvSpPr>
            <p:spPr bwMode="auto">
              <a:xfrm>
                <a:off x="2135188" y="3302000"/>
                <a:ext cx="43910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200" dirty="0">
                    <a:solidFill>
                      <a:srgbClr val="FF0000"/>
                    </a:solidFill>
                    <a:latin typeface="Arial" panose="020B0604020202020204" pitchFamily="34" charset="0"/>
                  </a:rPr>
                  <a:t>S1:       28% AA;  24%Aa;   48% aa</a:t>
                </a:r>
                <a:endParaRPr lang="en-GB" altLang="de-DE" sz="2400" dirty="0">
                  <a:solidFill>
                    <a:srgbClr val="FF0000"/>
                  </a:solidFill>
                </a:endParaRPr>
              </a:p>
            </p:txBody>
          </p:sp>
        </p:grpSp>
        <p:grpSp>
          <p:nvGrpSpPr>
            <p:cNvPr id="176" name="Group 175"/>
            <p:cNvGrpSpPr/>
            <p:nvPr/>
          </p:nvGrpSpPr>
          <p:grpSpPr>
            <a:xfrm>
              <a:off x="2116138" y="1170522"/>
              <a:ext cx="3775075" cy="896938"/>
              <a:chOff x="2116138" y="1238250"/>
              <a:chExt cx="3775075" cy="896938"/>
            </a:xfrm>
          </p:grpSpPr>
          <p:sp>
            <p:nvSpPr>
              <p:cNvPr id="156" name="Rectangle 48"/>
              <p:cNvSpPr>
                <a:spLocks noChangeArrowheads="1"/>
              </p:cNvSpPr>
              <p:nvPr/>
            </p:nvSpPr>
            <p:spPr bwMode="auto">
              <a:xfrm>
                <a:off x="2678113" y="1462088"/>
                <a:ext cx="176650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HWE     µ = 52</a:t>
                </a:r>
                <a:endParaRPr lang="en-GB" altLang="de-DE" sz="2400" dirty="0"/>
              </a:p>
            </p:txBody>
          </p:sp>
          <p:sp>
            <p:nvSpPr>
              <p:cNvPr id="157" name="Rectangle 49"/>
              <p:cNvSpPr>
                <a:spLocks noChangeArrowheads="1"/>
              </p:cNvSpPr>
              <p:nvPr/>
            </p:nvSpPr>
            <p:spPr bwMode="auto">
              <a:xfrm>
                <a:off x="2116138" y="1525588"/>
                <a:ext cx="320675" cy="160338"/>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58" name="Rectangle 50"/>
              <p:cNvSpPr>
                <a:spLocks noChangeArrowheads="1"/>
              </p:cNvSpPr>
              <p:nvPr/>
            </p:nvSpPr>
            <p:spPr bwMode="auto">
              <a:xfrm>
                <a:off x="2678113" y="1785938"/>
                <a:ext cx="183864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FF0000"/>
                    </a:solidFill>
                    <a:latin typeface="Arial" panose="020B0604020202020204" pitchFamily="34" charset="0"/>
                  </a:rPr>
                  <a:t>S1-Gen. µ = 46</a:t>
                </a:r>
                <a:endParaRPr lang="en-GB" altLang="de-DE" sz="2400" dirty="0"/>
              </a:p>
            </p:txBody>
          </p:sp>
          <p:sp>
            <p:nvSpPr>
              <p:cNvPr id="159" name="Rectangle 51"/>
              <p:cNvSpPr>
                <a:spLocks noChangeArrowheads="1"/>
              </p:cNvSpPr>
              <p:nvPr/>
            </p:nvSpPr>
            <p:spPr bwMode="auto">
              <a:xfrm>
                <a:off x="2116138" y="1849438"/>
                <a:ext cx="320675" cy="160338"/>
              </a:xfrm>
              <a:prstGeom prst="rect">
                <a:avLst/>
              </a:prstGeom>
              <a:blipFill dpi="0" rotWithShape="0">
                <a:blip r:embed="rId2"/>
                <a:srcRect/>
                <a:tile tx="0" ty="0" sx="100000" sy="100000" flip="none" algn="tl"/>
              </a:blipFill>
              <a:ln w="31750">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60" name="Rectangle 52"/>
              <p:cNvSpPr>
                <a:spLocks noChangeArrowheads="1"/>
              </p:cNvSpPr>
              <p:nvPr/>
            </p:nvSpPr>
            <p:spPr bwMode="auto">
              <a:xfrm>
                <a:off x="2678113" y="1462088"/>
                <a:ext cx="176650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HWE     µ = 52</a:t>
                </a:r>
                <a:endParaRPr lang="en-GB" altLang="de-DE" sz="2400" dirty="0"/>
              </a:p>
            </p:txBody>
          </p:sp>
          <p:sp>
            <p:nvSpPr>
              <p:cNvPr id="161" name="Rectangle 53"/>
              <p:cNvSpPr>
                <a:spLocks noChangeArrowheads="1"/>
              </p:cNvSpPr>
              <p:nvPr/>
            </p:nvSpPr>
            <p:spPr bwMode="auto">
              <a:xfrm>
                <a:off x="2116138" y="1525588"/>
                <a:ext cx="320675" cy="160338"/>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62" name="Rectangle 54"/>
              <p:cNvSpPr>
                <a:spLocks noChangeArrowheads="1"/>
              </p:cNvSpPr>
              <p:nvPr/>
            </p:nvSpPr>
            <p:spPr bwMode="auto">
              <a:xfrm>
                <a:off x="2678113" y="1785938"/>
                <a:ext cx="183864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FF0000"/>
                    </a:solidFill>
                    <a:latin typeface="Arial" panose="020B0604020202020204" pitchFamily="34" charset="0"/>
                  </a:rPr>
                  <a:t>S1-Gen. µ = 46</a:t>
                </a:r>
                <a:endParaRPr lang="en-GB" altLang="de-DE" sz="2400" dirty="0"/>
              </a:p>
            </p:txBody>
          </p:sp>
          <p:sp>
            <p:nvSpPr>
              <p:cNvPr id="163" name="Rectangle 55"/>
              <p:cNvSpPr>
                <a:spLocks noChangeArrowheads="1"/>
              </p:cNvSpPr>
              <p:nvPr/>
            </p:nvSpPr>
            <p:spPr bwMode="auto">
              <a:xfrm>
                <a:off x="2116138" y="1849438"/>
                <a:ext cx="320675" cy="160338"/>
              </a:xfrm>
              <a:prstGeom prst="rect">
                <a:avLst/>
              </a:prstGeom>
              <a:blipFill dpi="0" rotWithShape="0">
                <a:blip r:embed="rId2"/>
                <a:srcRect/>
                <a:tile tx="0" ty="0" sx="100000" sy="100000" flip="none" algn="tl"/>
              </a:blipFill>
              <a:ln w="31750">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69" name="Rectangle 61"/>
              <p:cNvSpPr>
                <a:spLocks noChangeArrowheads="1"/>
              </p:cNvSpPr>
              <p:nvPr/>
            </p:nvSpPr>
            <p:spPr bwMode="auto">
              <a:xfrm>
                <a:off x="4616450" y="1238250"/>
                <a:ext cx="1274762" cy="896938"/>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170" name="Rectangle 62"/>
              <p:cNvSpPr>
                <a:spLocks noChangeArrowheads="1"/>
              </p:cNvSpPr>
              <p:nvPr/>
            </p:nvSpPr>
            <p:spPr bwMode="auto">
              <a:xfrm>
                <a:off x="4713288" y="1301750"/>
                <a:ext cx="85119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 locus</a:t>
                </a:r>
                <a:endParaRPr lang="en-GB" altLang="de-DE" sz="2400" dirty="0"/>
              </a:p>
            </p:txBody>
          </p:sp>
          <p:sp>
            <p:nvSpPr>
              <p:cNvPr id="171" name="Rectangle 63"/>
              <p:cNvSpPr>
                <a:spLocks noChangeArrowheads="1"/>
              </p:cNvSpPr>
              <p:nvPr/>
            </p:nvSpPr>
            <p:spPr bwMode="auto">
              <a:xfrm>
                <a:off x="4713288" y="1527175"/>
                <a:ext cx="10445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FF"/>
                    </a:solidFill>
                    <a:latin typeface="Arial" panose="020B0604020202020204" pitchFamily="34" charset="0"/>
                  </a:rPr>
                  <a:t>d/a = 0.5</a:t>
                </a:r>
                <a:endParaRPr lang="en-GB" altLang="de-DE" sz="2400" dirty="0">
                  <a:solidFill>
                    <a:srgbClr val="0000FF"/>
                  </a:solidFill>
                </a:endParaRPr>
              </a:p>
            </p:txBody>
          </p:sp>
          <p:sp>
            <p:nvSpPr>
              <p:cNvPr id="172" name="Rectangle 64"/>
              <p:cNvSpPr>
                <a:spLocks noChangeArrowheads="1"/>
              </p:cNvSpPr>
              <p:nvPr/>
            </p:nvSpPr>
            <p:spPr bwMode="auto">
              <a:xfrm>
                <a:off x="4713288" y="1752600"/>
                <a:ext cx="117792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p(A) = 0.4</a:t>
                </a:r>
                <a:endParaRPr lang="en-GB" altLang="de-DE" sz="2400" dirty="0"/>
              </a:p>
            </p:txBody>
          </p:sp>
        </p:grpSp>
      </p:grpSp>
      <p:sp>
        <p:nvSpPr>
          <p:cNvPr id="173" name="Text Box 65"/>
          <p:cNvSpPr txBox="1">
            <a:spLocks noChangeArrowheads="1"/>
          </p:cNvSpPr>
          <p:nvPr/>
        </p:nvSpPr>
        <p:spPr bwMode="auto">
          <a:xfrm>
            <a:off x="36512" y="40481"/>
            <a:ext cx="12103927"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An attempt to show the genetic variation of a </a:t>
            </a:r>
            <a:r>
              <a:rPr lang="en-GB" altLang="de-DE" sz="2400" dirty="0">
                <a:solidFill>
                  <a:srgbClr val="AB6525"/>
                </a:solidFill>
                <a:effectLst>
                  <a:glow rad="25400">
                    <a:srgbClr val="AB6525">
                      <a:alpha val="58000"/>
                    </a:srgbClr>
                  </a:glow>
                  <a:outerShdw blurRad="38100" dist="38100" dir="2700000" algn="tl">
                    <a:srgbClr val="000000">
                      <a:alpha val="43137"/>
                    </a:srgbClr>
                  </a:outerShdw>
                </a:effectLst>
                <a:latin typeface="Arial" panose="020B0604020202020204" pitchFamily="34" charset="0"/>
              </a:rPr>
              <a:t>resistance against virus ‚V‘</a:t>
            </a:r>
            <a:r>
              <a:rPr lang="en-GB" altLang="de-DE" sz="2400" dirty="0">
                <a:effectLst>
                  <a:glow rad="25400">
                    <a:srgbClr val="AB6525">
                      <a:alpha val="58000"/>
                    </a:srgbClr>
                  </a:glow>
                </a:effectLst>
                <a:latin typeface="Arial" panose="020B0604020202020204" pitchFamily="34" charset="0"/>
              </a:rPr>
              <a:t>.</a:t>
            </a:r>
          </a:p>
        </p:txBody>
      </p:sp>
      <p:sp>
        <p:nvSpPr>
          <p:cNvPr id="178" name="TextBox 177"/>
          <p:cNvSpPr txBox="1"/>
          <p:nvPr/>
        </p:nvSpPr>
        <p:spPr>
          <a:xfrm>
            <a:off x="8068733" y="699350"/>
            <a:ext cx="4071706" cy="572464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example of a monogenic </a:t>
            </a:r>
            <a:r>
              <a:rPr lang="en-GB" dirty="0" err="1">
                <a:latin typeface="Arial" panose="020B0604020202020204" pitchFamily="34" charset="0"/>
                <a:cs typeface="Arial" panose="020B0604020202020204" pitchFamily="34" charset="0"/>
              </a:rPr>
              <a:t>segre-gation</a:t>
            </a:r>
            <a:r>
              <a:rPr lang="en-GB" dirty="0">
                <a:latin typeface="Arial" panose="020B0604020202020204" pitchFamily="34" charset="0"/>
                <a:cs typeface="Arial" panose="020B0604020202020204" pitchFamily="34" charset="0"/>
              </a:rPr>
              <a:t> and monogenic variation of a trait (invented, devised).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have it less boring, we have either HWE or </a:t>
            </a:r>
            <a:r>
              <a:rPr lang="en-GB" dirty="0">
                <a:solidFill>
                  <a:srgbClr val="FF0000"/>
                </a:solidFill>
                <a:latin typeface="Arial" panose="020B0604020202020204" pitchFamily="34" charset="0"/>
                <a:cs typeface="Arial" panose="020B0604020202020204" pitchFamily="34" charset="0"/>
              </a:rPr>
              <a:t>the once-selfed generation (S1) </a:t>
            </a:r>
            <a:r>
              <a:rPr lang="en-GB" dirty="0">
                <a:latin typeface="Arial" panose="020B0604020202020204" pitchFamily="34" charset="0"/>
                <a:cs typeface="Arial" panose="020B0604020202020204" pitchFamily="34" charset="0"/>
              </a:rPr>
              <a:t>and we don‘t have p=q=0.5, you see it. And we have neither full </a:t>
            </a:r>
            <a:r>
              <a:rPr lang="en-GB" dirty="0" err="1">
                <a:latin typeface="Arial" panose="020B0604020202020204" pitchFamily="34" charset="0"/>
                <a:cs typeface="Arial" panose="020B0604020202020204" pitchFamily="34" charset="0"/>
              </a:rPr>
              <a:t>domi-nance</a:t>
            </a:r>
            <a:r>
              <a:rPr lang="en-GB" dirty="0">
                <a:latin typeface="Arial" panose="020B0604020202020204" pitchFamily="34" charset="0"/>
                <a:cs typeface="Arial" panose="020B0604020202020204" pitchFamily="34" charset="0"/>
              </a:rPr>
              <a:t> (AA=Aa) nor exactly </a:t>
            </a:r>
            <a:r>
              <a:rPr lang="en-GB" dirty="0" err="1">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gene action (Aa = mean of AA and aa); but 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degree</a:t>
            </a:r>
            <a:r>
              <a:rPr lang="en-GB" dirty="0">
                <a:solidFill>
                  <a:srgbClr val="0000FF"/>
                </a:solidFill>
                <a:latin typeface="Arial" panose="020B0604020202020204" pitchFamily="34" charset="0"/>
                <a:cs typeface="Arial" panose="020B0604020202020204" pitchFamily="34" charset="0"/>
              </a:rPr>
              <a:t> of dominance</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of </a:t>
            </a:r>
            <a:r>
              <a:rPr lang="en-GB" dirty="0">
                <a:solidFill>
                  <a:srgbClr val="0000FF"/>
                </a:solidFill>
                <a:latin typeface="Arial" panose="020B0604020202020204" pitchFamily="34" charset="0"/>
                <a:cs typeface="Arial" panose="020B0604020202020204" pitchFamily="34" charset="0"/>
              </a:rPr>
              <a:t>d/a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0.5</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are then three clear types and you easily can find either type in the non-inbred and in the half-inbred </a:t>
            </a:r>
            <a:r>
              <a:rPr lang="en-GB" dirty="0" err="1">
                <a:latin typeface="Arial" panose="020B0604020202020204" pitchFamily="34" charset="0"/>
                <a:cs typeface="Arial" panose="020B0604020202020204" pitchFamily="34" charset="0"/>
              </a:rPr>
              <a:t>ge-neration</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difference between the two gene-rations in mean value (52≠</a:t>
            </a:r>
            <a:r>
              <a:rPr lang="en-GB" dirty="0">
                <a:solidFill>
                  <a:srgbClr val="FF0000"/>
                </a:solidFill>
                <a:latin typeface="Arial" panose="020B0604020202020204" pitchFamily="34" charset="0"/>
                <a:cs typeface="Arial" panose="020B0604020202020204" pitchFamily="34" charset="0"/>
              </a:rPr>
              <a:t>46</a:t>
            </a:r>
            <a:r>
              <a:rPr lang="en-GB" dirty="0">
                <a:latin typeface="Arial" panose="020B0604020202020204" pitchFamily="34" charset="0"/>
                <a:cs typeface="Arial" panose="020B0604020202020204" pitchFamily="34" charset="0"/>
              </a:rPr>
              <a:t>) seems unimportant.</a:t>
            </a:r>
          </a:p>
        </p:txBody>
      </p:sp>
      <p:sp>
        <p:nvSpPr>
          <p:cNvPr id="2" name="Textfeld 5"/>
          <p:cNvSpPr txBox="1"/>
          <p:nvPr/>
        </p:nvSpPr>
        <p:spPr>
          <a:xfrm>
            <a:off x="11404600" y="6310032"/>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18</a:t>
            </a:fld>
            <a:endParaRPr lang="en-GB" sz="2400" dirty="0">
              <a:latin typeface="Arial" panose="020B0604020202020204" pitchFamily="34" charset="0"/>
              <a:cs typeface="Arial" panose="020B0604020202020204" pitchFamily="34" charset="0"/>
            </a:endParaRPr>
          </a:p>
        </p:txBody>
      </p:sp>
      <p:pic>
        <p:nvPicPr>
          <p:cNvPr id="6146" name="Picture 2" descr="Generated image"/>
          <p:cNvPicPr>
            <a:picLocks noChangeAspect="1" noChangeArrowheads="1"/>
          </p:cNvPicPr>
          <p:nvPr/>
        </p:nvPicPr>
        <p:blipFill>
          <a:blip r:embed="rId3" cstate="print">
            <a:duotone>
              <a:prstClr val="black"/>
              <a:schemeClr val="accent2">
                <a:tint val="45000"/>
                <a:satMod val="400000"/>
              </a:schemeClr>
            </a:duotone>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a:stretch>
            <a:fillRect/>
          </a:stretch>
        </p:blipFill>
        <p:spPr bwMode="auto">
          <a:xfrm>
            <a:off x="6591803" y="690017"/>
            <a:ext cx="1328882" cy="132888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3000"/>
                    </a14:imgEffect>
                  </a14:imgLayer>
                </a14:imgProps>
              </a:ext>
              <a:ext uri="{28A0092B-C50C-407E-A947-70E740481C1C}">
                <a14:useLocalDpi xmlns:a14="http://schemas.microsoft.com/office/drawing/2010/main" val="0"/>
              </a:ext>
            </a:extLst>
          </a:blip>
          <a:stretch>
            <a:fillRect/>
          </a:stretch>
        </p:blipFill>
        <p:spPr>
          <a:xfrm>
            <a:off x="6587688" y="1682612"/>
            <a:ext cx="1326848" cy="132684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547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3"/>
          <p:cNvSpPr txBox="1">
            <a:spLocks noChangeArrowheads="1"/>
          </p:cNvSpPr>
          <p:nvPr/>
        </p:nvSpPr>
        <p:spPr bwMode="auto">
          <a:xfrm>
            <a:off x="81522" y="57150"/>
            <a:ext cx="12058918" cy="46196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Two loci now: Take it like resistance against </a:t>
            </a:r>
            <a:r>
              <a:rPr lang="en-GB" altLang="de-DE" sz="2400" dirty="0">
                <a:solidFill>
                  <a:srgbClr val="7030A0"/>
                </a:solidFill>
                <a:effectLst>
                  <a:glow rad="25400">
                    <a:srgbClr val="AB6525">
                      <a:alpha val="58000"/>
                    </a:srgbClr>
                  </a:glow>
                  <a:outerShdw blurRad="38100" dist="38100" dir="2700000" algn="tl">
                    <a:srgbClr val="000000">
                      <a:alpha val="43137"/>
                    </a:srgbClr>
                  </a:outerShdw>
                </a:effectLst>
                <a:latin typeface="Arial" panose="020B0604020202020204" pitchFamily="34" charset="0"/>
              </a:rPr>
              <a:t>fungus  ‚F‘.</a:t>
            </a:r>
          </a:p>
        </p:txBody>
      </p:sp>
      <p:sp>
        <p:nvSpPr>
          <p:cNvPr id="76" name="Rectangle 75"/>
          <p:cNvSpPr/>
          <p:nvPr/>
        </p:nvSpPr>
        <p:spPr>
          <a:xfrm>
            <a:off x="81522" y="631065"/>
            <a:ext cx="7801681" cy="547781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4" name="Group 73"/>
          <p:cNvGrpSpPr/>
          <p:nvPr/>
        </p:nvGrpSpPr>
        <p:grpSpPr>
          <a:xfrm>
            <a:off x="170588" y="752296"/>
            <a:ext cx="7492192" cy="5293757"/>
            <a:chOff x="479725" y="765175"/>
            <a:chExt cx="7492192" cy="5293757"/>
          </a:xfrm>
        </p:grpSpPr>
        <p:sp>
          <p:nvSpPr>
            <p:cNvPr id="6" name="Line 6"/>
            <p:cNvSpPr>
              <a:spLocks noChangeShapeType="1"/>
            </p:cNvSpPr>
            <p:nvPr/>
          </p:nvSpPr>
          <p:spPr bwMode="auto">
            <a:xfrm flipV="1">
              <a:off x="1359788" y="898525"/>
              <a:ext cx="0" cy="434975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 name="Line 7"/>
            <p:cNvSpPr>
              <a:spLocks noChangeShapeType="1"/>
            </p:cNvSpPr>
            <p:nvPr/>
          </p:nvSpPr>
          <p:spPr bwMode="auto">
            <a:xfrm flipH="1">
              <a:off x="1259764" y="524827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 name="Rectangle 8"/>
            <p:cNvSpPr>
              <a:spLocks noChangeArrowheads="1"/>
            </p:cNvSpPr>
            <p:nvPr/>
          </p:nvSpPr>
          <p:spPr bwMode="auto">
            <a:xfrm>
              <a:off x="970810" y="5114925"/>
              <a:ext cx="14908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0</a:t>
              </a:r>
              <a:endParaRPr lang="en-GB" altLang="de-DE" sz="2400" dirty="0"/>
            </a:p>
          </p:txBody>
        </p:sp>
        <p:sp>
          <p:nvSpPr>
            <p:cNvPr id="9" name="Line 9"/>
            <p:cNvSpPr>
              <a:spLocks noChangeShapeType="1"/>
            </p:cNvSpPr>
            <p:nvPr/>
          </p:nvSpPr>
          <p:spPr bwMode="auto">
            <a:xfrm flipH="1">
              <a:off x="1259764" y="437832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 name="Rectangle 10"/>
            <p:cNvSpPr>
              <a:spLocks noChangeArrowheads="1"/>
            </p:cNvSpPr>
            <p:nvPr/>
          </p:nvSpPr>
          <p:spPr bwMode="auto">
            <a:xfrm>
              <a:off x="823158" y="424497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a:t>
              </a:r>
              <a:endParaRPr lang="en-GB" altLang="de-DE" sz="2400" dirty="0"/>
            </a:p>
          </p:txBody>
        </p:sp>
        <p:sp>
          <p:nvSpPr>
            <p:cNvPr id="11" name="Line 11"/>
            <p:cNvSpPr>
              <a:spLocks noChangeShapeType="1"/>
            </p:cNvSpPr>
            <p:nvPr/>
          </p:nvSpPr>
          <p:spPr bwMode="auto">
            <a:xfrm flipH="1">
              <a:off x="1259764" y="350837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 name="Rectangle 12"/>
            <p:cNvSpPr>
              <a:spLocks noChangeArrowheads="1"/>
            </p:cNvSpPr>
            <p:nvPr/>
          </p:nvSpPr>
          <p:spPr bwMode="auto">
            <a:xfrm>
              <a:off x="823158" y="3373438"/>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20</a:t>
              </a:r>
              <a:endParaRPr lang="en-GB" altLang="de-DE" sz="2400" dirty="0"/>
            </a:p>
          </p:txBody>
        </p:sp>
        <p:sp>
          <p:nvSpPr>
            <p:cNvPr id="13" name="Line 13"/>
            <p:cNvSpPr>
              <a:spLocks noChangeShapeType="1"/>
            </p:cNvSpPr>
            <p:nvPr/>
          </p:nvSpPr>
          <p:spPr bwMode="auto">
            <a:xfrm flipH="1">
              <a:off x="1259764" y="263842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 name="Rectangle 14"/>
            <p:cNvSpPr>
              <a:spLocks noChangeArrowheads="1"/>
            </p:cNvSpPr>
            <p:nvPr/>
          </p:nvSpPr>
          <p:spPr bwMode="auto">
            <a:xfrm>
              <a:off x="823158" y="250507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30</a:t>
              </a:r>
              <a:endParaRPr lang="en-GB" altLang="de-DE" sz="2400" dirty="0"/>
            </a:p>
          </p:txBody>
        </p:sp>
        <p:sp>
          <p:nvSpPr>
            <p:cNvPr id="15" name="Line 15"/>
            <p:cNvSpPr>
              <a:spLocks noChangeShapeType="1"/>
            </p:cNvSpPr>
            <p:nvPr/>
          </p:nvSpPr>
          <p:spPr bwMode="auto">
            <a:xfrm flipH="1">
              <a:off x="1259764" y="176847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 name="Rectangle 16"/>
            <p:cNvSpPr>
              <a:spLocks noChangeArrowheads="1"/>
            </p:cNvSpPr>
            <p:nvPr/>
          </p:nvSpPr>
          <p:spPr bwMode="auto">
            <a:xfrm>
              <a:off x="823158" y="163512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40</a:t>
              </a:r>
              <a:endParaRPr lang="en-GB" altLang="de-DE" sz="2400" dirty="0"/>
            </a:p>
          </p:txBody>
        </p:sp>
        <p:sp>
          <p:nvSpPr>
            <p:cNvPr id="17" name="Line 17"/>
            <p:cNvSpPr>
              <a:spLocks noChangeShapeType="1"/>
            </p:cNvSpPr>
            <p:nvPr/>
          </p:nvSpPr>
          <p:spPr bwMode="auto">
            <a:xfrm flipH="1">
              <a:off x="1259764" y="898525"/>
              <a:ext cx="100023"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 name="Rectangle 18"/>
            <p:cNvSpPr>
              <a:spLocks noChangeArrowheads="1"/>
            </p:cNvSpPr>
            <p:nvPr/>
          </p:nvSpPr>
          <p:spPr bwMode="auto">
            <a:xfrm>
              <a:off x="823158" y="765175"/>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50</a:t>
              </a:r>
              <a:endParaRPr lang="en-GB" altLang="de-DE" sz="2400" dirty="0"/>
            </a:p>
          </p:txBody>
        </p:sp>
        <p:sp>
          <p:nvSpPr>
            <p:cNvPr id="19" name="Rectangle 19"/>
            <p:cNvSpPr>
              <a:spLocks noChangeArrowheads="1"/>
            </p:cNvSpPr>
            <p:nvPr/>
          </p:nvSpPr>
          <p:spPr bwMode="auto">
            <a:xfrm rot="16200000">
              <a:off x="-345501" y="2889528"/>
              <a:ext cx="20197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400" dirty="0">
                  <a:solidFill>
                    <a:srgbClr val="000000"/>
                  </a:solidFill>
                  <a:latin typeface="Arial" panose="020B0604020202020204" pitchFamily="34" charset="0"/>
                </a:rPr>
                <a:t>Frequency (%)</a:t>
              </a:r>
              <a:endParaRPr lang="en-GB" altLang="de-DE" sz="2400" dirty="0"/>
            </a:p>
          </p:txBody>
        </p:sp>
        <p:sp>
          <p:nvSpPr>
            <p:cNvPr id="20" name="Line 20"/>
            <p:cNvSpPr>
              <a:spLocks noChangeShapeType="1"/>
            </p:cNvSpPr>
            <p:nvPr/>
          </p:nvSpPr>
          <p:spPr bwMode="auto">
            <a:xfrm>
              <a:off x="1782106" y="5291137"/>
              <a:ext cx="6022003"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 name="Line 21"/>
            <p:cNvSpPr>
              <a:spLocks noChangeShapeType="1"/>
            </p:cNvSpPr>
            <p:nvPr/>
          </p:nvSpPr>
          <p:spPr bwMode="auto">
            <a:xfrm>
              <a:off x="1782106"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 name="Rectangle 22"/>
            <p:cNvSpPr>
              <a:spLocks noChangeArrowheads="1"/>
            </p:cNvSpPr>
            <p:nvPr/>
          </p:nvSpPr>
          <p:spPr bwMode="auto">
            <a:xfrm>
              <a:off x="1650329" y="5418137"/>
              <a:ext cx="14908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0</a:t>
              </a:r>
              <a:endParaRPr lang="en-GB" altLang="de-DE" sz="2400" dirty="0"/>
            </a:p>
          </p:txBody>
        </p:sp>
        <p:sp>
          <p:nvSpPr>
            <p:cNvPr id="23" name="Line 23"/>
            <p:cNvSpPr>
              <a:spLocks noChangeShapeType="1"/>
            </p:cNvSpPr>
            <p:nvPr/>
          </p:nvSpPr>
          <p:spPr bwMode="auto">
            <a:xfrm>
              <a:off x="2383829"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 name="Rectangle 24"/>
            <p:cNvSpPr>
              <a:spLocks noChangeArrowheads="1"/>
            </p:cNvSpPr>
            <p:nvPr/>
          </p:nvSpPr>
          <p:spPr bwMode="auto">
            <a:xfrm>
              <a:off x="2179021"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a:t>
              </a:r>
              <a:endParaRPr lang="en-GB" altLang="de-DE" sz="2400" dirty="0"/>
            </a:p>
          </p:txBody>
        </p:sp>
        <p:sp>
          <p:nvSpPr>
            <p:cNvPr id="25" name="Line 25"/>
            <p:cNvSpPr>
              <a:spLocks noChangeShapeType="1"/>
            </p:cNvSpPr>
            <p:nvPr/>
          </p:nvSpPr>
          <p:spPr bwMode="auto">
            <a:xfrm>
              <a:off x="2985554"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Rectangle 26"/>
            <p:cNvSpPr>
              <a:spLocks noChangeArrowheads="1"/>
            </p:cNvSpPr>
            <p:nvPr/>
          </p:nvSpPr>
          <p:spPr bwMode="auto">
            <a:xfrm>
              <a:off x="2780745"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20</a:t>
              </a:r>
              <a:endParaRPr lang="en-GB" altLang="de-DE" sz="2400" dirty="0"/>
            </a:p>
          </p:txBody>
        </p:sp>
        <p:sp>
          <p:nvSpPr>
            <p:cNvPr id="27" name="Line 27"/>
            <p:cNvSpPr>
              <a:spLocks noChangeShapeType="1"/>
            </p:cNvSpPr>
            <p:nvPr/>
          </p:nvSpPr>
          <p:spPr bwMode="auto">
            <a:xfrm>
              <a:off x="3588865"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Rectangle 28"/>
            <p:cNvSpPr>
              <a:spLocks noChangeArrowheads="1"/>
            </p:cNvSpPr>
            <p:nvPr/>
          </p:nvSpPr>
          <p:spPr bwMode="auto">
            <a:xfrm>
              <a:off x="3382469"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30</a:t>
              </a:r>
              <a:endParaRPr lang="en-GB" altLang="de-DE" sz="2400" dirty="0"/>
            </a:p>
          </p:txBody>
        </p:sp>
        <p:sp>
          <p:nvSpPr>
            <p:cNvPr id="29" name="Line 29"/>
            <p:cNvSpPr>
              <a:spLocks noChangeShapeType="1"/>
            </p:cNvSpPr>
            <p:nvPr/>
          </p:nvSpPr>
          <p:spPr bwMode="auto">
            <a:xfrm>
              <a:off x="4190589"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Rectangle 30"/>
            <p:cNvSpPr>
              <a:spLocks noChangeArrowheads="1"/>
            </p:cNvSpPr>
            <p:nvPr/>
          </p:nvSpPr>
          <p:spPr bwMode="auto">
            <a:xfrm>
              <a:off x="3984193"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40</a:t>
              </a:r>
              <a:endParaRPr lang="en-GB" altLang="de-DE" sz="2400" dirty="0"/>
            </a:p>
          </p:txBody>
        </p:sp>
        <p:sp>
          <p:nvSpPr>
            <p:cNvPr id="31" name="Line 31"/>
            <p:cNvSpPr>
              <a:spLocks noChangeShapeType="1"/>
            </p:cNvSpPr>
            <p:nvPr/>
          </p:nvSpPr>
          <p:spPr bwMode="auto">
            <a:xfrm>
              <a:off x="4793900"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Rectangle 32"/>
            <p:cNvSpPr>
              <a:spLocks noChangeArrowheads="1"/>
            </p:cNvSpPr>
            <p:nvPr/>
          </p:nvSpPr>
          <p:spPr bwMode="auto">
            <a:xfrm>
              <a:off x="4587504"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50</a:t>
              </a:r>
              <a:endParaRPr lang="en-GB" altLang="de-DE" sz="2400" dirty="0"/>
            </a:p>
          </p:txBody>
        </p:sp>
        <p:sp>
          <p:nvSpPr>
            <p:cNvPr id="33" name="Line 33"/>
            <p:cNvSpPr>
              <a:spLocks noChangeShapeType="1"/>
            </p:cNvSpPr>
            <p:nvPr/>
          </p:nvSpPr>
          <p:spPr bwMode="auto">
            <a:xfrm>
              <a:off x="5394037"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4" name="Rectangle 34"/>
            <p:cNvSpPr>
              <a:spLocks noChangeArrowheads="1"/>
            </p:cNvSpPr>
            <p:nvPr/>
          </p:nvSpPr>
          <p:spPr bwMode="auto">
            <a:xfrm>
              <a:off x="5189229"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60</a:t>
              </a:r>
              <a:endParaRPr lang="en-GB" altLang="de-DE" sz="2400" dirty="0"/>
            </a:p>
          </p:txBody>
        </p:sp>
        <p:sp>
          <p:nvSpPr>
            <p:cNvPr id="35" name="Line 35"/>
            <p:cNvSpPr>
              <a:spLocks noChangeShapeType="1"/>
            </p:cNvSpPr>
            <p:nvPr/>
          </p:nvSpPr>
          <p:spPr bwMode="auto">
            <a:xfrm>
              <a:off x="5997348"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6" name="Rectangle 36"/>
            <p:cNvSpPr>
              <a:spLocks noChangeArrowheads="1"/>
            </p:cNvSpPr>
            <p:nvPr/>
          </p:nvSpPr>
          <p:spPr bwMode="auto">
            <a:xfrm>
              <a:off x="5792540"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70</a:t>
              </a:r>
              <a:endParaRPr lang="en-GB" altLang="de-DE" sz="2400" dirty="0"/>
            </a:p>
          </p:txBody>
        </p:sp>
        <p:sp>
          <p:nvSpPr>
            <p:cNvPr id="37" name="Line 37"/>
            <p:cNvSpPr>
              <a:spLocks noChangeShapeType="1"/>
            </p:cNvSpPr>
            <p:nvPr/>
          </p:nvSpPr>
          <p:spPr bwMode="auto">
            <a:xfrm>
              <a:off x="6599073"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Rectangle 38"/>
            <p:cNvSpPr>
              <a:spLocks noChangeArrowheads="1"/>
            </p:cNvSpPr>
            <p:nvPr/>
          </p:nvSpPr>
          <p:spPr bwMode="auto">
            <a:xfrm>
              <a:off x="6392677"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80</a:t>
              </a:r>
              <a:endParaRPr lang="en-GB" altLang="de-DE" sz="2400" dirty="0"/>
            </a:p>
          </p:txBody>
        </p:sp>
        <p:sp>
          <p:nvSpPr>
            <p:cNvPr id="39" name="Line 39"/>
            <p:cNvSpPr>
              <a:spLocks noChangeShapeType="1"/>
            </p:cNvSpPr>
            <p:nvPr/>
          </p:nvSpPr>
          <p:spPr bwMode="auto">
            <a:xfrm>
              <a:off x="7202385"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0" name="Rectangle 40"/>
            <p:cNvSpPr>
              <a:spLocks noChangeArrowheads="1"/>
            </p:cNvSpPr>
            <p:nvPr/>
          </p:nvSpPr>
          <p:spPr bwMode="auto">
            <a:xfrm>
              <a:off x="6995988" y="5418137"/>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90</a:t>
              </a:r>
              <a:endParaRPr lang="en-GB" altLang="de-DE" sz="2400" dirty="0"/>
            </a:p>
          </p:txBody>
        </p:sp>
        <p:sp>
          <p:nvSpPr>
            <p:cNvPr id="41" name="Line 41"/>
            <p:cNvSpPr>
              <a:spLocks noChangeShapeType="1"/>
            </p:cNvSpPr>
            <p:nvPr/>
          </p:nvSpPr>
          <p:spPr bwMode="auto">
            <a:xfrm>
              <a:off x="7804108" y="5291137"/>
              <a:ext cx="0" cy="10001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2" name="Rectangle 42"/>
            <p:cNvSpPr>
              <a:spLocks noChangeArrowheads="1"/>
            </p:cNvSpPr>
            <p:nvPr/>
          </p:nvSpPr>
          <p:spPr bwMode="auto">
            <a:xfrm>
              <a:off x="7524679" y="5418137"/>
              <a:ext cx="44723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100</a:t>
              </a:r>
              <a:endParaRPr lang="en-GB" altLang="de-DE" sz="2400" dirty="0"/>
            </a:p>
          </p:txBody>
        </p:sp>
        <p:sp>
          <p:nvSpPr>
            <p:cNvPr id="43" name="Rectangle 43"/>
            <p:cNvSpPr>
              <a:spLocks noChangeArrowheads="1"/>
            </p:cNvSpPr>
            <p:nvPr/>
          </p:nvSpPr>
          <p:spPr bwMode="auto">
            <a:xfrm>
              <a:off x="3584102" y="5689600"/>
              <a:ext cx="22089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400" dirty="0">
                  <a:solidFill>
                    <a:srgbClr val="000000"/>
                  </a:solidFill>
                  <a:latin typeface="Arial" panose="020B0604020202020204" pitchFamily="34" charset="0"/>
                </a:rPr>
                <a:t>Genotypic value</a:t>
              </a:r>
              <a:endParaRPr lang="en-GB" altLang="de-DE" sz="2400" dirty="0"/>
            </a:p>
          </p:txBody>
        </p:sp>
        <p:sp>
          <p:nvSpPr>
            <p:cNvPr id="44" name="Rectangle 44"/>
            <p:cNvSpPr>
              <a:spLocks noChangeArrowheads="1"/>
            </p:cNvSpPr>
            <p:nvPr/>
          </p:nvSpPr>
          <p:spPr bwMode="auto">
            <a:xfrm>
              <a:off x="1742414" y="4121150"/>
              <a:ext cx="134952" cy="1127125"/>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45" name="Rectangle 45"/>
            <p:cNvSpPr>
              <a:spLocks noChangeArrowheads="1"/>
            </p:cNvSpPr>
            <p:nvPr/>
          </p:nvSpPr>
          <p:spPr bwMode="auto">
            <a:xfrm>
              <a:off x="4000069" y="2241550"/>
              <a:ext cx="134952" cy="3006724"/>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46" name="Rectangle 46"/>
            <p:cNvSpPr>
              <a:spLocks noChangeArrowheads="1"/>
            </p:cNvSpPr>
            <p:nvPr/>
          </p:nvSpPr>
          <p:spPr bwMode="auto">
            <a:xfrm>
              <a:off x="4752621" y="4246562"/>
              <a:ext cx="134952" cy="1001713"/>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47" name="Rectangle 47"/>
            <p:cNvSpPr>
              <a:spLocks noChangeArrowheads="1"/>
            </p:cNvSpPr>
            <p:nvPr/>
          </p:nvSpPr>
          <p:spPr bwMode="auto">
            <a:xfrm>
              <a:off x="6257725" y="3244851"/>
              <a:ext cx="134952" cy="2003425"/>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48" name="Rectangle 48"/>
            <p:cNvSpPr>
              <a:spLocks noChangeArrowheads="1"/>
            </p:cNvSpPr>
            <p:nvPr/>
          </p:nvSpPr>
          <p:spPr bwMode="auto">
            <a:xfrm>
              <a:off x="7011865" y="3911600"/>
              <a:ext cx="133364" cy="1336675"/>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49" name="Rectangle 49"/>
            <p:cNvSpPr>
              <a:spLocks noChangeArrowheads="1"/>
            </p:cNvSpPr>
            <p:nvPr/>
          </p:nvSpPr>
          <p:spPr bwMode="auto">
            <a:xfrm>
              <a:off x="7764417" y="5026025"/>
              <a:ext cx="134952" cy="222250"/>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0" name="Rectangle 50"/>
            <p:cNvSpPr>
              <a:spLocks noChangeArrowheads="1"/>
            </p:cNvSpPr>
            <p:nvPr/>
          </p:nvSpPr>
          <p:spPr bwMode="auto">
            <a:xfrm>
              <a:off x="1596349" y="3244851"/>
              <a:ext cx="133364" cy="2003425"/>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1" name="Rectangle 51"/>
            <p:cNvSpPr>
              <a:spLocks noChangeArrowheads="1"/>
            </p:cNvSpPr>
            <p:nvPr/>
          </p:nvSpPr>
          <p:spPr bwMode="auto">
            <a:xfrm>
              <a:off x="3854004" y="3244851"/>
              <a:ext cx="133364" cy="2003425"/>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2" name="Rectangle 52"/>
            <p:cNvSpPr>
              <a:spLocks noChangeArrowheads="1"/>
            </p:cNvSpPr>
            <p:nvPr/>
          </p:nvSpPr>
          <p:spPr bwMode="auto">
            <a:xfrm>
              <a:off x="4606556" y="2911476"/>
              <a:ext cx="133364" cy="2336800"/>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3" name="Rectangle 53"/>
            <p:cNvSpPr>
              <a:spLocks noChangeArrowheads="1"/>
            </p:cNvSpPr>
            <p:nvPr/>
          </p:nvSpPr>
          <p:spPr bwMode="auto">
            <a:xfrm>
              <a:off x="6111660" y="4746625"/>
              <a:ext cx="133364" cy="501650"/>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4" name="Rectangle 54"/>
            <p:cNvSpPr>
              <a:spLocks noChangeArrowheads="1"/>
            </p:cNvSpPr>
            <p:nvPr/>
          </p:nvSpPr>
          <p:spPr bwMode="auto">
            <a:xfrm>
              <a:off x="6864212" y="4079875"/>
              <a:ext cx="133364" cy="1168400"/>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5" name="Rectangle 55"/>
            <p:cNvSpPr>
              <a:spLocks noChangeArrowheads="1"/>
            </p:cNvSpPr>
            <p:nvPr/>
          </p:nvSpPr>
          <p:spPr bwMode="auto">
            <a:xfrm>
              <a:off x="7618352" y="4567237"/>
              <a:ext cx="131776" cy="681038"/>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6" name="Rectangle 56"/>
            <p:cNvSpPr>
              <a:spLocks noChangeArrowheads="1"/>
            </p:cNvSpPr>
            <p:nvPr/>
          </p:nvSpPr>
          <p:spPr bwMode="auto">
            <a:xfrm>
              <a:off x="2436223" y="923925"/>
              <a:ext cx="16911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000000"/>
                  </a:solidFill>
                  <a:latin typeface="Arial" panose="020B0604020202020204" pitchFamily="34" charset="0"/>
                </a:rPr>
                <a:t>HWE    µ = 52</a:t>
              </a:r>
              <a:endParaRPr lang="en-GB" altLang="de-DE" sz="2400" dirty="0"/>
            </a:p>
          </p:txBody>
        </p:sp>
        <p:sp>
          <p:nvSpPr>
            <p:cNvPr id="57" name="Rectangle 57"/>
            <p:cNvSpPr>
              <a:spLocks noChangeArrowheads="1"/>
            </p:cNvSpPr>
            <p:nvPr/>
          </p:nvSpPr>
          <p:spPr bwMode="auto">
            <a:xfrm>
              <a:off x="1866251" y="987425"/>
              <a:ext cx="325471" cy="161925"/>
            </a:xfrm>
            <a:prstGeom prst="rect">
              <a:avLst/>
            </a:prstGeom>
            <a:noFill/>
            <a:ln w="333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58" name="Rectangle 58"/>
            <p:cNvSpPr>
              <a:spLocks noChangeArrowheads="1"/>
            </p:cNvSpPr>
            <p:nvPr/>
          </p:nvSpPr>
          <p:spPr bwMode="auto">
            <a:xfrm>
              <a:off x="2436223" y="1249363"/>
              <a:ext cx="191398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2100" dirty="0">
                  <a:solidFill>
                    <a:srgbClr val="FF0000"/>
                  </a:solidFill>
                  <a:latin typeface="Arial" panose="020B0604020202020204" pitchFamily="34" charset="0"/>
                </a:rPr>
                <a:t>S1-Gen.  µ = 46</a:t>
              </a:r>
              <a:endParaRPr lang="en-GB" altLang="de-DE" sz="2400" dirty="0"/>
            </a:p>
          </p:txBody>
        </p:sp>
        <p:sp>
          <p:nvSpPr>
            <p:cNvPr id="59" name="Rectangle 59"/>
            <p:cNvSpPr>
              <a:spLocks noChangeArrowheads="1"/>
            </p:cNvSpPr>
            <p:nvPr/>
          </p:nvSpPr>
          <p:spPr bwMode="auto">
            <a:xfrm>
              <a:off x="1866251" y="1312863"/>
              <a:ext cx="325471" cy="161925"/>
            </a:xfrm>
            <a:prstGeom prst="rect">
              <a:avLst/>
            </a:prstGeom>
            <a:blipFill dpi="0" rotWithShape="0">
              <a:blip r:embed="rId2"/>
              <a:srcRect/>
              <a:tile tx="0" ty="0" sx="100000" sy="100000" flip="none" algn="tl"/>
            </a:blipFill>
            <a:ln w="33338">
              <a:solidFill>
                <a:srgbClr val="FF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61" name="Rectangle 61"/>
            <p:cNvSpPr>
              <a:spLocks noChangeArrowheads="1"/>
            </p:cNvSpPr>
            <p:nvPr/>
          </p:nvSpPr>
          <p:spPr bwMode="auto">
            <a:xfrm>
              <a:off x="1950398" y="1990341"/>
              <a:ext cx="16478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800" dirty="0">
                  <a:solidFill>
                    <a:srgbClr val="000000"/>
                  </a:solidFill>
                  <a:latin typeface="Arial" panose="020B0604020202020204" pitchFamily="34" charset="0"/>
                </a:rPr>
                <a:t>2 Loci; </a:t>
              </a:r>
              <a:r>
                <a:rPr lang="en-GB" altLang="de-DE" sz="1800" dirty="0">
                  <a:solidFill>
                    <a:srgbClr val="0000FF"/>
                  </a:solidFill>
                  <a:latin typeface="Arial" panose="020B0604020202020204" pitchFamily="34" charset="0"/>
                </a:rPr>
                <a:t>d/a = 0.5</a:t>
              </a:r>
              <a:endParaRPr lang="en-GB" altLang="de-DE" sz="1800" dirty="0">
                <a:solidFill>
                  <a:srgbClr val="0000FF"/>
                </a:solidFill>
              </a:endParaRPr>
            </a:p>
          </p:txBody>
        </p:sp>
        <p:sp>
          <p:nvSpPr>
            <p:cNvPr id="62" name="Rectangle 62"/>
            <p:cNvSpPr>
              <a:spLocks noChangeArrowheads="1"/>
            </p:cNvSpPr>
            <p:nvPr/>
          </p:nvSpPr>
          <p:spPr bwMode="auto">
            <a:xfrm>
              <a:off x="1950398" y="2244725"/>
              <a:ext cx="10579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800" dirty="0">
                  <a:solidFill>
                    <a:srgbClr val="000000"/>
                  </a:solidFill>
                  <a:latin typeface="Arial" panose="020B0604020202020204" pitchFamily="34" charset="0"/>
                </a:rPr>
                <a:t>p(A) = 0.4</a:t>
              </a:r>
            </a:p>
            <a:p>
              <a:pPr>
                <a:spcBef>
                  <a:spcPct val="0"/>
                </a:spcBef>
                <a:buNone/>
              </a:pPr>
              <a:r>
                <a:rPr lang="en-GB" altLang="de-DE" sz="1800" dirty="0">
                  <a:solidFill>
                    <a:srgbClr val="000000"/>
                  </a:solidFill>
                  <a:latin typeface="Arial" panose="020B0604020202020204" pitchFamily="34" charset="0"/>
                </a:rPr>
                <a:t>p(B) = 0.4</a:t>
              </a:r>
            </a:p>
            <a:p>
              <a:pPr>
                <a:spcBef>
                  <a:spcPct val="0"/>
                </a:spcBef>
                <a:buNone/>
              </a:pPr>
              <a:r>
                <a:rPr lang="en-GB" altLang="de-DE" sz="1800" dirty="0">
                  <a:solidFill>
                    <a:srgbClr val="000000"/>
                  </a:solidFill>
                  <a:effectLst>
                    <a:outerShdw blurRad="38100" dist="38100" dir="2700000" algn="tl">
                      <a:srgbClr val="000000">
                        <a:alpha val="43137"/>
                      </a:srgbClr>
                    </a:outerShdw>
                  </a:effectLst>
                  <a:latin typeface="Arial" panose="020B0604020202020204" pitchFamily="34" charset="0"/>
                </a:rPr>
                <a:t>LD=0</a:t>
              </a:r>
              <a:endParaRPr lang="en-GB" altLang="de-DE" sz="1800" dirty="0">
                <a:effectLst>
                  <a:outerShdw blurRad="38100" dist="38100" dir="2700000" algn="tl">
                    <a:srgbClr val="000000">
                      <a:alpha val="43137"/>
                    </a:srgbClr>
                  </a:outerShdw>
                </a:effectLst>
              </a:endParaRPr>
            </a:p>
          </p:txBody>
        </p:sp>
      </p:grpSp>
      <p:grpSp>
        <p:nvGrpSpPr>
          <p:cNvPr id="5" name="Group 4"/>
          <p:cNvGrpSpPr/>
          <p:nvPr/>
        </p:nvGrpSpPr>
        <p:grpSpPr>
          <a:xfrm>
            <a:off x="1916972" y="3478462"/>
            <a:ext cx="2601674" cy="1391272"/>
            <a:chOff x="6350970" y="1608550"/>
            <a:chExt cx="2601674" cy="1391272"/>
          </a:xfrm>
        </p:grpSpPr>
        <p:sp>
          <p:nvSpPr>
            <p:cNvPr id="63" name="Rectangle 63"/>
            <p:cNvSpPr>
              <a:spLocks noChangeArrowheads="1"/>
            </p:cNvSpPr>
            <p:nvPr/>
          </p:nvSpPr>
          <p:spPr bwMode="auto">
            <a:xfrm>
              <a:off x="6694457" y="1890414"/>
              <a:ext cx="1942508" cy="1109408"/>
            </a:xfrm>
            <a:prstGeom prst="rect">
              <a:avLst/>
            </a:prstGeom>
            <a:solidFill>
              <a:schemeClr val="bg1">
                <a:lumMod val="95000"/>
              </a:schemeClr>
            </a:solidFill>
            <a:ln w="0">
              <a:solidFill>
                <a:schemeClr val="bg1"/>
              </a:solidFill>
              <a:miter lim="800000"/>
              <a:headEnd/>
              <a:tailEnd/>
            </a:ln>
            <a:effectLst>
              <a:outerShdw blurRad="50800" dist="38100" dir="2700000" algn="tl" rotWithShape="0">
                <a:prstClr val="black">
                  <a:alpha val="40000"/>
                </a:prstClr>
              </a:outerShdw>
            </a:effec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grpSp>
          <p:nvGrpSpPr>
            <p:cNvPr id="3" name="Group 2"/>
            <p:cNvGrpSpPr/>
            <p:nvPr/>
          </p:nvGrpSpPr>
          <p:grpSpPr>
            <a:xfrm>
              <a:off x="6350970" y="1608550"/>
              <a:ext cx="2601674" cy="1341577"/>
              <a:chOff x="4344823" y="1330543"/>
              <a:chExt cx="2601674" cy="1341577"/>
            </a:xfrm>
          </p:grpSpPr>
          <p:sp>
            <p:nvSpPr>
              <p:cNvPr id="64" name="Rectangle 64"/>
              <p:cNvSpPr>
                <a:spLocks noChangeArrowheads="1"/>
              </p:cNvSpPr>
              <p:nvPr/>
            </p:nvSpPr>
            <p:spPr bwMode="auto">
              <a:xfrm>
                <a:off x="4480630" y="1330543"/>
                <a:ext cx="20774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       BB         </a:t>
                </a:r>
                <a:r>
                  <a:rPr lang="en-GB" altLang="de-DE" sz="1600" dirty="0" err="1">
                    <a:solidFill>
                      <a:srgbClr val="000000"/>
                    </a:solidFill>
                    <a:latin typeface="Arial" panose="020B0604020202020204" pitchFamily="34" charset="0"/>
                  </a:rPr>
                  <a:t>Bb</a:t>
                </a:r>
                <a:r>
                  <a:rPr lang="en-GB" altLang="de-DE" sz="1600" dirty="0">
                    <a:solidFill>
                      <a:srgbClr val="000000"/>
                    </a:solidFill>
                    <a:latin typeface="Arial" panose="020B0604020202020204" pitchFamily="34" charset="0"/>
                  </a:rPr>
                  <a:t>       </a:t>
                </a:r>
                <a:r>
                  <a:rPr lang="en-GB" altLang="de-DE" sz="1600" dirty="0" err="1">
                    <a:solidFill>
                      <a:srgbClr val="000000"/>
                    </a:solidFill>
                    <a:latin typeface="Arial" panose="020B0604020202020204" pitchFamily="34" charset="0"/>
                  </a:rPr>
                  <a:t>bb</a:t>
                </a:r>
                <a:endParaRPr lang="en-GB" altLang="de-DE" sz="1600" dirty="0"/>
              </a:p>
            </p:txBody>
          </p:sp>
          <p:sp>
            <p:nvSpPr>
              <p:cNvPr id="4" name="Rectangle 66"/>
              <p:cNvSpPr>
                <a:spLocks noChangeArrowheads="1"/>
              </p:cNvSpPr>
              <p:nvPr/>
            </p:nvSpPr>
            <p:spPr bwMode="auto">
              <a:xfrm>
                <a:off x="4348921" y="1672978"/>
                <a:ext cx="22072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AA  100.0     87.5    50.0</a:t>
                </a:r>
                <a:endParaRPr lang="en-GB" altLang="de-DE" sz="1600" dirty="0"/>
              </a:p>
            </p:txBody>
          </p:sp>
          <p:sp>
            <p:nvSpPr>
              <p:cNvPr id="67" name="Rectangle 68"/>
              <p:cNvSpPr>
                <a:spLocks noChangeArrowheads="1"/>
              </p:cNvSpPr>
              <p:nvPr/>
            </p:nvSpPr>
            <p:spPr bwMode="auto">
              <a:xfrm>
                <a:off x="4344823" y="2053978"/>
                <a:ext cx="26016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Aa    87.5     75.0    </a:t>
                </a:r>
                <a:r>
                  <a:rPr lang="en-GB" altLang="de-DE" sz="1600" dirty="0">
                    <a:solidFill>
                      <a:srgbClr val="000000"/>
                    </a:solidFill>
                    <a:effectLst>
                      <a:outerShdw blurRad="38100" dist="38100" dir="2700000" algn="tl">
                        <a:srgbClr val="000000">
                          <a:alpha val="43137"/>
                        </a:srgbClr>
                      </a:outerShdw>
                    </a:effectLst>
                    <a:latin typeface="Arial" panose="020B0604020202020204" pitchFamily="34" charset="0"/>
                  </a:rPr>
                  <a:t>37.5</a:t>
                </a:r>
                <a:r>
                  <a:rPr lang="en-GB" altLang="de-DE" sz="1600" dirty="0">
                    <a:solidFill>
                      <a:srgbClr val="000000"/>
                    </a:solidFill>
                    <a:latin typeface="Arial" panose="020B0604020202020204" pitchFamily="34" charset="0"/>
                  </a:rPr>
                  <a:t>       </a:t>
                </a:r>
                <a:endParaRPr lang="en-GB" altLang="de-DE" sz="1600" dirty="0"/>
              </a:p>
            </p:txBody>
          </p:sp>
          <p:sp>
            <p:nvSpPr>
              <p:cNvPr id="68" name="Rectangle 69"/>
              <p:cNvSpPr>
                <a:spLocks noChangeArrowheads="1"/>
              </p:cNvSpPr>
              <p:nvPr/>
            </p:nvSpPr>
            <p:spPr bwMode="auto">
              <a:xfrm>
                <a:off x="4348581" y="2300040"/>
                <a:ext cx="248144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                                           </a:t>
                </a:r>
                <a:endParaRPr lang="en-GB" altLang="de-DE" sz="1600" dirty="0"/>
              </a:p>
            </p:txBody>
          </p:sp>
          <p:sp>
            <p:nvSpPr>
              <p:cNvPr id="69" name="Rectangle 70"/>
              <p:cNvSpPr>
                <a:spLocks noChangeArrowheads="1"/>
              </p:cNvSpPr>
              <p:nvPr/>
            </p:nvSpPr>
            <p:spPr bwMode="auto">
              <a:xfrm>
                <a:off x="4348581" y="2425899"/>
                <a:ext cx="25808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aa    50.0     </a:t>
                </a:r>
                <a:r>
                  <a:rPr lang="en-GB" altLang="de-DE" sz="1600" dirty="0">
                    <a:solidFill>
                      <a:srgbClr val="000000"/>
                    </a:solidFill>
                    <a:effectLst>
                      <a:outerShdw blurRad="38100" dist="38100" dir="2700000" algn="tl">
                        <a:srgbClr val="000000">
                          <a:alpha val="43137"/>
                        </a:srgbClr>
                      </a:outerShdw>
                    </a:effectLst>
                    <a:latin typeface="Arial" panose="020B0604020202020204" pitchFamily="34" charset="0"/>
                  </a:rPr>
                  <a:t>37.5</a:t>
                </a:r>
                <a:r>
                  <a:rPr lang="en-GB" altLang="de-DE" sz="1600" dirty="0">
                    <a:solidFill>
                      <a:srgbClr val="000000"/>
                    </a:solidFill>
                    <a:latin typeface="Arial" panose="020B0604020202020204" pitchFamily="34" charset="0"/>
                  </a:rPr>
                  <a:t>      0.0       </a:t>
                </a:r>
                <a:endParaRPr lang="en-GB" altLang="de-DE" sz="1600" dirty="0"/>
              </a:p>
            </p:txBody>
          </p:sp>
          <p:sp>
            <p:nvSpPr>
              <p:cNvPr id="66" name="Rectangle 67"/>
              <p:cNvSpPr>
                <a:spLocks noChangeArrowheads="1"/>
              </p:cNvSpPr>
              <p:nvPr/>
            </p:nvSpPr>
            <p:spPr bwMode="auto">
              <a:xfrm>
                <a:off x="4348581" y="1811090"/>
                <a:ext cx="24237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de-DE" sz="1600" dirty="0">
                    <a:solidFill>
                      <a:srgbClr val="000000"/>
                    </a:solidFill>
                    <a:latin typeface="Arial" panose="020B0604020202020204" pitchFamily="34" charset="0"/>
                  </a:rPr>
                  <a:t>                                          </a:t>
                </a:r>
                <a:endParaRPr lang="en-GB" altLang="de-DE" sz="1600" dirty="0"/>
              </a:p>
            </p:txBody>
          </p:sp>
        </p:grpSp>
      </p:grpSp>
      <mc:AlternateContent xmlns:mc="http://schemas.openxmlformats.org/markup-compatibility/2006" xmlns:a14="http://schemas.microsoft.com/office/drawing/2010/main">
        <mc:Choice Requires="a14">
          <p:sp>
            <p:nvSpPr>
              <p:cNvPr id="78" name="TextBox 77"/>
              <p:cNvSpPr txBox="1"/>
              <p:nvPr/>
            </p:nvSpPr>
            <p:spPr>
              <a:xfrm>
                <a:off x="8045018" y="622020"/>
                <a:ext cx="4071706" cy="54770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example of a di-genic segregation (di-genic variation of a trait). Still, as before, to make things ‚didactic‘, we have HWE and </a:t>
                </a:r>
                <a:r>
                  <a:rPr lang="en-GB" dirty="0">
                    <a:solidFill>
                      <a:srgbClr val="FF0000"/>
                    </a:solidFill>
                    <a:latin typeface="Arial" panose="020B0604020202020204" pitchFamily="34" charset="0"/>
                    <a:cs typeface="Arial" panose="020B0604020202020204" pitchFamily="34" charset="0"/>
                  </a:rPr>
                  <a:t>S1 </a:t>
                </a:r>
                <a:r>
                  <a:rPr lang="en-GB" dirty="0">
                    <a:latin typeface="Arial" panose="020B0604020202020204" pitchFamily="34" charset="0"/>
                    <a:cs typeface="Arial" panose="020B0604020202020204" pitchFamily="34" charset="0"/>
                  </a:rPr>
                  <a:t>and p=0.4 for both loci. And we have a </a:t>
                </a:r>
                <a:r>
                  <a:rPr lang="en-GB" dirty="0">
                    <a:solidFill>
                      <a:srgbClr val="0000FF"/>
                    </a:solidFill>
                    <a:latin typeface="Arial" panose="020B0604020202020204" pitchFamily="34" charset="0"/>
                    <a:cs typeface="Arial" panose="020B0604020202020204" pitchFamily="34" charset="0"/>
                  </a:rPr>
                  <a:t>degree of </a:t>
                </a:r>
                <a:r>
                  <a:rPr lang="en-GB" dirty="0" err="1">
                    <a:solidFill>
                      <a:srgbClr val="0000FF"/>
                    </a:solidFill>
                    <a:latin typeface="Arial" panose="020B0604020202020204" pitchFamily="34" charset="0"/>
                    <a:cs typeface="Arial" panose="020B0604020202020204" pitchFamily="34" charset="0"/>
                  </a:rPr>
                  <a:t>domi-nance</a:t>
                </a:r>
                <a:r>
                  <a:rPr lang="en-GB"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½</a:t>
                </a:r>
                <a:r>
                  <a:rPr lang="en-GB" dirty="0">
                    <a:latin typeface="Arial" panose="020B0604020202020204" pitchFamily="34" charset="0"/>
                    <a:cs typeface="Arial" panose="020B0604020202020204" pitchFamily="34" charset="0"/>
                  </a:rPr>
                  <a:t>. There are now six clear types and you easily can find maxi-mum resistant and maximum susceptible types in the non-inbred and in the half-inbred gene-ration.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frequency of ‚AA/BB‘ in HWG is, of course 0.4²∙0.4² = 0.0256. And, e.g., the value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37.5</a:t>
                </a:r>
                <a:r>
                  <a:rPr lang="en-GB" dirty="0">
                    <a:latin typeface="Arial" panose="020B0604020202020204" pitchFamily="34" charset="0"/>
                    <a:cs typeface="Arial" panose="020B0604020202020204" pitchFamily="34" charset="0"/>
                  </a:rPr>
                  <a:t> results as</a:t>
                </a:r>
              </a:p>
              <a:p>
                <a14:m>
                  <m:oMath xmlns:m="http://schemas.openxmlformats.org/officeDocument/2006/math">
                    <m:d>
                      <m:dPr>
                        <m:ctrlPr>
                          <a:rPr lang="en-GB" i="1">
                            <a:latin typeface="Cambria Math" panose="02040503050406030204" pitchFamily="18" charset="0"/>
                          </a:rPr>
                        </m:ctrlPr>
                      </m:dPr>
                      <m:e>
                        <m:r>
                          <a:rPr lang="en-GB">
                            <a:latin typeface="Cambria Math" panose="02040503050406030204" pitchFamily="18" charset="0"/>
                          </a:rPr>
                          <m:t>50+0</m:t>
                        </m:r>
                      </m:e>
                    </m:d>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2</m:t>
                        </m:r>
                      </m:den>
                    </m:f>
                    <m:r>
                      <a:rPr lang="en-GB">
                        <a:latin typeface="Cambria Math" panose="02040503050406030204" pitchFamily="18" charset="0"/>
                      </a:rPr>
                      <m:t>+</m:t>
                    </m:r>
                    <m:f>
                      <m:fPr>
                        <m:ctrlPr>
                          <a:rPr lang="en-GB" b="1" i="1" smtClean="0">
                            <a:solidFill>
                              <a:srgbClr val="0000FF"/>
                            </a:solidFill>
                            <a:latin typeface="Cambria Math" panose="02040503050406030204" pitchFamily="18" charset="0"/>
                          </a:rPr>
                        </m:ctrlPr>
                      </m:fPr>
                      <m:num>
                        <m:r>
                          <a:rPr lang="en-GB" b="1" i="1">
                            <a:solidFill>
                              <a:srgbClr val="0000FF"/>
                            </a:solidFill>
                            <a:latin typeface="Cambria Math" panose="02040503050406030204" pitchFamily="18" charset="0"/>
                          </a:rPr>
                          <m:t>𝟏</m:t>
                        </m:r>
                      </m:num>
                      <m:den>
                        <m:r>
                          <a:rPr lang="en-GB" b="1" i="1">
                            <a:solidFill>
                              <a:srgbClr val="0000FF"/>
                            </a:solidFill>
                            <a:latin typeface="Cambria Math" panose="02040503050406030204" pitchFamily="18" charset="0"/>
                          </a:rPr>
                          <m:t>𝟐</m:t>
                        </m:r>
                      </m:den>
                    </m:f>
                    <m:r>
                      <a:rPr lang="en-GB">
                        <a:latin typeface="Cambria Math" panose="02040503050406030204" pitchFamily="18" charset="0"/>
                      </a:rPr>
                      <m:t>(50</m:t>
                    </m:r>
                    <m:r>
                      <a:rPr lang="en-GB" i="1">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2</m:t>
                        </m:r>
                      </m:den>
                    </m:f>
                    <m:r>
                      <a:rPr lang="en-GB">
                        <a:latin typeface="Cambria Math" panose="02040503050406030204" pitchFamily="18" charset="0"/>
                      </a:rPr>
                      <m:t>(50+0))</m:t>
                    </m:r>
                  </m:oMath>
                </a14:m>
                <a:r>
                  <a:rPr lang="en-GB" dirty="0">
                    <a:latin typeface="Arial" panose="020B0604020202020204" pitchFamily="34" charset="0"/>
                    <a:cs typeface="Arial" panose="020B0604020202020204" pitchFamily="34" charset="0"/>
                  </a:rPr>
                  <a:t> and so on. With full dominance, Aa/bb and aa/Bb would have 50 instead of 37.5. You see that the two loci have the same impact on this resistance. </a:t>
                </a:r>
              </a:p>
            </p:txBody>
          </p:sp>
        </mc:Choice>
        <mc:Fallback xmlns="">
          <p:sp>
            <p:nvSpPr>
              <p:cNvPr id="78" name="TextBox 77"/>
              <p:cNvSpPr txBox="1">
                <a:spLocks noRot="1" noChangeAspect="1" noMove="1" noResize="1" noEditPoints="1" noAdjustHandles="1" noChangeArrowheads="1" noChangeShapeType="1" noTextEdit="1"/>
              </p:cNvSpPr>
              <p:nvPr/>
            </p:nvSpPr>
            <p:spPr>
              <a:xfrm>
                <a:off x="8045018" y="622020"/>
                <a:ext cx="4071706" cy="5477077"/>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79" name="TextBox 78"/>
          <p:cNvSpPr txBox="1"/>
          <p:nvPr/>
        </p:nvSpPr>
        <p:spPr>
          <a:xfrm>
            <a:off x="81521" y="6310032"/>
            <a:ext cx="12058917"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difference between the two generations (HWE and S1) in mean value (52≠</a:t>
            </a:r>
            <a:r>
              <a:rPr lang="en-GB" dirty="0">
                <a:solidFill>
                  <a:srgbClr val="FF0000"/>
                </a:solidFill>
                <a:latin typeface="Arial" panose="020B0604020202020204" pitchFamily="34" charset="0"/>
                <a:cs typeface="Arial" panose="020B0604020202020204" pitchFamily="34" charset="0"/>
              </a:rPr>
              <a:t>46</a:t>
            </a:r>
            <a:r>
              <a:rPr lang="en-GB" dirty="0">
                <a:latin typeface="Arial" panose="020B0604020202020204" pitchFamily="34" charset="0"/>
                <a:cs typeface="Arial" panose="020B0604020202020204" pitchFamily="34" charset="0"/>
              </a:rPr>
              <a:t>) seems still unimportant.</a:t>
            </a:r>
            <a:endParaRPr lang="en-GB" dirty="0"/>
          </a:p>
        </p:txBody>
      </p:sp>
      <p:sp>
        <p:nvSpPr>
          <p:cNvPr id="2" name="Textfeld 5"/>
          <p:cNvSpPr txBox="1"/>
          <p:nvPr/>
        </p:nvSpPr>
        <p:spPr>
          <a:xfrm>
            <a:off x="11404600" y="6310032"/>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19</a:t>
            </a:fld>
            <a:endParaRPr lang="en-GB" sz="2400" dirty="0">
              <a:latin typeface="Arial" panose="020B0604020202020204" pitchFamily="34" charset="0"/>
              <a:cs typeface="Arial" panose="020B0604020202020204" pitchFamily="34" charset="0"/>
            </a:endParaRPr>
          </a:p>
        </p:txBody>
      </p:sp>
      <p:pic>
        <p:nvPicPr>
          <p:cNvPr id="60" name="Picture 59"/>
          <p:cNvPicPr>
            <a:picLocks noChangeAspect="1"/>
          </p:cNvPicPr>
          <p:nvPr/>
        </p:nvPicPr>
        <p:blipFill>
          <a:blip r:embed="rId4"/>
          <a:stretch>
            <a:fillRect/>
          </a:stretch>
        </p:blipFill>
        <p:spPr>
          <a:xfrm>
            <a:off x="5269786" y="631066"/>
            <a:ext cx="2629374" cy="23997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825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#36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UNPLAB-QuGen_Ch-2[Transition 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7A9487-40BC-4604-BDD3-0EA9AC4D2FA9}"/>
              </a:ext>
            </a:extLst>
          </p:cNvPr>
          <p:cNvSpPr txBox="1"/>
          <p:nvPr/>
        </p:nvSpPr>
        <p:spPr>
          <a:xfrm>
            <a:off x="86149" y="3675158"/>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043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3"/>
          <p:cNvSpPr txBox="1">
            <a:spLocks noChangeArrowheads="1"/>
          </p:cNvSpPr>
          <p:nvPr/>
        </p:nvSpPr>
        <p:spPr bwMode="auto">
          <a:xfrm>
            <a:off x="81522" y="57150"/>
            <a:ext cx="12021578"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Deeper into our setting (trait) with two segregating loci, now with F=0 or F= ½ or </a:t>
            </a:r>
            <a:r>
              <a:rPr lang="en-GB" altLang="de-DE" sz="2400" dirty="0">
                <a:solidFill>
                  <a:srgbClr val="C00000"/>
                </a:solidFill>
                <a:effectLst>
                  <a:outerShdw blurRad="38100" dist="38100" dir="2700000" algn="tl">
                    <a:srgbClr val="000000">
                      <a:alpha val="43137"/>
                    </a:srgbClr>
                  </a:outerShdw>
                </a:effectLst>
                <a:latin typeface="Arial" panose="020B0604020202020204" pitchFamily="34" charset="0"/>
              </a:rPr>
              <a:t>F=1</a:t>
            </a:r>
          </a:p>
        </p:txBody>
      </p:sp>
      <p:sp>
        <p:nvSpPr>
          <p:cNvPr id="2" name="Textfeld 5"/>
          <p:cNvSpPr txBox="1"/>
          <p:nvPr/>
        </p:nvSpPr>
        <p:spPr>
          <a:xfrm>
            <a:off x="11404600" y="6310032"/>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20</a:t>
            </a:fld>
            <a:endParaRPr lang="en-GB" sz="2400" dirty="0">
              <a:latin typeface="Arial" panose="020B0604020202020204" pitchFamily="34" charset="0"/>
              <a:cs typeface="Arial" panose="020B0604020202020204" pitchFamily="34" charset="0"/>
            </a:endParaRPr>
          </a:p>
        </p:txBody>
      </p:sp>
      <p:sp>
        <p:nvSpPr>
          <p:cNvPr id="84" name="Rectangle 83"/>
          <p:cNvSpPr/>
          <p:nvPr/>
        </p:nvSpPr>
        <p:spPr>
          <a:xfrm>
            <a:off x="4580710" y="645177"/>
            <a:ext cx="7522390" cy="30764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80" name="Object 79"/>
          <p:cNvGraphicFramePr>
            <a:graphicFrameLocks noChangeAspect="1"/>
          </p:cNvGraphicFramePr>
          <p:nvPr>
            <p:extLst>
              <p:ext uri="{D42A27DB-BD31-4B8C-83A1-F6EECF244321}">
                <p14:modId xmlns:p14="http://schemas.microsoft.com/office/powerpoint/2010/main" val="2735602331"/>
              </p:ext>
            </p:extLst>
          </p:nvPr>
        </p:nvGraphicFramePr>
        <p:xfrm>
          <a:off x="4681538" y="788988"/>
          <a:ext cx="7296150" cy="3513137"/>
        </p:xfrm>
        <a:graphic>
          <a:graphicData uri="http://schemas.openxmlformats.org/presentationml/2006/ole">
            <mc:AlternateContent xmlns:mc="http://schemas.openxmlformats.org/markup-compatibility/2006">
              <mc:Choice xmlns:v="urn:schemas-microsoft-com:vml" Requires="v">
                <p:oleObj spid="_x0000_s7247" name="Document" r:id="rId3" imgW="5960676" imgH="2856465" progId="Word.Document.12">
                  <p:link updateAutomatic="1"/>
                </p:oleObj>
              </mc:Choice>
              <mc:Fallback>
                <p:oleObj name="Document" r:id="rId3" imgW="5960676" imgH="2856465" progId="Word.Document.12">
                  <p:link updateAutomatic="1"/>
                  <p:pic>
                    <p:nvPicPr>
                      <p:cNvPr id="6" name="Object 5"/>
                      <p:cNvPicPr/>
                      <p:nvPr/>
                    </p:nvPicPr>
                    <p:blipFill>
                      <a:blip r:embed="rId4"/>
                      <a:stretch>
                        <a:fillRect/>
                      </a:stretch>
                    </p:blipFill>
                    <p:spPr>
                      <a:xfrm>
                        <a:off x="4681538" y="788988"/>
                        <a:ext cx="7296150" cy="3513137"/>
                      </a:xfrm>
                      <a:prstGeom prst="rect">
                        <a:avLst/>
                      </a:prstGeom>
                      <a:noFill/>
                    </p:spPr>
                  </p:pic>
                </p:oleObj>
              </mc:Fallback>
            </mc:AlternateContent>
          </a:graphicData>
        </a:graphic>
      </p:graphicFrame>
      <p:sp>
        <p:nvSpPr>
          <p:cNvPr id="88" name="TextBox 87"/>
          <p:cNvSpPr txBox="1"/>
          <p:nvPr/>
        </p:nvSpPr>
        <p:spPr>
          <a:xfrm>
            <a:off x="182033" y="3881967"/>
            <a:ext cx="11921067" cy="286232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is very enlightening and instructive if you </a:t>
            </a:r>
            <a:r>
              <a:rPr lang="en-GB" dirty="0">
                <a:solidFill>
                  <a:srgbClr val="0000FF"/>
                </a:solidFill>
                <a:latin typeface="Arial" panose="020B0604020202020204" pitchFamily="34" charset="0"/>
                <a:cs typeface="Arial" panose="020B0604020202020204" pitchFamily="34" charset="0"/>
              </a:rPr>
              <a:t>– yourself – </a:t>
            </a:r>
            <a:r>
              <a:rPr lang="en-GB" dirty="0">
                <a:latin typeface="Arial" panose="020B0604020202020204" pitchFamily="34" charset="0"/>
                <a:cs typeface="Arial" panose="020B0604020202020204" pitchFamily="34" charset="0"/>
              </a:rPr>
              <a:t>find the genotype frequencies of such population, in case the population shows yet a different inbreeding coefficient (such as F=0.75). I invested time to add the </a:t>
            </a:r>
            <a:r>
              <a:rPr lang="en-GB" dirty="0">
                <a:solidFill>
                  <a:srgbClr val="C00000"/>
                </a:solidFill>
                <a:latin typeface="Arial" panose="020B0604020202020204" pitchFamily="34" charset="0"/>
                <a:cs typeface="Arial" panose="020B0604020202020204" pitchFamily="34" charset="0"/>
              </a:rPr>
              <a:t>case of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F=1</a:t>
            </a:r>
            <a:r>
              <a:rPr lang="en-GB" dirty="0">
                <a:latin typeface="Arial" panose="020B0604020202020204" pitchFamily="34" charset="0"/>
                <a:cs typeface="Arial" panose="020B0604020202020204" pitchFamily="34" charset="0"/>
              </a:rPr>
              <a:t>. Mind you: There is no allele frequency change, just more inbreeding ... it is as if each individual of the initial HWE population gave a representative sample of its gametes for DH production. Of course, with </a:t>
            </a:r>
            <a:r>
              <a:rPr lang="en-GB" dirty="0">
                <a:solidFill>
                  <a:srgbClr val="C00000"/>
                </a:solidFill>
                <a:latin typeface="Arial" panose="020B0604020202020204" pitchFamily="34" charset="0"/>
                <a:cs typeface="Arial" panose="020B0604020202020204" pitchFamily="34" charset="0"/>
              </a:rPr>
              <a:t>F=1</a:t>
            </a:r>
            <a:r>
              <a:rPr lang="en-GB" dirty="0">
                <a:latin typeface="Arial" panose="020B0604020202020204" pitchFamily="34" charset="0"/>
                <a:cs typeface="Arial" panose="020B0604020202020204" pitchFamily="34" charset="0"/>
              </a:rPr>
              <a:t>, only double-homozygotes occur. Here, the 24% </a:t>
            </a:r>
            <a:r>
              <a:rPr lang="en-GB" dirty="0" err="1">
                <a:latin typeface="Arial" panose="020B0604020202020204" pitchFamily="34" charset="0"/>
                <a:cs typeface="Arial" panose="020B0604020202020204" pitchFamily="34" charset="0"/>
              </a:rPr>
              <a:t>AAbb</a:t>
            </a:r>
            <a:r>
              <a:rPr lang="en-GB" dirty="0">
                <a:latin typeface="Arial" panose="020B0604020202020204" pitchFamily="34" charset="0"/>
                <a:cs typeface="Arial" panose="020B0604020202020204" pitchFamily="34" charset="0"/>
              </a:rPr>
              <a:t> plus the 24% </a:t>
            </a:r>
            <a:r>
              <a:rPr lang="en-GB" dirty="0" err="1">
                <a:latin typeface="Arial" panose="020B0604020202020204" pitchFamily="34" charset="0"/>
                <a:cs typeface="Arial" panose="020B0604020202020204" pitchFamily="34" charset="0"/>
              </a:rPr>
              <a:t>aaBB</a:t>
            </a:r>
            <a:r>
              <a:rPr lang="en-GB" dirty="0">
                <a:latin typeface="Arial" panose="020B0604020202020204" pitchFamily="34" charset="0"/>
                <a:cs typeface="Arial" panose="020B0604020202020204" pitchFamily="34" charset="0"/>
              </a:rPr>
              <a:t> share the same genetic value (resistance level) at 50 units of scale (</a:t>
            </a:r>
            <a:r>
              <a:rPr lang="en-GB" dirty="0">
                <a:solidFill>
                  <a:schemeClr val="tx1">
                    <a:lumMod val="50000"/>
                    <a:lumOff val="50000"/>
                  </a:schemeClr>
                </a:solidFill>
                <a:latin typeface="Arial" panose="020B0604020202020204" pitchFamily="34" charset="0"/>
                <a:cs typeface="Arial" panose="020B0604020202020204" pitchFamily="34" charset="0"/>
              </a:rPr>
              <a:t>you know why, do you ... indeed, it is because both loci have the same effect). </a:t>
            </a:r>
          </a:p>
          <a:p>
            <a:r>
              <a:rPr lang="en-GB" dirty="0">
                <a:latin typeface="Arial" panose="020B0604020202020204" pitchFamily="34" charset="0"/>
                <a:cs typeface="Arial" panose="020B0604020202020204" pitchFamily="34" charset="0"/>
              </a:rPr>
              <a:t>Calculate the genetic variance in these three differently inbred generations (populations). You will find that at zero inbreeding (HWE),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 798. At F=0.5,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 1017, and at</a:t>
            </a:r>
            <a:r>
              <a:rPr lang="en-GB" dirty="0">
                <a:solidFill>
                  <a:srgbClr val="C00000"/>
                </a:solidFill>
                <a:latin typeface="Arial" panose="020B0604020202020204" pitchFamily="34" charset="0"/>
                <a:cs typeface="Arial" panose="020B0604020202020204" pitchFamily="34" charset="0"/>
              </a:rPr>
              <a:t> maximum inbreeding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F=1</a:t>
            </a:r>
            <a:r>
              <a:rPr lang="en-GB" dirty="0">
                <a:solidFill>
                  <a:srgbClr val="C00000"/>
                </a:solidFill>
                <a:latin typeface="Arial" panose="020B0604020202020204" pitchFamily="34" charset="0"/>
                <a:cs typeface="Arial" panose="020B0604020202020204" pitchFamily="34" charset="0"/>
              </a:rPr>
              <a:t>, σ²</a:t>
            </a:r>
            <a:r>
              <a:rPr lang="en-GB" baseline="-25000" dirty="0">
                <a:solidFill>
                  <a:srgbClr val="C00000"/>
                </a:solidFill>
                <a:latin typeface="Arial" panose="020B0604020202020204" pitchFamily="34" charset="0"/>
                <a:cs typeface="Arial" panose="020B0604020202020204" pitchFamily="34" charset="0"/>
              </a:rPr>
              <a:t>G</a:t>
            </a:r>
            <a:r>
              <a:rPr lang="en-GB" dirty="0">
                <a:solidFill>
                  <a:srgbClr val="C00000"/>
                </a:solidFill>
                <a:latin typeface="Arial" panose="020B0604020202020204" pitchFamily="34" charset="0"/>
                <a:cs typeface="Arial" panose="020B0604020202020204" pitchFamily="34" charset="0"/>
              </a:rPr>
              <a:t> = 1200</a:t>
            </a:r>
            <a:r>
              <a:rPr lang="en-GB" dirty="0">
                <a:latin typeface="Arial" panose="020B0604020202020204" pitchFamily="34" charset="0"/>
                <a:cs typeface="Arial" panose="020B0604020202020204" pitchFamily="34" charset="0"/>
              </a:rPr>
              <a:t>. From a very naïve reasoning, variance at </a:t>
            </a:r>
            <a:r>
              <a:rPr lang="en-GB" dirty="0">
                <a:solidFill>
                  <a:srgbClr val="C00000"/>
                </a:solidFill>
                <a:latin typeface="Arial" panose="020B0604020202020204" pitchFamily="34" charset="0"/>
                <a:cs typeface="Arial" panose="020B0604020202020204" pitchFamily="34" charset="0"/>
              </a:rPr>
              <a:t>homozygosity</a:t>
            </a:r>
            <a:r>
              <a:rPr lang="en-GB" dirty="0">
                <a:latin typeface="Arial" panose="020B0604020202020204" pitchFamily="34" charset="0"/>
                <a:cs typeface="Arial" panose="020B0604020202020204" pitchFamily="34" charset="0"/>
              </a:rPr>
              <a:t> should be double of that at HWE (here, it is not). Well, for the details, such as ‚where do the dominance effects go‘ …. we need more knowledge on Quantitative Genetics. </a:t>
            </a:r>
            <a:r>
              <a:rPr lang="en-GB" i="1" dirty="0">
                <a:latin typeface="Arial" panose="020B0604020202020204" pitchFamily="34" charset="0"/>
                <a:cs typeface="Arial" panose="020B0604020202020204" pitchFamily="34" charset="0"/>
              </a:rPr>
              <a:t>Auf </a:t>
            </a:r>
            <a:r>
              <a:rPr lang="en-GB" i="1" dirty="0" err="1">
                <a:latin typeface="Arial" panose="020B0604020202020204" pitchFamily="34" charset="0"/>
                <a:cs typeface="Arial" panose="020B0604020202020204" pitchFamily="34" charset="0"/>
              </a:rPr>
              <a:t>geht‘s</a:t>
            </a:r>
            <a:r>
              <a:rPr lang="en-GB" dirty="0">
                <a:latin typeface="Arial" panose="020B0604020202020204" pitchFamily="34" charset="0"/>
                <a:cs typeface="Arial" panose="020B0604020202020204" pitchFamily="34" charset="0"/>
              </a:rPr>
              <a:t>!</a:t>
            </a:r>
          </a:p>
        </p:txBody>
      </p:sp>
      <p:grpSp>
        <p:nvGrpSpPr>
          <p:cNvPr id="4" name="Group 3"/>
          <p:cNvGrpSpPr/>
          <p:nvPr/>
        </p:nvGrpSpPr>
        <p:grpSpPr>
          <a:xfrm>
            <a:off x="81522" y="583883"/>
            <a:ext cx="4464000" cy="3164118"/>
            <a:chOff x="81522" y="583883"/>
            <a:chExt cx="4464000" cy="3164118"/>
          </a:xfrm>
        </p:grpSpPr>
        <p:pic>
          <p:nvPicPr>
            <p:cNvPr id="90" name="Picture 89"/>
            <p:cNvPicPr>
              <a:picLocks noChangeAspect="1"/>
            </p:cNvPicPr>
            <p:nvPr/>
          </p:nvPicPr>
          <p:blipFill>
            <a:blip r:embed="rId5"/>
            <a:stretch>
              <a:fillRect/>
            </a:stretch>
          </p:blipFill>
          <p:spPr>
            <a:xfrm>
              <a:off x="81522" y="583883"/>
              <a:ext cx="4464000" cy="3164118"/>
            </a:xfrm>
            <a:prstGeom prst="rect">
              <a:avLst/>
            </a:prstGeom>
          </p:spPr>
        </p:pic>
        <p:pic>
          <p:nvPicPr>
            <p:cNvPr id="3" name="Picture 2"/>
            <p:cNvPicPr>
              <a:picLocks noChangeAspect="1"/>
            </p:cNvPicPr>
            <p:nvPr/>
          </p:nvPicPr>
          <p:blipFill>
            <a:blip r:embed="rId6"/>
            <a:stretch>
              <a:fillRect/>
            </a:stretch>
          </p:blipFill>
          <p:spPr>
            <a:xfrm>
              <a:off x="2611983" y="989332"/>
              <a:ext cx="1837266" cy="870408"/>
            </a:xfrm>
            <a:prstGeom prst="rect">
              <a:avLst/>
            </a:prstGeom>
          </p:spPr>
        </p:pic>
      </p:grpSp>
    </p:spTree>
    <p:extLst>
      <p:ext uri="{BB962C8B-B14F-4D97-AF65-F5344CB8AC3E}">
        <p14:creationId xmlns:p14="http://schemas.microsoft.com/office/powerpoint/2010/main" val="217540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105"/>
          <p:cNvSpPr txBox="1"/>
          <p:nvPr/>
        </p:nvSpPr>
        <p:spPr>
          <a:xfrm>
            <a:off x="83465" y="6400104"/>
            <a:ext cx="12048096"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a:t>
            </a:r>
            <a:r>
              <a:rPr lang="en-GB" dirty="0">
                <a:solidFill>
                  <a:srgbClr val="FF0000"/>
                </a:solidFill>
                <a:latin typeface="Arial" panose="020B0604020202020204" pitchFamily="34" charset="0"/>
                <a:cs typeface="Arial" panose="020B0604020202020204" pitchFamily="34" charset="0"/>
              </a:rPr>
              <a:t>red </a:t>
            </a:r>
            <a:r>
              <a:rPr lang="en-GB" dirty="0">
                <a:latin typeface="Arial" panose="020B0604020202020204" pitchFamily="34" charset="0"/>
                <a:cs typeface="Arial" panose="020B0604020202020204" pitchFamily="34" charset="0"/>
              </a:rPr>
              <a:t>and a black column share a common value such as 0.0, although drawn side by side …</a:t>
            </a:r>
          </a:p>
        </p:txBody>
      </p:sp>
      <p:sp>
        <p:nvSpPr>
          <p:cNvPr id="2" name="Textfeld 5"/>
          <p:cNvSpPr txBox="1"/>
          <p:nvPr/>
        </p:nvSpPr>
        <p:spPr>
          <a:xfrm>
            <a:off x="11404600" y="6310032"/>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21</a:t>
            </a:fld>
            <a:endParaRPr lang="en-GB" sz="2400" dirty="0">
              <a:latin typeface="Arial" panose="020B0604020202020204" pitchFamily="34" charset="0"/>
              <a:cs typeface="Arial" panose="020B0604020202020204" pitchFamily="34" charset="0"/>
            </a:endParaRPr>
          </a:p>
        </p:txBody>
      </p:sp>
      <p:grpSp>
        <p:nvGrpSpPr>
          <p:cNvPr id="92" name="Group 91"/>
          <p:cNvGrpSpPr/>
          <p:nvPr/>
        </p:nvGrpSpPr>
        <p:grpSpPr>
          <a:xfrm>
            <a:off x="62711" y="513256"/>
            <a:ext cx="7925590" cy="5795427"/>
            <a:chOff x="62711" y="613840"/>
            <a:chExt cx="7925590" cy="5795427"/>
          </a:xfrm>
        </p:grpSpPr>
        <p:sp>
          <p:nvSpPr>
            <p:cNvPr id="90" name="Rectangle 89"/>
            <p:cNvSpPr/>
            <p:nvPr/>
          </p:nvSpPr>
          <p:spPr>
            <a:xfrm>
              <a:off x="62711" y="613840"/>
              <a:ext cx="7925590" cy="579542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1" name="Group 90"/>
            <p:cNvGrpSpPr/>
            <p:nvPr/>
          </p:nvGrpSpPr>
          <p:grpSpPr>
            <a:xfrm>
              <a:off x="175686" y="681818"/>
              <a:ext cx="7665244" cy="5594350"/>
              <a:chOff x="461169" y="942975"/>
              <a:chExt cx="7665244" cy="5594350"/>
            </a:xfrm>
          </p:grpSpPr>
          <p:sp>
            <p:nvSpPr>
              <p:cNvPr id="11" name="Line 6"/>
              <p:cNvSpPr>
                <a:spLocks noChangeShapeType="1"/>
              </p:cNvSpPr>
              <p:nvPr/>
            </p:nvSpPr>
            <p:spPr bwMode="auto">
              <a:xfrm flipV="1">
                <a:off x="1311275" y="1077913"/>
                <a:ext cx="0" cy="473868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 name="Line 7"/>
              <p:cNvSpPr>
                <a:spLocks noChangeShapeType="1"/>
              </p:cNvSpPr>
              <p:nvPr/>
            </p:nvSpPr>
            <p:spPr bwMode="auto">
              <a:xfrm flipH="1">
                <a:off x="1209675" y="58166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 name="Rectangle 8"/>
              <p:cNvSpPr>
                <a:spLocks noChangeArrowheads="1"/>
              </p:cNvSpPr>
              <p:nvPr/>
            </p:nvSpPr>
            <p:spPr bwMode="auto">
              <a:xfrm>
                <a:off x="922338" y="5681663"/>
                <a:ext cx="1285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4" name="Line 9"/>
              <p:cNvSpPr>
                <a:spLocks noChangeShapeType="1"/>
              </p:cNvSpPr>
              <p:nvPr/>
            </p:nvSpPr>
            <p:spPr bwMode="auto">
              <a:xfrm flipH="1">
                <a:off x="1209675" y="486886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 name="Rectangle 10"/>
              <p:cNvSpPr>
                <a:spLocks noChangeArrowheads="1"/>
              </p:cNvSpPr>
              <p:nvPr/>
            </p:nvSpPr>
            <p:spPr bwMode="auto">
              <a:xfrm>
                <a:off x="922338" y="4733925"/>
                <a:ext cx="1285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6" name="Line 11"/>
              <p:cNvSpPr>
                <a:spLocks noChangeShapeType="1"/>
              </p:cNvSpPr>
              <p:nvPr/>
            </p:nvSpPr>
            <p:spPr bwMode="auto">
              <a:xfrm flipH="1">
                <a:off x="1209675" y="392271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 name="Rectangle 12"/>
              <p:cNvSpPr>
                <a:spLocks noChangeArrowheads="1"/>
              </p:cNvSpPr>
              <p:nvPr/>
            </p:nvSpPr>
            <p:spPr bwMode="auto">
              <a:xfrm>
                <a:off x="776288" y="3786188"/>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8" name="Line 13"/>
              <p:cNvSpPr>
                <a:spLocks noChangeShapeType="1"/>
              </p:cNvSpPr>
              <p:nvPr/>
            </p:nvSpPr>
            <p:spPr bwMode="auto">
              <a:xfrm flipH="1">
                <a:off x="1209675" y="29733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 name="Rectangle 14"/>
              <p:cNvSpPr>
                <a:spLocks noChangeArrowheads="1"/>
              </p:cNvSpPr>
              <p:nvPr/>
            </p:nvSpPr>
            <p:spPr bwMode="auto">
              <a:xfrm>
                <a:off x="776288" y="2838450"/>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0" name="Line 15"/>
              <p:cNvSpPr>
                <a:spLocks noChangeShapeType="1"/>
              </p:cNvSpPr>
              <p:nvPr/>
            </p:nvSpPr>
            <p:spPr bwMode="auto">
              <a:xfrm flipH="1">
                <a:off x="1209675" y="202565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 name="Rectangle 16"/>
              <p:cNvSpPr>
                <a:spLocks noChangeArrowheads="1"/>
              </p:cNvSpPr>
              <p:nvPr/>
            </p:nvSpPr>
            <p:spPr bwMode="auto">
              <a:xfrm>
                <a:off x="776288" y="1889125"/>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2" name="Line 17"/>
              <p:cNvSpPr>
                <a:spLocks noChangeShapeType="1"/>
              </p:cNvSpPr>
              <p:nvPr/>
            </p:nvSpPr>
            <p:spPr bwMode="auto">
              <a:xfrm flipH="1">
                <a:off x="1209675" y="107791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 name="Rectangle 18"/>
              <p:cNvSpPr>
                <a:spLocks noChangeArrowheads="1"/>
              </p:cNvSpPr>
              <p:nvPr/>
            </p:nvSpPr>
            <p:spPr bwMode="auto">
              <a:xfrm>
                <a:off x="776288" y="942975"/>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4" name="Rectangle 19"/>
              <p:cNvSpPr>
                <a:spLocks noChangeArrowheads="1"/>
              </p:cNvSpPr>
              <p:nvPr/>
            </p:nvSpPr>
            <p:spPr bwMode="auto">
              <a:xfrm rot="16200000">
                <a:off x="-157162" y="3309938"/>
                <a:ext cx="1512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Frequency (%)</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5" name="Line 20"/>
              <p:cNvSpPr>
                <a:spLocks noChangeShapeType="1"/>
              </p:cNvSpPr>
              <p:nvPr/>
            </p:nvSpPr>
            <p:spPr bwMode="auto">
              <a:xfrm>
                <a:off x="1646238" y="5856288"/>
                <a:ext cx="63690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 name="Line 21"/>
              <p:cNvSpPr>
                <a:spLocks noChangeShapeType="1"/>
              </p:cNvSpPr>
              <p:nvPr/>
            </p:nvSpPr>
            <p:spPr bwMode="auto">
              <a:xfrm>
                <a:off x="1646238"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 name="Rectangle 22"/>
              <p:cNvSpPr>
                <a:spLocks noChangeArrowheads="1"/>
              </p:cNvSpPr>
              <p:nvPr/>
            </p:nvSpPr>
            <p:spPr bwMode="auto">
              <a:xfrm>
                <a:off x="1514475" y="5986463"/>
                <a:ext cx="1285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8" name="Line 23"/>
              <p:cNvSpPr>
                <a:spLocks noChangeShapeType="1"/>
              </p:cNvSpPr>
              <p:nvPr/>
            </p:nvSpPr>
            <p:spPr bwMode="auto">
              <a:xfrm>
                <a:off x="2282825"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9" name="Rectangle 24"/>
              <p:cNvSpPr>
                <a:spLocks noChangeArrowheads="1"/>
              </p:cNvSpPr>
              <p:nvPr/>
            </p:nvSpPr>
            <p:spPr bwMode="auto">
              <a:xfrm>
                <a:off x="2078038"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30" name="Line 25"/>
              <p:cNvSpPr>
                <a:spLocks noChangeShapeType="1"/>
              </p:cNvSpPr>
              <p:nvPr/>
            </p:nvSpPr>
            <p:spPr bwMode="auto">
              <a:xfrm>
                <a:off x="2919413"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1" name="Rectangle 26"/>
              <p:cNvSpPr>
                <a:spLocks noChangeArrowheads="1"/>
              </p:cNvSpPr>
              <p:nvPr/>
            </p:nvSpPr>
            <p:spPr bwMode="auto">
              <a:xfrm>
                <a:off x="2714625"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32" name="Line 27"/>
              <p:cNvSpPr>
                <a:spLocks noChangeShapeType="1"/>
              </p:cNvSpPr>
              <p:nvPr/>
            </p:nvSpPr>
            <p:spPr bwMode="auto">
              <a:xfrm>
                <a:off x="3556000"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3" name="Rectangle 28"/>
              <p:cNvSpPr>
                <a:spLocks noChangeArrowheads="1"/>
              </p:cNvSpPr>
              <p:nvPr/>
            </p:nvSpPr>
            <p:spPr bwMode="auto">
              <a:xfrm>
                <a:off x="3351213"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30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34" name="Line 29"/>
              <p:cNvSpPr>
                <a:spLocks noChangeShapeType="1"/>
              </p:cNvSpPr>
              <p:nvPr/>
            </p:nvSpPr>
            <p:spPr bwMode="auto">
              <a:xfrm>
                <a:off x="4192588"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5" name="Rectangle 30"/>
              <p:cNvSpPr>
                <a:spLocks noChangeArrowheads="1"/>
              </p:cNvSpPr>
              <p:nvPr/>
            </p:nvSpPr>
            <p:spPr bwMode="auto">
              <a:xfrm>
                <a:off x="3989388"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40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36" name="Line 31"/>
              <p:cNvSpPr>
                <a:spLocks noChangeShapeType="1"/>
              </p:cNvSpPr>
              <p:nvPr/>
            </p:nvSpPr>
            <p:spPr bwMode="auto">
              <a:xfrm>
                <a:off x="4830763"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7" name="Rectangle 32"/>
              <p:cNvSpPr>
                <a:spLocks noChangeArrowheads="1"/>
              </p:cNvSpPr>
              <p:nvPr/>
            </p:nvSpPr>
            <p:spPr bwMode="auto">
              <a:xfrm>
                <a:off x="4625975"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50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38" name="Line 33"/>
              <p:cNvSpPr>
                <a:spLocks noChangeShapeType="1"/>
              </p:cNvSpPr>
              <p:nvPr/>
            </p:nvSpPr>
            <p:spPr bwMode="auto">
              <a:xfrm>
                <a:off x="5467350"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9" name="Rectangle 34"/>
              <p:cNvSpPr>
                <a:spLocks noChangeArrowheads="1"/>
              </p:cNvSpPr>
              <p:nvPr/>
            </p:nvSpPr>
            <p:spPr bwMode="auto">
              <a:xfrm>
                <a:off x="5262563"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60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0" name="Line 35"/>
              <p:cNvSpPr>
                <a:spLocks noChangeShapeType="1"/>
              </p:cNvSpPr>
              <p:nvPr/>
            </p:nvSpPr>
            <p:spPr bwMode="auto">
              <a:xfrm>
                <a:off x="6103938"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 name="Rectangle 36"/>
              <p:cNvSpPr>
                <a:spLocks noChangeArrowheads="1"/>
              </p:cNvSpPr>
              <p:nvPr/>
            </p:nvSpPr>
            <p:spPr bwMode="auto">
              <a:xfrm>
                <a:off x="5900738"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70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2" name="Line 37"/>
              <p:cNvSpPr>
                <a:spLocks noChangeShapeType="1"/>
              </p:cNvSpPr>
              <p:nvPr/>
            </p:nvSpPr>
            <p:spPr bwMode="auto">
              <a:xfrm>
                <a:off x="6742113"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 name="Rectangle 38"/>
              <p:cNvSpPr>
                <a:spLocks noChangeArrowheads="1"/>
              </p:cNvSpPr>
              <p:nvPr/>
            </p:nvSpPr>
            <p:spPr bwMode="auto">
              <a:xfrm>
                <a:off x="6537325"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80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4" name="Line 39"/>
              <p:cNvSpPr>
                <a:spLocks noChangeShapeType="1"/>
              </p:cNvSpPr>
              <p:nvPr/>
            </p:nvSpPr>
            <p:spPr bwMode="auto">
              <a:xfrm>
                <a:off x="7378700"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 name="Rectangle 40"/>
              <p:cNvSpPr>
                <a:spLocks noChangeArrowheads="1"/>
              </p:cNvSpPr>
              <p:nvPr/>
            </p:nvSpPr>
            <p:spPr bwMode="auto">
              <a:xfrm>
                <a:off x="7175500" y="598646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90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6" name="Line 41"/>
              <p:cNvSpPr>
                <a:spLocks noChangeShapeType="1"/>
              </p:cNvSpPr>
              <p:nvPr/>
            </p:nvSpPr>
            <p:spPr bwMode="auto">
              <a:xfrm>
                <a:off x="8015288" y="58562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 name="Rectangle 42"/>
              <p:cNvSpPr>
                <a:spLocks noChangeArrowheads="1"/>
              </p:cNvSpPr>
              <p:nvPr/>
            </p:nvSpPr>
            <p:spPr bwMode="auto">
              <a:xfrm>
                <a:off x="7737475" y="5986463"/>
                <a:ext cx="38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8" name="Rectangle 43"/>
              <p:cNvSpPr>
                <a:spLocks noChangeArrowheads="1"/>
              </p:cNvSpPr>
              <p:nvPr/>
            </p:nvSpPr>
            <p:spPr bwMode="auto">
              <a:xfrm>
                <a:off x="3636963" y="6261100"/>
                <a:ext cx="165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Genotypic value</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9" name="Rectangle 44"/>
              <p:cNvSpPr>
                <a:spLocks noChangeArrowheads="1"/>
              </p:cNvSpPr>
              <p:nvPr/>
            </p:nvSpPr>
            <p:spPr bwMode="auto">
              <a:xfrm>
                <a:off x="8026400" y="5805488"/>
                <a:ext cx="100013" cy="1270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0" name="Rectangle 45"/>
              <p:cNvSpPr>
                <a:spLocks noChangeArrowheads="1"/>
              </p:cNvSpPr>
              <p:nvPr/>
            </p:nvSpPr>
            <p:spPr bwMode="auto">
              <a:xfrm>
                <a:off x="7627938" y="5668963"/>
                <a:ext cx="100013" cy="1492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 name="Rectangle 46"/>
              <p:cNvSpPr>
                <a:spLocks noChangeArrowheads="1"/>
              </p:cNvSpPr>
              <p:nvPr/>
            </p:nvSpPr>
            <p:spPr bwMode="auto">
              <a:xfrm>
                <a:off x="7229475" y="5146675"/>
                <a:ext cx="100013" cy="671512"/>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2" name="Rectangle 47"/>
              <p:cNvSpPr>
                <a:spLocks noChangeArrowheads="1"/>
              </p:cNvSpPr>
              <p:nvPr/>
            </p:nvSpPr>
            <p:spPr bwMode="auto">
              <a:xfrm>
                <a:off x="6832600" y="4476750"/>
                <a:ext cx="98425" cy="1341437"/>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3" name="Rectangle 48"/>
              <p:cNvSpPr>
                <a:spLocks noChangeArrowheads="1"/>
              </p:cNvSpPr>
              <p:nvPr/>
            </p:nvSpPr>
            <p:spPr bwMode="auto">
              <a:xfrm>
                <a:off x="6434138" y="4699000"/>
                <a:ext cx="100013" cy="1119187"/>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4" name="Rectangle 49"/>
              <p:cNvSpPr>
                <a:spLocks noChangeArrowheads="1"/>
              </p:cNvSpPr>
              <p:nvPr/>
            </p:nvSpPr>
            <p:spPr bwMode="auto">
              <a:xfrm>
                <a:off x="6035675" y="4811713"/>
                <a:ext cx="100013" cy="100647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5" name="Rectangle 50"/>
              <p:cNvSpPr>
                <a:spLocks noChangeArrowheads="1"/>
              </p:cNvSpPr>
              <p:nvPr/>
            </p:nvSpPr>
            <p:spPr bwMode="auto">
              <a:xfrm>
                <a:off x="5637213" y="2800350"/>
                <a:ext cx="100013" cy="3017837"/>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 name="Rectangle 51"/>
              <p:cNvSpPr>
                <a:spLocks noChangeArrowheads="1"/>
              </p:cNvSpPr>
              <p:nvPr/>
            </p:nvSpPr>
            <p:spPr bwMode="auto">
              <a:xfrm>
                <a:off x="5240338" y="2800350"/>
                <a:ext cx="98425" cy="3017837"/>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7" name="Rectangle 52"/>
              <p:cNvSpPr>
                <a:spLocks noChangeArrowheads="1"/>
              </p:cNvSpPr>
              <p:nvPr/>
            </p:nvSpPr>
            <p:spPr bwMode="auto">
              <a:xfrm>
                <a:off x="4841875" y="5440363"/>
                <a:ext cx="98425" cy="3778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8" name="Rectangle 53"/>
              <p:cNvSpPr>
                <a:spLocks noChangeArrowheads="1"/>
              </p:cNvSpPr>
              <p:nvPr/>
            </p:nvSpPr>
            <p:spPr bwMode="auto">
              <a:xfrm>
                <a:off x="4443413" y="3552825"/>
                <a:ext cx="100013" cy="2265362"/>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9" name="Rectangle 54"/>
              <p:cNvSpPr>
                <a:spLocks noChangeArrowheads="1"/>
              </p:cNvSpPr>
              <p:nvPr/>
            </p:nvSpPr>
            <p:spPr bwMode="auto">
              <a:xfrm>
                <a:off x="4044950" y="2420938"/>
                <a:ext cx="100013" cy="339725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0" name="Rectangle 55"/>
              <p:cNvSpPr>
                <a:spLocks noChangeArrowheads="1"/>
              </p:cNvSpPr>
              <p:nvPr/>
            </p:nvSpPr>
            <p:spPr bwMode="auto">
              <a:xfrm>
                <a:off x="3249613" y="5253038"/>
                <a:ext cx="98425" cy="56515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1" name="Rectangle 56"/>
              <p:cNvSpPr>
                <a:spLocks noChangeArrowheads="1"/>
              </p:cNvSpPr>
              <p:nvPr/>
            </p:nvSpPr>
            <p:spPr bwMode="auto">
              <a:xfrm>
                <a:off x="2851150" y="4119563"/>
                <a:ext cx="98425" cy="16986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2" name="Rectangle 57"/>
              <p:cNvSpPr>
                <a:spLocks noChangeArrowheads="1"/>
              </p:cNvSpPr>
              <p:nvPr/>
            </p:nvSpPr>
            <p:spPr bwMode="auto">
              <a:xfrm>
                <a:off x="1655763" y="5499100"/>
                <a:ext cx="100013" cy="319087"/>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3" name="Rectangle 58"/>
              <p:cNvSpPr>
                <a:spLocks noChangeArrowheads="1"/>
              </p:cNvSpPr>
              <p:nvPr/>
            </p:nvSpPr>
            <p:spPr bwMode="auto">
              <a:xfrm>
                <a:off x="7918450" y="5702300"/>
                <a:ext cx="101600" cy="115887"/>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4" name="Rectangle 59"/>
              <p:cNvSpPr>
                <a:spLocks noChangeArrowheads="1"/>
              </p:cNvSpPr>
              <p:nvPr/>
            </p:nvSpPr>
            <p:spPr bwMode="auto">
              <a:xfrm>
                <a:off x="7521575" y="5419725"/>
                <a:ext cx="100013" cy="39846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5" name="Rectangle 60"/>
              <p:cNvSpPr>
                <a:spLocks noChangeArrowheads="1"/>
              </p:cNvSpPr>
              <p:nvPr/>
            </p:nvSpPr>
            <p:spPr bwMode="auto">
              <a:xfrm>
                <a:off x="7123113" y="5303838"/>
                <a:ext cx="100013" cy="514350"/>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6" name="Rectangle 61"/>
              <p:cNvSpPr>
                <a:spLocks noChangeArrowheads="1"/>
              </p:cNvSpPr>
              <p:nvPr/>
            </p:nvSpPr>
            <p:spPr bwMode="auto">
              <a:xfrm>
                <a:off x="6724650" y="5524500"/>
                <a:ext cx="101600" cy="293687"/>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7" name="Rectangle 62"/>
              <p:cNvSpPr>
                <a:spLocks noChangeArrowheads="1"/>
              </p:cNvSpPr>
              <p:nvPr/>
            </p:nvSpPr>
            <p:spPr bwMode="auto">
              <a:xfrm>
                <a:off x="6326188" y="4956175"/>
                <a:ext cx="101600" cy="86201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8" name="Rectangle 63"/>
              <p:cNvSpPr>
                <a:spLocks noChangeArrowheads="1"/>
              </p:cNvSpPr>
              <p:nvPr/>
            </p:nvSpPr>
            <p:spPr bwMode="auto">
              <a:xfrm>
                <a:off x="5927725" y="3678238"/>
                <a:ext cx="101600" cy="2139950"/>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9" name="Rectangle 64"/>
              <p:cNvSpPr>
                <a:spLocks noChangeArrowheads="1"/>
              </p:cNvSpPr>
              <p:nvPr/>
            </p:nvSpPr>
            <p:spPr bwMode="auto">
              <a:xfrm>
                <a:off x="5530850" y="4140200"/>
                <a:ext cx="100013" cy="1677987"/>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0" name="Rectangle 65"/>
              <p:cNvSpPr>
                <a:spLocks noChangeArrowheads="1"/>
              </p:cNvSpPr>
              <p:nvPr/>
            </p:nvSpPr>
            <p:spPr bwMode="auto">
              <a:xfrm>
                <a:off x="5132388" y="5314950"/>
                <a:ext cx="100013" cy="503237"/>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1" name="Rectangle 66"/>
              <p:cNvSpPr>
                <a:spLocks noChangeArrowheads="1"/>
              </p:cNvSpPr>
              <p:nvPr/>
            </p:nvSpPr>
            <p:spPr bwMode="auto">
              <a:xfrm>
                <a:off x="4733925" y="3763963"/>
                <a:ext cx="101600" cy="2054225"/>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 name="Rectangle 67"/>
              <p:cNvSpPr>
                <a:spLocks noChangeArrowheads="1"/>
              </p:cNvSpPr>
              <p:nvPr/>
            </p:nvSpPr>
            <p:spPr bwMode="auto">
              <a:xfrm>
                <a:off x="4335463" y="2295525"/>
                <a:ext cx="101600" cy="352266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 name="Rectangle 68"/>
              <p:cNvSpPr>
                <a:spLocks noChangeArrowheads="1"/>
              </p:cNvSpPr>
              <p:nvPr/>
            </p:nvSpPr>
            <p:spPr bwMode="auto">
              <a:xfrm>
                <a:off x="3937000" y="4308475"/>
                <a:ext cx="101600" cy="150971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 name="Rectangle 69"/>
              <p:cNvSpPr>
                <a:spLocks noChangeArrowheads="1"/>
              </p:cNvSpPr>
              <p:nvPr/>
            </p:nvSpPr>
            <p:spPr bwMode="auto">
              <a:xfrm>
                <a:off x="3141663" y="3470275"/>
                <a:ext cx="100013" cy="234791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 name="Rectangle 70"/>
              <p:cNvSpPr>
                <a:spLocks noChangeArrowheads="1"/>
              </p:cNvSpPr>
              <p:nvPr/>
            </p:nvSpPr>
            <p:spPr bwMode="auto">
              <a:xfrm>
                <a:off x="2743200" y="3821113"/>
                <a:ext cx="101600" cy="1997075"/>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 name="Rectangle 71"/>
              <p:cNvSpPr>
                <a:spLocks noChangeArrowheads="1"/>
              </p:cNvSpPr>
              <p:nvPr/>
            </p:nvSpPr>
            <p:spPr bwMode="auto">
              <a:xfrm>
                <a:off x="1549400" y="4811713"/>
                <a:ext cx="100013" cy="1006475"/>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 name="Freeform 72"/>
              <p:cNvSpPr>
                <a:spLocks/>
              </p:cNvSpPr>
              <p:nvPr/>
            </p:nvSpPr>
            <p:spPr bwMode="auto">
              <a:xfrm>
                <a:off x="1708150" y="2032000"/>
                <a:ext cx="6180138" cy="3657600"/>
              </a:xfrm>
              <a:custGeom>
                <a:avLst/>
                <a:gdLst>
                  <a:gd name="T0" fmla="*/ 81 w 7784"/>
                  <a:gd name="T1" fmla="*/ 4586 h 4610"/>
                  <a:gd name="T2" fmla="*/ 241 w 7784"/>
                  <a:gd name="T3" fmla="*/ 4535 h 4610"/>
                  <a:gd name="T4" fmla="*/ 401 w 7784"/>
                  <a:gd name="T5" fmla="*/ 4470 h 4610"/>
                  <a:gd name="T6" fmla="*/ 562 w 7784"/>
                  <a:gd name="T7" fmla="*/ 4390 h 4610"/>
                  <a:gd name="T8" fmla="*/ 722 w 7784"/>
                  <a:gd name="T9" fmla="*/ 4296 h 4610"/>
                  <a:gd name="T10" fmla="*/ 882 w 7784"/>
                  <a:gd name="T11" fmla="*/ 4183 h 4610"/>
                  <a:gd name="T12" fmla="*/ 1043 w 7784"/>
                  <a:gd name="T13" fmla="*/ 4052 h 4610"/>
                  <a:gd name="T14" fmla="*/ 1204 w 7784"/>
                  <a:gd name="T15" fmla="*/ 3900 h 4610"/>
                  <a:gd name="T16" fmla="*/ 1364 w 7784"/>
                  <a:gd name="T17" fmla="*/ 3727 h 4610"/>
                  <a:gd name="T18" fmla="*/ 1524 w 7784"/>
                  <a:gd name="T19" fmla="*/ 3532 h 4610"/>
                  <a:gd name="T20" fmla="*/ 1686 w 7784"/>
                  <a:gd name="T21" fmla="*/ 3317 h 4610"/>
                  <a:gd name="T22" fmla="*/ 1846 w 7784"/>
                  <a:gd name="T23" fmla="*/ 3080 h 4610"/>
                  <a:gd name="T24" fmla="*/ 2006 w 7784"/>
                  <a:gd name="T25" fmla="*/ 2824 h 4610"/>
                  <a:gd name="T26" fmla="*/ 2166 w 7784"/>
                  <a:gd name="T27" fmla="*/ 2554 h 4610"/>
                  <a:gd name="T28" fmla="*/ 2328 w 7784"/>
                  <a:gd name="T29" fmla="*/ 2271 h 4610"/>
                  <a:gd name="T30" fmla="*/ 2488 w 7784"/>
                  <a:gd name="T31" fmla="*/ 1981 h 4610"/>
                  <a:gd name="T32" fmla="*/ 2648 w 7784"/>
                  <a:gd name="T33" fmla="*/ 1688 h 4610"/>
                  <a:gd name="T34" fmla="*/ 2810 w 7784"/>
                  <a:gd name="T35" fmla="*/ 1400 h 4610"/>
                  <a:gd name="T36" fmla="*/ 2970 w 7784"/>
                  <a:gd name="T37" fmla="*/ 1121 h 4610"/>
                  <a:gd name="T38" fmla="*/ 3130 w 7784"/>
                  <a:gd name="T39" fmla="*/ 861 h 4610"/>
                  <a:gd name="T40" fmla="*/ 3290 w 7784"/>
                  <a:gd name="T41" fmla="*/ 625 h 4610"/>
                  <a:gd name="T42" fmla="*/ 3451 w 7784"/>
                  <a:gd name="T43" fmla="*/ 418 h 4610"/>
                  <a:gd name="T44" fmla="*/ 3611 w 7784"/>
                  <a:gd name="T45" fmla="*/ 248 h 4610"/>
                  <a:gd name="T46" fmla="*/ 3772 w 7784"/>
                  <a:gd name="T47" fmla="*/ 120 h 4610"/>
                  <a:gd name="T48" fmla="*/ 3933 w 7784"/>
                  <a:gd name="T49" fmla="*/ 37 h 4610"/>
                  <a:gd name="T50" fmla="*/ 4093 w 7784"/>
                  <a:gd name="T51" fmla="*/ 0 h 4610"/>
                  <a:gd name="T52" fmla="*/ 4253 w 7784"/>
                  <a:gd name="T53" fmla="*/ 13 h 4610"/>
                  <a:gd name="T54" fmla="*/ 4413 w 7784"/>
                  <a:gd name="T55" fmla="*/ 73 h 4610"/>
                  <a:gd name="T56" fmla="*/ 4575 w 7784"/>
                  <a:gd name="T57" fmla="*/ 182 h 4610"/>
                  <a:gd name="T58" fmla="*/ 4735 w 7784"/>
                  <a:gd name="T59" fmla="*/ 332 h 4610"/>
                  <a:gd name="T60" fmla="*/ 4895 w 7784"/>
                  <a:gd name="T61" fmla="*/ 522 h 4610"/>
                  <a:gd name="T62" fmla="*/ 5055 w 7784"/>
                  <a:gd name="T63" fmla="*/ 745 h 4610"/>
                  <a:gd name="T64" fmla="*/ 5217 w 7784"/>
                  <a:gd name="T65" fmla="*/ 995 h 4610"/>
                  <a:gd name="T66" fmla="*/ 5377 w 7784"/>
                  <a:gd name="T67" fmla="*/ 1265 h 4610"/>
                  <a:gd name="T68" fmla="*/ 5537 w 7784"/>
                  <a:gd name="T69" fmla="*/ 1548 h 4610"/>
                  <a:gd name="T70" fmla="*/ 5699 w 7784"/>
                  <a:gd name="T71" fmla="*/ 1839 h 4610"/>
                  <a:gd name="T72" fmla="*/ 5859 w 7784"/>
                  <a:gd name="T73" fmla="*/ 2132 h 4610"/>
                  <a:gd name="T74" fmla="*/ 6019 w 7784"/>
                  <a:gd name="T75" fmla="*/ 2419 h 4610"/>
                  <a:gd name="T76" fmla="*/ 6179 w 7784"/>
                  <a:gd name="T77" fmla="*/ 2696 h 4610"/>
                  <a:gd name="T78" fmla="*/ 6341 w 7784"/>
                  <a:gd name="T79" fmla="*/ 2959 h 4610"/>
                  <a:gd name="T80" fmla="*/ 6501 w 7784"/>
                  <a:gd name="T81" fmla="*/ 3205 h 4610"/>
                  <a:gd name="T82" fmla="*/ 6661 w 7784"/>
                  <a:gd name="T83" fmla="*/ 3432 h 4610"/>
                  <a:gd name="T84" fmla="*/ 6822 w 7784"/>
                  <a:gd name="T85" fmla="*/ 3637 h 4610"/>
                  <a:gd name="T86" fmla="*/ 6982 w 7784"/>
                  <a:gd name="T87" fmla="*/ 3820 h 4610"/>
                  <a:gd name="T88" fmla="*/ 7142 w 7784"/>
                  <a:gd name="T89" fmla="*/ 3982 h 4610"/>
                  <a:gd name="T90" fmla="*/ 7302 w 7784"/>
                  <a:gd name="T91" fmla="*/ 4123 h 4610"/>
                  <a:gd name="T92" fmla="*/ 7464 w 7784"/>
                  <a:gd name="T93" fmla="*/ 4245 h 4610"/>
                  <a:gd name="T94" fmla="*/ 7624 w 7784"/>
                  <a:gd name="T95" fmla="*/ 4346 h 4610"/>
                  <a:gd name="T96" fmla="*/ 7784 w 7784"/>
                  <a:gd name="T97" fmla="*/ 4433 h 4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84" h="4610">
                    <a:moveTo>
                      <a:pt x="0" y="4610"/>
                    </a:moveTo>
                    <a:lnTo>
                      <a:pt x="81" y="4586"/>
                    </a:lnTo>
                    <a:lnTo>
                      <a:pt x="160" y="4561"/>
                    </a:lnTo>
                    <a:lnTo>
                      <a:pt x="241" y="4535"/>
                    </a:lnTo>
                    <a:lnTo>
                      <a:pt x="321" y="4503"/>
                    </a:lnTo>
                    <a:lnTo>
                      <a:pt x="401" y="4470"/>
                    </a:lnTo>
                    <a:lnTo>
                      <a:pt x="482" y="4431"/>
                    </a:lnTo>
                    <a:lnTo>
                      <a:pt x="562" y="4390"/>
                    </a:lnTo>
                    <a:lnTo>
                      <a:pt x="642" y="4345"/>
                    </a:lnTo>
                    <a:lnTo>
                      <a:pt x="722" y="4296"/>
                    </a:lnTo>
                    <a:lnTo>
                      <a:pt x="803" y="4242"/>
                    </a:lnTo>
                    <a:lnTo>
                      <a:pt x="882" y="4183"/>
                    </a:lnTo>
                    <a:lnTo>
                      <a:pt x="963" y="4120"/>
                    </a:lnTo>
                    <a:lnTo>
                      <a:pt x="1043" y="4052"/>
                    </a:lnTo>
                    <a:lnTo>
                      <a:pt x="1123" y="3978"/>
                    </a:lnTo>
                    <a:lnTo>
                      <a:pt x="1204" y="3900"/>
                    </a:lnTo>
                    <a:lnTo>
                      <a:pt x="1283" y="3817"/>
                    </a:lnTo>
                    <a:lnTo>
                      <a:pt x="1364" y="3727"/>
                    </a:lnTo>
                    <a:lnTo>
                      <a:pt x="1445" y="3633"/>
                    </a:lnTo>
                    <a:lnTo>
                      <a:pt x="1524" y="3532"/>
                    </a:lnTo>
                    <a:lnTo>
                      <a:pt x="1605" y="3427"/>
                    </a:lnTo>
                    <a:lnTo>
                      <a:pt x="1686" y="3317"/>
                    </a:lnTo>
                    <a:lnTo>
                      <a:pt x="1765" y="3200"/>
                    </a:lnTo>
                    <a:lnTo>
                      <a:pt x="1846" y="3080"/>
                    </a:lnTo>
                    <a:lnTo>
                      <a:pt x="1927" y="2954"/>
                    </a:lnTo>
                    <a:lnTo>
                      <a:pt x="2006" y="2824"/>
                    </a:lnTo>
                    <a:lnTo>
                      <a:pt x="2087" y="2691"/>
                    </a:lnTo>
                    <a:lnTo>
                      <a:pt x="2166" y="2554"/>
                    </a:lnTo>
                    <a:lnTo>
                      <a:pt x="2247" y="2414"/>
                    </a:lnTo>
                    <a:lnTo>
                      <a:pt x="2328" y="2271"/>
                    </a:lnTo>
                    <a:lnTo>
                      <a:pt x="2407" y="2126"/>
                    </a:lnTo>
                    <a:lnTo>
                      <a:pt x="2488" y="1981"/>
                    </a:lnTo>
                    <a:lnTo>
                      <a:pt x="2569" y="1834"/>
                    </a:lnTo>
                    <a:lnTo>
                      <a:pt x="2648" y="1688"/>
                    </a:lnTo>
                    <a:lnTo>
                      <a:pt x="2729" y="1543"/>
                    </a:lnTo>
                    <a:lnTo>
                      <a:pt x="2810" y="1400"/>
                    </a:lnTo>
                    <a:lnTo>
                      <a:pt x="2889" y="1258"/>
                    </a:lnTo>
                    <a:lnTo>
                      <a:pt x="2970" y="1121"/>
                    </a:lnTo>
                    <a:lnTo>
                      <a:pt x="3049" y="988"/>
                    </a:lnTo>
                    <a:lnTo>
                      <a:pt x="3130" y="861"/>
                    </a:lnTo>
                    <a:lnTo>
                      <a:pt x="3211" y="740"/>
                    </a:lnTo>
                    <a:lnTo>
                      <a:pt x="3290" y="625"/>
                    </a:lnTo>
                    <a:lnTo>
                      <a:pt x="3371" y="517"/>
                    </a:lnTo>
                    <a:lnTo>
                      <a:pt x="3451" y="418"/>
                    </a:lnTo>
                    <a:lnTo>
                      <a:pt x="3531" y="328"/>
                    </a:lnTo>
                    <a:lnTo>
                      <a:pt x="3611" y="248"/>
                    </a:lnTo>
                    <a:lnTo>
                      <a:pt x="3692" y="178"/>
                    </a:lnTo>
                    <a:lnTo>
                      <a:pt x="3772" y="120"/>
                    </a:lnTo>
                    <a:lnTo>
                      <a:pt x="3852" y="72"/>
                    </a:lnTo>
                    <a:lnTo>
                      <a:pt x="3933" y="37"/>
                    </a:lnTo>
                    <a:lnTo>
                      <a:pt x="4012" y="12"/>
                    </a:lnTo>
                    <a:lnTo>
                      <a:pt x="4093" y="0"/>
                    </a:lnTo>
                    <a:lnTo>
                      <a:pt x="4172" y="0"/>
                    </a:lnTo>
                    <a:lnTo>
                      <a:pt x="4253" y="13"/>
                    </a:lnTo>
                    <a:lnTo>
                      <a:pt x="4334" y="38"/>
                    </a:lnTo>
                    <a:lnTo>
                      <a:pt x="4413" y="73"/>
                    </a:lnTo>
                    <a:lnTo>
                      <a:pt x="4494" y="122"/>
                    </a:lnTo>
                    <a:lnTo>
                      <a:pt x="4575" y="182"/>
                    </a:lnTo>
                    <a:lnTo>
                      <a:pt x="4654" y="252"/>
                    </a:lnTo>
                    <a:lnTo>
                      <a:pt x="4735" y="332"/>
                    </a:lnTo>
                    <a:lnTo>
                      <a:pt x="4816" y="422"/>
                    </a:lnTo>
                    <a:lnTo>
                      <a:pt x="4895" y="522"/>
                    </a:lnTo>
                    <a:lnTo>
                      <a:pt x="4976" y="628"/>
                    </a:lnTo>
                    <a:lnTo>
                      <a:pt x="5055" y="745"/>
                    </a:lnTo>
                    <a:lnTo>
                      <a:pt x="5136" y="866"/>
                    </a:lnTo>
                    <a:lnTo>
                      <a:pt x="5217" y="995"/>
                    </a:lnTo>
                    <a:lnTo>
                      <a:pt x="5296" y="1126"/>
                    </a:lnTo>
                    <a:lnTo>
                      <a:pt x="5377" y="1265"/>
                    </a:lnTo>
                    <a:lnTo>
                      <a:pt x="5458" y="1405"/>
                    </a:lnTo>
                    <a:lnTo>
                      <a:pt x="5537" y="1548"/>
                    </a:lnTo>
                    <a:lnTo>
                      <a:pt x="5618" y="1694"/>
                    </a:lnTo>
                    <a:lnTo>
                      <a:pt x="5699" y="1839"/>
                    </a:lnTo>
                    <a:lnTo>
                      <a:pt x="5778" y="1986"/>
                    </a:lnTo>
                    <a:lnTo>
                      <a:pt x="5859" y="2132"/>
                    </a:lnTo>
                    <a:lnTo>
                      <a:pt x="5940" y="2276"/>
                    </a:lnTo>
                    <a:lnTo>
                      <a:pt x="6019" y="2419"/>
                    </a:lnTo>
                    <a:lnTo>
                      <a:pt x="6100" y="2559"/>
                    </a:lnTo>
                    <a:lnTo>
                      <a:pt x="6179" y="2696"/>
                    </a:lnTo>
                    <a:lnTo>
                      <a:pt x="6260" y="2831"/>
                    </a:lnTo>
                    <a:lnTo>
                      <a:pt x="6341" y="2959"/>
                    </a:lnTo>
                    <a:lnTo>
                      <a:pt x="6420" y="3085"/>
                    </a:lnTo>
                    <a:lnTo>
                      <a:pt x="6501" y="3205"/>
                    </a:lnTo>
                    <a:lnTo>
                      <a:pt x="6581" y="3320"/>
                    </a:lnTo>
                    <a:lnTo>
                      <a:pt x="6661" y="3432"/>
                    </a:lnTo>
                    <a:lnTo>
                      <a:pt x="6741" y="3537"/>
                    </a:lnTo>
                    <a:lnTo>
                      <a:pt x="6822" y="3637"/>
                    </a:lnTo>
                    <a:lnTo>
                      <a:pt x="6902" y="3732"/>
                    </a:lnTo>
                    <a:lnTo>
                      <a:pt x="6982" y="3820"/>
                    </a:lnTo>
                    <a:lnTo>
                      <a:pt x="7062" y="3903"/>
                    </a:lnTo>
                    <a:lnTo>
                      <a:pt x="7142" y="3982"/>
                    </a:lnTo>
                    <a:lnTo>
                      <a:pt x="7223" y="4055"/>
                    </a:lnTo>
                    <a:lnTo>
                      <a:pt x="7302" y="4123"/>
                    </a:lnTo>
                    <a:lnTo>
                      <a:pt x="7383" y="4187"/>
                    </a:lnTo>
                    <a:lnTo>
                      <a:pt x="7464" y="4245"/>
                    </a:lnTo>
                    <a:lnTo>
                      <a:pt x="7543" y="4298"/>
                    </a:lnTo>
                    <a:lnTo>
                      <a:pt x="7624" y="4346"/>
                    </a:lnTo>
                    <a:lnTo>
                      <a:pt x="7705" y="4391"/>
                    </a:lnTo>
                    <a:lnTo>
                      <a:pt x="7784" y="4433"/>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 name="Freeform 73"/>
              <p:cNvSpPr>
                <a:spLocks/>
              </p:cNvSpPr>
              <p:nvPr/>
            </p:nvSpPr>
            <p:spPr bwMode="auto">
              <a:xfrm>
                <a:off x="7888288" y="5549900"/>
                <a:ext cx="127000" cy="57150"/>
              </a:xfrm>
              <a:custGeom>
                <a:avLst/>
                <a:gdLst>
                  <a:gd name="T0" fmla="*/ 0 w 162"/>
                  <a:gd name="T1" fmla="*/ 0 h 72"/>
                  <a:gd name="T2" fmla="*/ 81 w 162"/>
                  <a:gd name="T3" fmla="*/ 38 h 72"/>
                  <a:gd name="T4" fmla="*/ 162 w 162"/>
                  <a:gd name="T5" fmla="*/ 72 h 72"/>
                </a:gdLst>
                <a:ahLst/>
                <a:cxnLst>
                  <a:cxn ang="0">
                    <a:pos x="T0" y="T1"/>
                  </a:cxn>
                  <a:cxn ang="0">
                    <a:pos x="T2" y="T3"/>
                  </a:cxn>
                  <a:cxn ang="0">
                    <a:pos x="T4" y="T5"/>
                  </a:cxn>
                </a:cxnLst>
                <a:rect l="0" t="0" r="r" b="b"/>
                <a:pathLst>
                  <a:path w="162" h="72">
                    <a:moveTo>
                      <a:pt x="0" y="0"/>
                    </a:moveTo>
                    <a:lnTo>
                      <a:pt x="81" y="38"/>
                    </a:lnTo>
                    <a:lnTo>
                      <a:pt x="162" y="72"/>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 name="Freeform 74"/>
              <p:cNvSpPr>
                <a:spLocks/>
              </p:cNvSpPr>
              <p:nvPr/>
            </p:nvSpPr>
            <p:spPr bwMode="auto">
              <a:xfrm>
                <a:off x="1708150" y="2465388"/>
                <a:ext cx="6180138" cy="3116262"/>
              </a:xfrm>
              <a:custGeom>
                <a:avLst/>
                <a:gdLst>
                  <a:gd name="T0" fmla="*/ 81 w 7784"/>
                  <a:gd name="T1" fmla="*/ 3646 h 3926"/>
                  <a:gd name="T2" fmla="*/ 241 w 7784"/>
                  <a:gd name="T3" fmla="*/ 3536 h 3926"/>
                  <a:gd name="T4" fmla="*/ 401 w 7784"/>
                  <a:gd name="T5" fmla="*/ 3411 h 3926"/>
                  <a:gd name="T6" fmla="*/ 562 w 7784"/>
                  <a:gd name="T7" fmla="*/ 3271 h 3926"/>
                  <a:gd name="T8" fmla="*/ 722 w 7784"/>
                  <a:gd name="T9" fmla="*/ 3116 h 3926"/>
                  <a:gd name="T10" fmla="*/ 882 w 7784"/>
                  <a:gd name="T11" fmla="*/ 2947 h 3926"/>
                  <a:gd name="T12" fmla="*/ 1043 w 7784"/>
                  <a:gd name="T13" fmla="*/ 2763 h 3926"/>
                  <a:gd name="T14" fmla="*/ 1204 w 7784"/>
                  <a:gd name="T15" fmla="*/ 2565 h 3926"/>
                  <a:gd name="T16" fmla="*/ 1364 w 7784"/>
                  <a:gd name="T17" fmla="*/ 2357 h 3926"/>
                  <a:gd name="T18" fmla="*/ 1524 w 7784"/>
                  <a:gd name="T19" fmla="*/ 2139 h 3926"/>
                  <a:gd name="T20" fmla="*/ 1686 w 7784"/>
                  <a:gd name="T21" fmla="*/ 1914 h 3926"/>
                  <a:gd name="T22" fmla="*/ 1846 w 7784"/>
                  <a:gd name="T23" fmla="*/ 1685 h 3926"/>
                  <a:gd name="T24" fmla="*/ 2006 w 7784"/>
                  <a:gd name="T25" fmla="*/ 1456 h 3926"/>
                  <a:gd name="T26" fmla="*/ 2166 w 7784"/>
                  <a:gd name="T27" fmla="*/ 1231 h 3926"/>
                  <a:gd name="T28" fmla="*/ 2328 w 7784"/>
                  <a:gd name="T29" fmla="*/ 1012 h 3926"/>
                  <a:gd name="T30" fmla="*/ 2488 w 7784"/>
                  <a:gd name="T31" fmla="*/ 806 h 3926"/>
                  <a:gd name="T32" fmla="*/ 2648 w 7784"/>
                  <a:gd name="T33" fmla="*/ 614 h 3926"/>
                  <a:gd name="T34" fmla="*/ 2810 w 7784"/>
                  <a:gd name="T35" fmla="*/ 444 h 3926"/>
                  <a:gd name="T36" fmla="*/ 2970 w 7784"/>
                  <a:gd name="T37" fmla="*/ 296 h 3926"/>
                  <a:gd name="T38" fmla="*/ 3130 w 7784"/>
                  <a:gd name="T39" fmla="*/ 176 h 3926"/>
                  <a:gd name="T40" fmla="*/ 3290 w 7784"/>
                  <a:gd name="T41" fmla="*/ 85 h 3926"/>
                  <a:gd name="T42" fmla="*/ 3451 w 7784"/>
                  <a:gd name="T43" fmla="*/ 25 h 3926"/>
                  <a:gd name="T44" fmla="*/ 3611 w 7784"/>
                  <a:gd name="T45" fmla="*/ 0 h 3926"/>
                  <a:gd name="T46" fmla="*/ 3772 w 7784"/>
                  <a:gd name="T47" fmla="*/ 6 h 3926"/>
                  <a:gd name="T48" fmla="*/ 3933 w 7784"/>
                  <a:gd name="T49" fmla="*/ 48 h 3926"/>
                  <a:gd name="T50" fmla="*/ 4093 w 7784"/>
                  <a:gd name="T51" fmla="*/ 123 h 3926"/>
                  <a:gd name="T52" fmla="*/ 4253 w 7784"/>
                  <a:gd name="T53" fmla="*/ 228 h 3926"/>
                  <a:gd name="T54" fmla="*/ 4413 w 7784"/>
                  <a:gd name="T55" fmla="*/ 361 h 3926"/>
                  <a:gd name="T56" fmla="*/ 4575 w 7784"/>
                  <a:gd name="T57" fmla="*/ 519 h 3926"/>
                  <a:gd name="T58" fmla="*/ 4735 w 7784"/>
                  <a:gd name="T59" fmla="*/ 701 h 3926"/>
                  <a:gd name="T60" fmla="*/ 4895 w 7784"/>
                  <a:gd name="T61" fmla="*/ 899 h 3926"/>
                  <a:gd name="T62" fmla="*/ 5055 w 7784"/>
                  <a:gd name="T63" fmla="*/ 1111 h 3926"/>
                  <a:gd name="T64" fmla="*/ 5217 w 7784"/>
                  <a:gd name="T65" fmla="*/ 1334 h 3926"/>
                  <a:gd name="T66" fmla="*/ 5377 w 7784"/>
                  <a:gd name="T67" fmla="*/ 1561 h 3926"/>
                  <a:gd name="T68" fmla="*/ 5537 w 7784"/>
                  <a:gd name="T69" fmla="*/ 1790 h 3926"/>
                  <a:gd name="T70" fmla="*/ 5699 w 7784"/>
                  <a:gd name="T71" fmla="*/ 2019 h 3926"/>
                  <a:gd name="T72" fmla="*/ 5859 w 7784"/>
                  <a:gd name="T73" fmla="*/ 2240 h 3926"/>
                  <a:gd name="T74" fmla="*/ 6019 w 7784"/>
                  <a:gd name="T75" fmla="*/ 2453 h 3926"/>
                  <a:gd name="T76" fmla="*/ 6179 w 7784"/>
                  <a:gd name="T77" fmla="*/ 2658 h 3926"/>
                  <a:gd name="T78" fmla="*/ 6341 w 7784"/>
                  <a:gd name="T79" fmla="*/ 2848 h 3926"/>
                  <a:gd name="T80" fmla="*/ 6501 w 7784"/>
                  <a:gd name="T81" fmla="*/ 3027 h 3926"/>
                  <a:gd name="T82" fmla="*/ 6661 w 7784"/>
                  <a:gd name="T83" fmla="*/ 3190 h 3926"/>
                  <a:gd name="T84" fmla="*/ 6822 w 7784"/>
                  <a:gd name="T85" fmla="*/ 3336 h 3926"/>
                  <a:gd name="T86" fmla="*/ 6982 w 7784"/>
                  <a:gd name="T87" fmla="*/ 3470 h 3926"/>
                  <a:gd name="T88" fmla="*/ 7142 w 7784"/>
                  <a:gd name="T89" fmla="*/ 3588 h 3926"/>
                  <a:gd name="T90" fmla="*/ 7302 w 7784"/>
                  <a:gd name="T91" fmla="*/ 3691 h 3926"/>
                  <a:gd name="T92" fmla="*/ 7464 w 7784"/>
                  <a:gd name="T93" fmla="*/ 3783 h 3926"/>
                  <a:gd name="T94" fmla="*/ 7624 w 7784"/>
                  <a:gd name="T95" fmla="*/ 3859 h 3926"/>
                  <a:gd name="T96" fmla="*/ 7784 w 7784"/>
                  <a:gd name="T97" fmla="*/ 3926 h 3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84" h="3926">
                    <a:moveTo>
                      <a:pt x="0" y="3696"/>
                    </a:moveTo>
                    <a:lnTo>
                      <a:pt x="81" y="3646"/>
                    </a:lnTo>
                    <a:lnTo>
                      <a:pt x="160" y="3593"/>
                    </a:lnTo>
                    <a:lnTo>
                      <a:pt x="241" y="3536"/>
                    </a:lnTo>
                    <a:lnTo>
                      <a:pt x="321" y="3475"/>
                    </a:lnTo>
                    <a:lnTo>
                      <a:pt x="401" y="3411"/>
                    </a:lnTo>
                    <a:lnTo>
                      <a:pt x="482" y="3343"/>
                    </a:lnTo>
                    <a:lnTo>
                      <a:pt x="562" y="3271"/>
                    </a:lnTo>
                    <a:lnTo>
                      <a:pt x="642" y="3195"/>
                    </a:lnTo>
                    <a:lnTo>
                      <a:pt x="722" y="3116"/>
                    </a:lnTo>
                    <a:lnTo>
                      <a:pt x="803" y="3033"/>
                    </a:lnTo>
                    <a:lnTo>
                      <a:pt x="882" y="2947"/>
                    </a:lnTo>
                    <a:lnTo>
                      <a:pt x="963" y="2857"/>
                    </a:lnTo>
                    <a:lnTo>
                      <a:pt x="1043" y="2763"/>
                    </a:lnTo>
                    <a:lnTo>
                      <a:pt x="1123" y="2665"/>
                    </a:lnTo>
                    <a:lnTo>
                      <a:pt x="1204" y="2565"/>
                    </a:lnTo>
                    <a:lnTo>
                      <a:pt x="1283" y="2462"/>
                    </a:lnTo>
                    <a:lnTo>
                      <a:pt x="1364" y="2357"/>
                    </a:lnTo>
                    <a:lnTo>
                      <a:pt x="1445" y="2249"/>
                    </a:lnTo>
                    <a:lnTo>
                      <a:pt x="1524" y="2139"/>
                    </a:lnTo>
                    <a:lnTo>
                      <a:pt x="1605" y="2027"/>
                    </a:lnTo>
                    <a:lnTo>
                      <a:pt x="1686" y="1914"/>
                    </a:lnTo>
                    <a:lnTo>
                      <a:pt x="1765" y="1800"/>
                    </a:lnTo>
                    <a:lnTo>
                      <a:pt x="1846" y="1685"/>
                    </a:lnTo>
                    <a:lnTo>
                      <a:pt x="1927" y="1571"/>
                    </a:lnTo>
                    <a:lnTo>
                      <a:pt x="2006" y="1456"/>
                    </a:lnTo>
                    <a:lnTo>
                      <a:pt x="2087" y="1342"/>
                    </a:lnTo>
                    <a:lnTo>
                      <a:pt x="2166" y="1231"/>
                    </a:lnTo>
                    <a:lnTo>
                      <a:pt x="2247" y="1121"/>
                    </a:lnTo>
                    <a:lnTo>
                      <a:pt x="2328" y="1012"/>
                    </a:lnTo>
                    <a:lnTo>
                      <a:pt x="2407" y="907"/>
                    </a:lnTo>
                    <a:lnTo>
                      <a:pt x="2488" y="806"/>
                    </a:lnTo>
                    <a:lnTo>
                      <a:pt x="2569" y="708"/>
                    </a:lnTo>
                    <a:lnTo>
                      <a:pt x="2648" y="614"/>
                    </a:lnTo>
                    <a:lnTo>
                      <a:pt x="2729" y="526"/>
                    </a:lnTo>
                    <a:lnTo>
                      <a:pt x="2810" y="444"/>
                    </a:lnTo>
                    <a:lnTo>
                      <a:pt x="2889" y="366"/>
                    </a:lnTo>
                    <a:lnTo>
                      <a:pt x="2970" y="296"/>
                    </a:lnTo>
                    <a:lnTo>
                      <a:pt x="3049" y="233"/>
                    </a:lnTo>
                    <a:lnTo>
                      <a:pt x="3130" y="176"/>
                    </a:lnTo>
                    <a:lnTo>
                      <a:pt x="3211" y="126"/>
                    </a:lnTo>
                    <a:lnTo>
                      <a:pt x="3290" y="85"/>
                    </a:lnTo>
                    <a:lnTo>
                      <a:pt x="3371" y="51"/>
                    </a:lnTo>
                    <a:lnTo>
                      <a:pt x="3451" y="25"/>
                    </a:lnTo>
                    <a:lnTo>
                      <a:pt x="3531" y="8"/>
                    </a:lnTo>
                    <a:lnTo>
                      <a:pt x="3611" y="0"/>
                    </a:lnTo>
                    <a:lnTo>
                      <a:pt x="3692" y="0"/>
                    </a:lnTo>
                    <a:lnTo>
                      <a:pt x="3772" y="6"/>
                    </a:lnTo>
                    <a:lnTo>
                      <a:pt x="3852" y="23"/>
                    </a:lnTo>
                    <a:lnTo>
                      <a:pt x="3933" y="48"/>
                    </a:lnTo>
                    <a:lnTo>
                      <a:pt x="4012" y="81"/>
                    </a:lnTo>
                    <a:lnTo>
                      <a:pt x="4093" y="123"/>
                    </a:lnTo>
                    <a:lnTo>
                      <a:pt x="4172" y="171"/>
                    </a:lnTo>
                    <a:lnTo>
                      <a:pt x="4253" y="228"/>
                    </a:lnTo>
                    <a:lnTo>
                      <a:pt x="4334" y="291"/>
                    </a:lnTo>
                    <a:lnTo>
                      <a:pt x="4413" y="361"/>
                    </a:lnTo>
                    <a:lnTo>
                      <a:pt x="4494" y="438"/>
                    </a:lnTo>
                    <a:lnTo>
                      <a:pt x="4575" y="519"/>
                    </a:lnTo>
                    <a:lnTo>
                      <a:pt x="4654" y="608"/>
                    </a:lnTo>
                    <a:lnTo>
                      <a:pt x="4735" y="701"/>
                    </a:lnTo>
                    <a:lnTo>
                      <a:pt x="4816" y="798"/>
                    </a:lnTo>
                    <a:lnTo>
                      <a:pt x="4895" y="899"/>
                    </a:lnTo>
                    <a:lnTo>
                      <a:pt x="4976" y="1004"/>
                    </a:lnTo>
                    <a:lnTo>
                      <a:pt x="5055" y="1111"/>
                    </a:lnTo>
                    <a:lnTo>
                      <a:pt x="5136" y="1221"/>
                    </a:lnTo>
                    <a:lnTo>
                      <a:pt x="5217" y="1334"/>
                    </a:lnTo>
                    <a:lnTo>
                      <a:pt x="5296" y="1447"/>
                    </a:lnTo>
                    <a:lnTo>
                      <a:pt x="5377" y="1561"/>
                    </a:lnTo>
                    <a:lnTo>
                      <a:pt x="5458" y="1675"/>
                    </a:lnTo>
                    <a:lnTo>
                      <a:pt x="5537" y="1790"/>
                    </a:lnTo>
                    <a:lnTo>
                      <a:pt x="5618" y="1905"/>
                    </a:lnTo>
                    <a:lnTo>
                      <a:pt x="5699" y="2019"/>
                    </a:lnTo>
                    <a:lnTo>
                      <a:pt x="5778" y="2130"/>
                    </a:lnTo>
                    <a:lnTo>
                      <a:pt x="5859" y="2240"/>
                    </a:lnTo>
                    <a:lnTo>
                      <a:pt x="5940" y="2348"/>
                    </a:lnTo>
                    <a:lnTo>
                      <a:pt x="6019" y="2453"/>
                    </a:lnTo>
                    <a:lnTo>
                      <a:pt x="6100" y="2557"/>
                    </a:lnTo>
                    <a:lnTo>
                      <a:pt x="6179" y="2658"/>
                    </a:lnTo>
                    <a:lnTo>
                      <a:pt x="6260" y="2755"/>
                    </a:lnTo>
                    <a:lnTo>
                      <a:pt x="6341" y="2848"/>
                    </a:lnTo>
                    <a:lnTo>
                      <a:pt x="6420" y="2940"/>
                    </a:lnTo>
                    <a:lnTo>
                      <a:pt x="6501" y="3027"/>
                    </a:lnTo>
                    <a:lnTo>
                      <a:pt x="6581" y="3110"/>
                    </a:lnTo>
                    <a:lnTo>
                      <a:pt x="6661" y="3190"/>
                    </a:lnTo>
                    <a:lnTo>
                      <a:pt x="6741" y="3265"/>
                    </a:lnTo>
                    <a:lnTo>
                      <a:pt x="6822" y="3336"/>
                    </a:lnTo>
                    <a:lnTo>
                      <a:pt x="6902" y="3405"/>
                    </a:lnTo>
                    <a:lnTo>
                      <a:pt x="6982" y="3470"/>
                    </a:lnTo>
                    <a:lnTo>
                      <a:pt x="7062" y="3531"/>
                    </a:lnTo>
                    <a:lnTo>
                      <a:pt x="7142" y="3588"/>
                    </a:lnTo>
                    <a:lnTo>
                      <a:pt x="7223" y="3641"/>
                    </a:lnTo>
                    <a:lnTo>
                      <a:pt x="7302" y="3691"/>
                    </a:lnTo>
                    <a:lnTo>
                      <a:pt x="7383" y="3738"/>
                    </a:lnTo>
                    <a:lnTo>
                      <a:pt x="7464" y="3783"/>
                    </a:lnTo>
                    <a:lnTo>
                      <a:pt x="7543" y="3823"/>
                    </a:lnTo>
                    <a:lnTo>
                      <a:pt x="7624" y="3859"/>
                    </a:lnTo>
                    <a:lnTo>
                      <a:pt x="7705" y="3894"/>
                    </a:lnTo>
                    <a:lnTo>
                      <a:pt x="7784" y="3926"/>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 name="Freeform 75"/>
              <p:cNvSpPr>
                <a:spLocks/>
              </p:cNvSpPr>
              <p:nvPr/>
            </p:nvSpPr>
            <p:spPr bwMode="auto">
              <a:xfrm>
                <a:off x="7888288" y="5581650"/>
                <a:ext cx="127000" cy="44450"/>
              </a:xfrm>
              <a:custGeom>
                <a:avLst/>
                <a:gdLst>
                  <a:gd name="T0" fmla="*/ 0 w 162"/>
                  <a:gd name="T1" fmla="*/ 0 h 57"/>
                  <a:gd name="T2" fmla="*/ 81 w 162"/>
                  <a:gd name="T3" fmla="*/ 30 h 57"/>
                  <a:gd name="T4" fmla="*/ 162 w 162"/>
                  <a:gd name="T5" fmla="*/ 57 h 57"/>
                </a:gdLst>
                <a:ahLst/>
                <a:cxnLst>
                  <a:cxn ang="0">
                    <a:pos x="T0" y="T1"/>
                  </a:cxn>
                  <a:cxn ang="0">
                    <a:pos x="T2" y="T3"/>
                  </a:cxn>
                  <a:cxn ang="0">
                    <a:pos x="T4" y="T5"/>
                  </a:cxn>
                </a:cxnLst>
                <a:rect l="0" t="0" r="r" b="b"/>
                <a:pathLst>
                  <a:path w="162" h="57">
                    <a:moveTo>
                      <a:pt x="0" y="0"/>
                    </a:moveTo>
                    <a:lnTo>
                      <a:pt x="81" y="30"/>
                    </a:lnTo>
                    <a:lnTo>
                      <a:pt x="162" y="57"/>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 name="Rectangle 76"/>
              <p:cNvSpPr>
                <a:spLocks noChangeArrowheads="1"/>
              </p:cNvSpPr>
              <p:nvPr/>
            </p:nvSpPr>
            <p:spPr bwMode="auto">
              <a:xfrm>
                <a:off x="2638425" y="1439863"/>
                <a:ext cx="1511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HWE     µ = 52</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2" name="Rectangle 77"/>
              <p:cNvSpPr>
                <a:spLocks noChangeArrowheads="1"/>
              </p:cNvSpPr>
              <p:nvPr/>
            </p:nvSpPr>
            <p:spPr bwMode="auto">
              <a:xfrm>
                <a:off x="2066925" y="1501775"/>
                <a:ext cx="327025" cy="16510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 name="Rectangle 78"/>
              <p:cNvSpPr>
                <a:spLocks noChangeArrowheads="1"/>
              </p:cNvSpPr>
              <p:nvPr/>
            </p:nvSpPr>
            <p:spPr bwMode="auto">
              <a:xfrm>
                <a:off x="2638425" y="1768475"/>
                <a:ext cx="1576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S1-Gen. µ = 46</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4" name="Rectangle 79"/>
              <p:cNvSpPr>
                <a:spLocks noChangeArrowheads="1"/>
              </p:cNvSpPr>
              <p:nvPr/>
            </p:nvSpPr>
            <p:spPr bwMode="auto">
              <a:xfrm>
                <a:off x="2066925" y="1831975"/>
                <a:ext cx="327025" cy="163512"/>
              </a:xfrm>
              <a:prstGeom prst="rect">
                <a:avLst/>
              </a:prstGeom>
              <a:blipFill dpi="0" rotWithShape="0">
                <a:blip r:embed="rId2"/>
                <a:srcRect/>
                <a:tile tx="0" ty="0" sx="100000" sy="100000" flip="none" algn="tl"/>
              </a:blipFill>
              <a:ln w="33338">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grpSp>
        <p:grpSp>
          <p:nvGrpSpPr>
            <p:cNvPr id="88" name="Group 87"/>
            <p:cNvGrpSpPr/>
            <p:nvPr/>
          </p:nvGrpSpPr>
          <p:grpSpPr>
            <a:xfrm>
              <a:off x="1728000" y="815168"/>
              <a:ext cx="1805249" cy="2112115"/>
              <a:chOff x="2576256" y="1415968"/>
              <a:chExt cx="1805248" cy="2112115"/>
            </a:xfrm>
            <a:solidFill>
              <a:schemeClr val="bg1"/>
            </a:solidFill>
            <a:effectLst>
              <a:outerShdw blurRad="50800" dist="38100" dir="2700000" algn="tl" rotWithShape="0">
                <a:prstClr val="black">
                  <a:alpha val="40000"/>
                </a:prstClr>
              </a:outerShdw>
            </a:effectLst>
          </p:grpSpPr>
          <p:sp>
            <p:nvSpPr>
              <p:cNvPr id="86" name="Rectangle 81"/>
              <p:cNvSpPr>
                <a:spLocks noChangeArrowheads="1"/>
              </p:cNvSpPr>
              <p:nvPr/>
            </p:nvSpPr>
            <p:spPr bwMode="auto">
              <a:xfrm>
                <a:off x="2576256" y="1415968"/>
                <a:ext cx="1798636" cy="276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4 Loci, </a:t>
                </a:r>
                <a:r>
                  <a:rPr kumimoji="0" lang="en-GB" altLang="en-US" b="0" i="0" u="none" strike="noStrike" cap="none" normalizeH="0" baseline="0" dirty="0">
                    <a:ln>
                      <a:noFill/>
                    </a:ln>
                    <a:solidFill>
                      <a:srgbClr val="0000FF"/>
                    </a:solidFill>
                    <a:effectLst/>
                    <a:cs typeface="Arial" panose="020B0604020202020204" pitchFamily="34" charset="0"/>
                  </a:rPr>
                  <a:t>d/a = 0.5</a:t>
                </a:r>
              </a:p>
            </p:txBody>
          </p:sp>
          <p:sp>
            <p:nvSpPr>
              <p:cNvPr id="87" name="Rectangle 82"/>
              <p:cNvSpPr>
                <a:spLocks noChangeArrowheads="1"/>
              </p:cNvSpPr>
              <p:nvPr/>
            </p:nvSpPr>
            <p:spPr bwMode="auto">
              <a:xfrm>
                <a:off x="2582867" y="2420008"/>
                <a:ext cx="1798637" cy="1108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GB" altLang="en-US" b="0" i="0" u="none" strike="noStrike" cap="none" normalizeH="0" baseline="0" dirty="0">
                    <a:ln>
                      <a:noFill/>
                    </a:ln>
                    <a:solidFill>
                      <a:srgbClr val="000000"/>
                    </a:solidFill>
                    <a:effectLst/>
                    <a:cs typeface="Arial" panose="020B0604020202020204" pitchFamily="34" charset="0"/>
                  </a:rPr>
                  <a:t>p(A) = 0.4</a:t>
                </a:r>
                <a:br>
                  <a:rPr kumimoji="0" lang="en-GB" altLang="en-US" b="0" i="0" u="none" strike="noStrike" cap="none" normalizeH="0" baseline="0" dirty="0">
                    <a:ln>
                      <a:noFill/>
                    </a:ln>
                    <a:solidFill>
                      <a:srgbClr val="000000"/>
                    </a:solidFill>
                    <a:effectLst/>
                    <a:cs typeface="Arial" panose="020B0604020202020204" pitchFamily="34" charset="0"/>
                  </a:rPr>
                </a:br>
                <a:r>
                  <a:rPr lang="en-GB" altLang="en-US" dirty="0">
                    <a:solidFill>
                      <a:srgbClr val="000000"/>
                    </a:solidFill>
                    <a:cs typeface="Arial" panose="020B0604020202020204" pitchFamily="34" charset="0"/>
                  </a:rPr>
                  <a:t>p(B) = 0.4</a:t>
                </a:r>
                <a:endParaRPr lang="en-GB" altLang="en-US" dirty="0">
                  <a:cs typeface="Arial" panose="020B0604020202020204" pitchFamily="34" charset="0"/>
                </a:endParaRPr>
              </a:p>
              <a:p>
                <a:r>
                  <a:rPr lang="en-GB" altLang="en-US" dirty="0">
                    <a:solidFill>
                      <a:srgbClr val="000000"/>
                    </a:solidFill>
                    <a:cs typeface="Arial" panose="020B0604020202020204" pitchFamily="34" charset="0"/>
                  </a:rPr>
                  <a:t>p(C) = 0.4</a:t>
                </a:r>
                <a:endParaRPr lang="en-GB" altLang="en-US" dirty="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cs typeface="Arial" panose="020B0604020202020204" pitchFamily="34" charset="0"/>
                  </a:rPr>
                  <a:t>p(D) = 0.4</a:t>
                </a:r>
              </a:p>
            </p:txBody>
          </p:sp>
        </p:grpSp>
      </p:grpSp>
      <p:sp>
        <p:nvSpPr>
          <p:cNvPr id="5" name="Text Box 3"/>
          <p:cNvSpPr txBox="1">
            <a:spLocks noChangeArrowheads="1"/>
          </p:cNvSpPr>
          <p:nvPr/>
        </p:nvSpPr>
        <p:spPr bwMode="auto">
          <a:xfrm>
            <a:off x="29635" y="48683"/>
            <a:ext cx="12081172" cy="46196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Take it like resistance against insect             ‚I‘</a:t>
            </a:r>
          </a:p>
        </p:txBody>
      </p:sp>
      <p:sp>
        <p:nvSpPr>
          <p:cNvPr id="89" name="TextBox 88"/>
          <p:cNvSpPr txBox="1"/>
          <p:nvPr/>
        </p:nvSpPr>
        <p:spPr>
          <a:xfrm>
            <a:off x="8055422" y="860126"/>
            <a:ext cx="4071706"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Now we jump across the number three and inspect a four-loci-segregation settings, all like before: HWE and </a:t>
            </a:r>
            <a:r>
              <a:rPr lang="en-GB" dirty="0">
                <a:solidFill>
                  <a:srgbClr val="FF0000"/>
                </a:solidFill>
                <a:latin typeface="Arial" panose="020B0604020202020204" pitchFamily="34" charset="0"/>
                <a:cs typeface="Arial" panose="020B0604020202020204" pitchFamily="34" charset="0"/>
              </a:rPr>
              <a:t>S1 </a:t>
            </a:r>
            <a:r>
              <a:rPr lang="en-GB" dirty="0">
                <a:latin typeface="Arial" panose="020B0604020202020204" pitchFamily="34" charset="0"/>
                <a:cs typeface="Arial" panose="020B0604020202020204" pitchFamily="34" charset="0"/>
              </a:rPr>
              <a:t>and, p=0.4 for all loci; </a:t>
            </a:r>
            <a:r>
              <a:rPr lang="en-GB" dirty="0">
                <a:solidFill>
                  <a:srgbClr val="0000FF"/>
                </a:solidFill>
                <a:latin typeface="Arial" panose="020B0604020202020204" pitchFamily="34" charset="0"/>
                <a:cs typeface="Arial" panose="020B0604020202020204" pitchFamily="34" charset="0"/>
              </a:rPr>
              <a:t>degree of dominance</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 ½</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are now quite many classes and types and for sure, with assess-</a:t>
            </a:r>
            <a:r>
              <a:rPr lang="en-GB" dirty="0" err="1">
                <a:latin typeface="Arial" panose="020B0604020202020204" pitchFamily="34" charset="0"/>
                <a:cs typeface="Arial" panose="020B0604020202020204" pitchFamily="34" charset="0"/>
              </a:rPr>
              <a:t>ment</a:t>
            </a:r>
            <a:r>
              <a:rPr lang="en-GB" dirty="0">
                <a:latin typeface="Arial" panose="020B0604020202020204" pitchFamily="34" charset="0"/>
                <a:cs typeface="Arial" panose="020B0604020202020204" pitchFamily="34" charset="0"/>
              </a:rPr>
              <a:t> error, there would be class overlap (well, here, all is with zero error, h²=1). By and by, it starts to look like ‘quantitative’. You can still find maximum resistant and maximum susceptible types – but under HWE, for instance AA/BB/CC/DD is very rare: (0.4²)</a:t>
            </a:r>
            <a:r>
              <a:rPr lang="en-GB" baseline="30000" dirty="0">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0.0006534.</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generation mean difference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(52-</a:t>
            </a:r>
            <a:r>
              <a:rPr lang="en-GB" dirty="0">
                <a:solidFill>
                  <a:srgbClr val="FF0000"/>
                </a:solidFill>
                <a:latin typeface="Arial" panose="020B0604020202020204" pitchFamily="34" charset="0"/>
                <a:cs typeface="Arial" panose="020B0604020202020204" pitchFamily="34" charset="0"/>
              </a:rPr>
              <a:t>46</a:t>
            </a:r>
            <a:r>
              <a:rPr lang="en-GB" dirty="0">
                <a:latin typeface="Arial" panose="020B0604020202020204" pitchFamily="34" charset="0"/>
                <a:cs typeface="Arial" panose="020B0604020202020204" pitchFamily="34" charset="0"/>
              </a:rPr>
              <a:t>) is still not impressive.</a:t>
            </a:r>
          </a:p>
        </p:txBody>
      </p:sp>
      <p:sp>
        <p:nvSpPr>
          <p:cNvPr id="93" name="Rounded Rectangle 92"/>
          <p:cNvSpPr/>
          <p:nvPr/>
        </p:nvSpPr>
        <p:spPr>
          <a:xfrm>
            <a:off x="8637855" y="5016974"/>
            <a:ext cx="2150533" cy="3352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5" name="Straight Arrow Connector 94"/>
          <p:cNvCxnSpPr>
            <a:stCxn id="93" idx="2"/>
            <a:endCxn id="97" idx="3"/>
          </p:cNvCxnSpPr>
          <p:nvPr/>
        </p:nvCxnSpPr>
        <p:spPr>
          <a:xfrm flipH="1">
            <a:off x="7904959" y="5352214"/>
            <a:ext cx="1808163" cy="224535"/>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7" name="Rounded Rectangle 96"/>
          <p:cNvSpPr/>
          <p:nvPr/>
        </p:nvSpPr>
        <p:spPr>
          <a:xfrm>
            <a:off x="7674359" y="5414433"/>
            <a:ext cx="230600" cy="32463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8" name="Straight Arrow Connector 107"/>
          <p:cNvCxnSpPr/>
          <p:nvPr/>
        </p:nvCxnSpPr>
        <p:spPr>
          <a:xfrm flipV="1">
            <a:off x="756639" y="5507246"/>
            <a:ext cx="557284" cy="1033618"/>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5518864" y="569060"/>
            <a:ext cx="2451973" cy="2430275"/>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stretch>
            <a:fillRect/>
          </a:stretch>
        </p:blipFill>
        <p:spPr>
          <a:xfrm rot="19292484" flipH="1">
            <a:off x="5158288" y="10037"/>
            <a:ext cx="686225" cy="6082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23683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987224" y="643361"/>
            <a:ext cx="3130296" cy="3154680"/>
          </a:xfrm>
          <a:prstGeom prst="rect">
            <a:avLst/>
          </a:prstGeom>
          <a:effectLst>
            <a:outerShdw blurRad="50800" dist="38100" dir="2700000" algn="tl" rotWithShape="0">
              <a:prstClr val="black">
                <a:alpha val="40000"/>
              </a:prstClr>
            </a:outerShdw>
          </a:effectLst>
        </p:spPr>
      </p:pic>
      <p:sp>
        <p:nvSpPr>
          <p:cNvPr id="5" name="Text Box 3"/>
          <p:cNvSpPr txBox="1">
            <a:spLocks noChangeArrowheads="1"/>
          </p:cNvSpPr>
          <p:nvPr/>
        </p:nvSpPr>
        <p:spPr bwMode="auto">
          <a:xfrm>
            <a:off x="72000" y="36000"/>
            <a:ext cx="12064999" cy="46037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Take it like resistance or tolerance in case of salt                          stress</a:t>
            </a:r>
          </a:p>
        </p:txBody>
      </p:sp>
      <p:grpSp>
        <p:nvGrpSpPr>
          <p:cNvPr id="1261" name="Group 1260"/>
          <p:cNvGrpSpPr/>
          <p:nvPr/>
        </p:nvGrpSpPr>
        <p:grpSpPr>
          <a:xfrm>
            <a:off x="88505" y="644652"/>
            <a:ext cx="7575804" cy="5797296"/>
            <a:chOff x="88505" y="644652"/>
            <a:chExt cx="7575804" cy="5797296"/>
          </a:xfrm>
        </p:grpSpPr>
        <p:sp>
          <p:nvSpPr>
            <p:cNvPr id="1256" name="Rectangle 1255"/>
            <p:cNvSpPr/>
            <p:nvPr/>
          </p:nvSpPr>
          <p:spPr>
            <a:xfrm>
              <a:off x="88505" y="644652"/>
              <a:ext cx="7575804" cy="579729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260" name="Group 1259"/>
            <p:cNvGrpSpPr/>
            <p:nvPr/>
          </p:nvGrpSpPr>
          <p:grpSpPr>
            <a:xfrm>
              <a:off x="298801" y="721805"/>
              <a:ext cx="7121975" cy="5566255"/>
              <a:chOff x="298801" y="721805"/>
              <a:chExt cx="7121975" cy="5566255"/>
            </a:xfrm>
          </p:grpSpPr>
          <p:grpSp>
            <p:nvGrpSpPr>
              <p:cNvPr id="1259" name="Group 1258"/>
              <p:cNvGrpSpPr/>
              <p:nvPr/>
            </p:nvGrpSpPr>
            <p:grpSpPr>
              <a:xfrm>
                <a:off x="298801" y="806598"/>
                <a:ext cx="7121975" cy="5481462"/>
                <a:chOff x="298801" y="806598"/>
                <a:chExt cx="7121975" cy="5481462"/>
              </a:xfrm>
            </p:grpSpPr>
            <p:sp>
              <p:nvSpPr>
                <p:cNvPr id="1054" name="Line 6"/>
                <p:cNvSpPr>
                  <a:spLocks noChangeShapeType="1"/>
                </p:cNvSpPr>
                <p:nvPr/>
              </p:nvSpPr>
              <p:spPr bwMode="auto">
                <a:xfrm flipV="1">
                  <a:off x="722663" y="806598"/>
                  <a:ext cx="0" cy="472598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5" name="Line 7"/>
                <p:cNvSpPr>
                  <a:spLocks noChangeShapeType="1"/>
                </p:cNvSpPr>
                <p:nvPr/>
              </p:nvSpPr>
              <p:spPr bwMode="auto">
                <a:xfrm flipH="1">
                  <a:off x="613126" y="5532587"/>
                  <a:ext cx="10953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56" name="Rectangle 8"/>
                <p:cNvSpPr>
                  <a:spLocks noChangeArrowheads="1"/>
                </p:cNvSpPr>
                <p:nvPr/>
              </p:nvSpPr>
              <p:spPr bwMode="auto">
                <a:xfrm>
                  <a:off x="298801" y="5388124"/>
                  <a:ext cx="1426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57" name="Line 9"/>
                <p:cNvSpPr>
                  <a:spLocks noChangeShapeType="1"/>
                </p:cNvSpPr>
                <p:nvPr/>
              </p:nvSpPr>
              <p:spPr bwMode="auto">
                <a:xfrm>
                  <a:off x="818986" y="5532587"/>
                  <a:ext cx="6480175" cy="0"/>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58" name="Line 10"/>
                <p:cNvSpPr>
                  <a:spLocks noChangeShapeType="1"/>
                </p:cNvSpPr>
                <p:nvPr/>
              </p:nvSpPr>
              <p:spPr bwMode="auto">
                <a:xfrm>
                  <a:off x="818986"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59" name="Rectangle 11"/>
                <p:cNvSpPr>
                  <a:spLocks noChangeArrowheads="1"/>
                </p:cNvSpPr>
                <p:nvPr/>
              </p:nvSpPr>
              <p:spPr bwMode="auto">
                <a:xfrm>
                  <a:off x="674524" y="5672287"/>
                  <a:ext cx="1426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60" name="Line 12"/>
                <p:cNvSpPr>
                  <a:spLocks noChangeShapeType="1"/>
                </p:cNvSpPr>
                <p:nvPr/>
              </p:nvSpPr>
              <p:spPr bwMode="auto">
                <a:xfrm>
                  <a:off x="1466686"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61" name="Rectangle 13"/>
                <p:cNvSpPr>
                  <a:spLocks noChangeArrowheads="1"/>
                </p:cNvSpPr>
                <p:nvPr/>
              </p:nvSpPr>
              <p:spPr bwMode="auto">
                <a:xfrm>
                  <a:off x="1242849"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10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62" name="Line 14"/>
                <p:cNvSpPr>
                  <a:spLocks noChangeShapeType="1"/>
                </p:cNvSpPr>
                <p:nvPr/>
              </p:nvSpPr>
              <p:spPr bwMode="auto">
                <a:xfrm>
                  <a:off x="2114386"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63" name="Rectangle 15"/>
                <p:cNvSpPr>
                  <a:spLocks noChangeArrowheads="1"/>
                </p:cNvSpPr>
                <p:nvPr/>
              </p:nvSpPr>
              <p:spPr bwMode="auto">
                <a:xfrm>
                  <a:off x="1890549"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20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64" name="Line 16"/>
                <p:cNvSpPr>
                  <a:spLocks noChangeShapeType="1"/>
                </p:cNvSpPr>
                <p:nvPr/>
              </p:nvSpPr>
              <p:spPr bwMode="auto">
                <a:xfrm>
                  <a:off x="2763674"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65" name="Rectangle 17"/>
                <p:cNvSpPr>
                  <a:spLocks noChangeArrowheads="1"/>
                </p:cNvSpPr>
                <p:nvPr/>
              </p:nvSpPr>
              <p:spPr bwMode="auto">
                <a:xfrm>
                  <a:off x="2538249"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30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66" name="Line 18"/>
                <p:cNvSpPr>
                  <a:spLocks noChangeShapeType="1"/>
                </p:cNvSpPr>
                <p:nvPr/>
              </p:nvSpPr>
              <p:spPr bwMode="auto">
                <a:xfrm>
                  <a:off x="3411374"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67" name="Rectangle 19"/>
                <p:cNvSpPr>
                  <a:spLocks noChangeArrowheads="1"/>
                </p:cNvSpPr>
                <p:nvPr/>
              </p:nvSpPr>
              <p:spPr bwMode="auto">
                <a:xfrm>
                  <a:off x="3185949"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40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68" name="Line 20"/>
                <p:cNvSpPr>
                  <a:spLocks noChangeShapeType="1"/>
                </p:cNvSpPr>
                <p:nvPr/>
              </p:nvSpPr>
              <p:spPr bwMode="auto">
                <a:xfrm>
                  <a:off x="4059074"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69" name="Rectangle 21"/>
                <p:cNvSpPr>
                  <a:spLocks noChangeArrowheads="1"/>
                </p:cNvSpPr>
                <p:nvPr/>
              </p:nvSpPr>
              <p:spPr bwMode="auto">
                <a:xfrm>
                  <a:off x="3833649"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50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70" name="Line 22"/>
                <p:cNvSpPr>
                  <a:spLocks noChangeShapeType="1"/>
                </p:cNvSpPr>
                <p:nvPr/>
              </p:nvSpPr>
              <p:spPr bwMode="auto">
                <a:xfrm>
                  <a:off x="4706774"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71" name="Rectangle 23"/>
                <p:cNvSpPr>
                  <a:spLocks noChangeArrowheads="1"/>
                </p:cNvSpPr>
                <p:nvPr/>
              </p:nvSpPr>
              <p:spPr bwMode="auto">
                <a:xfrm>
                  <a:off x="4482936"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60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72" name="Line 24"/>
                <p:cNvSpPr>
                  <a:spLocks noChangeShapeType="1"/>
                </p:cNvSpPr>
                <p:nvPr/>
              </p:nvSpPr>
              <p:spPr bwMode="auto">
                <a:xfrm>
                  <a:off x="5354474"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73" name="Rectangle 25"/>
                <p:cNvSpPr>
                  <a:spLocks noChangeArrowheads="1"/>
                </p:cNvSpPr>
                <p:nvPr/>
              </p:nvSpPr>
              <p:spPr bwMode="auto">
                <a:xfrm>
                  <a:off x="5130636"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70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74" name="Line 26"/>
                <p:cNvSpPr>
                  <a:spLocks noChangeShapeType="1"/>
                </p:cNvSpPr>
                <p:nvPr/>
              </p:nvSpPr>
              <p:spPr bwMode="auto">
                <a:xfrm>
                  <a:off x="6003761"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75" name="Rectangle 27"/>
                <p:cNvSpPr>
                  <a:spLocks noChangeArrowheads="1"/>
                </p:cNvSpPr>
                <p:nvPr/>
              </p:nvSpPr>
              <p:spPr bwMode="auto">
                <a:xfrm>
                  <a:off x="5778336"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80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76" name="Line 28"/>
                <p:cNvSpPr>
                  <a:spLocks noChangeShapeType="1"/>
                </p:cNvSpPr>
                <p:nvPr/>
              </p:nvSpPr>
              <p:spPr bwMode="auto">
                <a:xfrm>
                  <a:off x="6651461"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77" name="Rectangle 29"/>
                <p:cNvSpPr>
                  <a:spLocks noChangeArrowheads="1"/>
                </p:cNvSpPr>
                <p:nvPr/>
              </p:nvSpPr>
              <p:spPr bwMode="auto">
                <a:xfrm>
                  <a:off x="6426036" y="5672287"/>
                  <a:ext cx="285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90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78" name="Line 30"/>
                <p:cNvSpPr>
                  <a:spLocks noChangeShapeType="1"/>
                </p:cNvSpPr>
                <p:nvPr/>
              </p:nvSpPr>
              <p:spPr bwMode="auto">
                <a:xfrm>
                  <a:off x="7299161" y="5532587"/>
                  <a:ext cx="0" cy="10953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79" name="Rectangle 31"/>
                <p:cNvSpPr>
                  <a:spLocks noChangeArrowheads="1"/>
                </p:cNvSpPr>
                <p:nvPr/>
              </p:nvSpPr>
              <p:spPr bwMode="auto">
                <a:xfrm>
                  <a:off x="6992774" y="5672287"/>
                  <a:ext cx="4280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100</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80" name="Rectangle 32"/>
                <p:cNvSpPr>
                  <a:spLocks noChangeArrowheads="1"/>
                </p:cNvSpPr>
                <p:nvPr/>
              </p:nvSpPr>
              <p:spPr bwMode="auto">
                <a:xfrm>
                  <a:off x="1892136" y="5980283"/>
                  <a:ext cx="46262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rPr>
                    <a:t>Genotypic value  for salt stress tolerance</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1081" name="Oval 33"/>
                <p:cNvSpPr>
                  <a:spLocks noChangeArrowheads="1"/>
                </p:cNvSpPr>
                <p:nvPr/>
              </p:nvSpPr>
              <p:spPr bwMode="auto">
                <a:xfrm>
                  <a:off x="804699" y="55167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2" name="Line 34"/>
                <p:cNvSpPr>
                  <a:spLocks noChangeShapeType="1"/>
                </p:cNvSpPr>
                <p:nvPr/>
              </p:nvSpPr>
              <p:spPr bwMode="auto">
                <a:xfrm>
                  <a:off x="803111" y="553258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3" name="Line 35"/>
                <p:cNvSpPr>
                  <a:spLocks noChangeShapeType="1"/>
                </p:cNvSpPr>
                <p:nvPr/>
              </p:nvSpPr>
              <p:spPr bwMode="auto">
                <a:xfrm>
                  <a:off x="818986" y="55167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4" name="Oval 36"/>
                <p:cNvSpPr>
                  <a:spLocks noChangeArrowheads="1"/>
                </p:cNvSpPr>
                <p:nvPr/>
              </p:nvSpPr>
              <p:spPr bwMode="auto">
                <a:xfrm>
                  <a:off x="836449" y="55167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5" name="Line 37"/>
                <p:cNvSpPr>
                  <a:spLocks noChangeShapeType="1"/>
                </p:cNvSpPr>
                <p:nvPr/>
              </p:nvSpPr>
              <p:spPr bwMode="auto">
                <a:xfrm>
                  <a:off x="836449" y="553258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6" name="Line 38"/>
                <p:cNvSpPr>
                  <a:spLocks noChangeShapeType="1"/>
                </p:cNvSpPr>
                <p:nvPr/>
              </p:nvSpPr>
              <p:spPr bwMode="auto">
                <a:xfrm>
                  <a:off x="852324" y="55167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7" name="Oval 39"/>
                <p:cNvSpPr>
                  <a:spLocks noChangeArrowheads="1"/>
                </p:cNvSpPr>
                <p:nvPr/>
              </p:nvSpPr>
              <p:spPr bwMode="auto">
                <a:xfrm>
                  <a:off x="868199" y="5516712"/>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8" name="Line 40"/>
                <p:cNvSpPr>
                  <a:spLocks noChangeShapeType="1"/>
                </p:cNvSpPr>
                <p:nvPr/>
              </p:nvSpPr>
              <p:spPr bwMode="auto">
                <a:xfrm>
                  <a:off x="868199" y="553258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89" name="Line 41"/>
                <p:cNvSpPr>
                  <a:spLocks noChangeShapeType="1"/>
                </p:cNvSpPr>
                <p:nvPr/>
              </p:nvSpPr>
              <p:spPr bwMode="auto">
                <a:xfrm>
                  <a:off x="884074" y="55167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0" name="Oval 42"/>
                <p:cNvSpPr>
                  <a:spLocks noChangeArrowheads="1"/>
                </p:cNvSpPr>
                <p:nvPr/>
              </p:nvSpPr>
              <p:spPr bwMode="auto">
                <a:xfrm>
                  <a:off x="901536" y="55167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1" name="Line 43"/>
                <p:cNvSpPr>
                  <a:spLocks noChangeShapeType="1"/>
                </p:cNvSpPr>
                <p:nvPr/>
              </p:nvSpPr>
              <p:spPr bwMode="auto">
                <a:xfrm>
                  <a:off x="901536" y="553258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2" name="Line 44"/>
                <p:cNvSpPr>
                  <a:spLocks noChangeShapeType="1"/>
                </p:cNvSpPr>
                <p:nvPr/>
              </p:nvSpPr>
              <p:spPr bwMode="auto">
                <a:xfrm>
                  <a:off x="915824" y="55167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3" name="Oval 45"/>
                <p:cNvSpPr>
                  <a:spLocks noChangeArrowheads="1"/>
                </p:cNvSpPr>
                <p:nvPr/>
              </p:nvSpPr>
              <p:spPr bwMode="auto">
                <a:xfrm>
                  <a:off x="934874" y="55167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4" name="Line 46"/>
                <p:cNvSpPr>
                  <a:spLocks noChangeShapeType="1"/>
                </p:cNvSpPr>
                <p:nvPr/>
              </p:nvSpPr>
              <p:spPr bwMode="auto">
                <a:xfrm>
                  <a:off x="933286" y="553099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5" name="Line 47"/>
                <p:cNvSpPr>
                  <a:spLocks noChangeShapeType="1"/>
                </p:cNvSpPr>
                <p:nvPr/>
              </p:nvSpPr>
              <p:spPr bwMode="auto">
                <a:xfrm>
                  <a:off x="949161" y="55151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6" name="Oval 48"/>
                <p:cNvSpPr>
                  <a:spLocks noChangeArrowheads="1"/>
                </p:cNvSpPr>
                <p:nvPr/>
              </p:nvSpPr>
              <p:spPr bwMode="auto">
                <a:xfrm>
                  <a:off x="966624" y="5516712"/>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7" name="Line 49"/>
                <p:cNvSpPr>
                  <a:spLocks noChangeShapeType="1"/>
                </p:cNvSpPr>
                <p:nvPr/>
              </p:nvSpPr>
              <p:spPr bwMode="auto">
                <a:xfrm>
                  <a:off x="965036" y="553099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8" name="Line 50"/>
                <p:cNvSpPr>
                  <a:spLocks noChangeShapeType="1"/>
                </p:cNvSpPr>
                <p:nvPr/>
              </p:nvSpPr>
              <p:spPr bwMode="auto">
                <a:xfrm>
                  <a:off x="980911" y="55151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099" name="Oval 51"/>
                <p:cNvSpPr>
                  <a:spLocks noChangeArrowheads="1"/>
                </p:cNvSpPr>
                <p:nvPr/>
              </p:nvSpPr>
              <p:spPr bwMode="auto">
                <a:xfrm>
                  <a:off x="999961" y="55167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0" name="Line 52"/>
                <p:cNvSpPr>
                  <a:spLocks noChangeShapeType="1"/>
                </p:cNvSpPr>
                <p:nvPr/>
              </p:nvSpPr>
              <p:spPr bwMode="auto">
                <a:xfrm>
                  <a:off x="998374" y="553099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1" name="Line 53"/>
                <p:cNvSpPr>
                  <a:spLocks noChangeShapeType="1"/>
                </p:cNvSpPr>
                <p:nvPr/>
              </p:nvSpPr>
              <p:spPr bwMode="auto">
                <a:xfrm>
                  <a:off x="1014249" y="55151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2" name="Oval 54"/>
                <p:cNvSpPr>
                  <a:spLocks noChangeArrowheads="1"/>
                </p:cNvSpPr>
                <p:nvPr/>
              </p:nvSpPr>
              <p:spPr bwMode="auto">
                <a:xfrm>
                  <a:off x="1031711" y="5515124"/>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3" name="Line 55"/>
                <p:cNvSpPr>
                  <a:spLocks noChangeShapeType="1"/>
                </p:cNvSpPr>
                <p:nvPr/>
              </p:nvSpPr>
              <p:spPr bwMode="auto">
                <a:xfrm>
                  <a:off x="1031711" y="553099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4" name="Line 56"/>
                <p:cNvSpPr>
                  <a:spLocks noChangeShapeType="1"/>
                </p:cNvSpPr>
                <p:nvPr/>
              </p:nvSpPr>
              <p:spPr bwMode="auto">
                <a:xfrm>
                  <a:off x="1047586" y="55151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5" name="Oval 57"/>
                <p:cNvSpPr>
                  <a:spLocks noChangeArrowheads="1"/>
                </p:cNvSpPr>
                <p:nvPr/>
              </p:nvSpPr>
              <p:spPr bwMode="auto">
                <a:xfrm>
                  <a:off x="1065049" y="5515124"/>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6" name="Line 58"/>
                <p:cNvSpPr>
                  <a:spLocks noChangeShapeType="1"/>
                </p:cNvSpPr>
                <p:nvPr/>
              </p:nvSpPr>
              <p:spPr bwMode="auto">
                <a:xfrm>
                  <a:off x="1065049" y="553099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7" name="Line 59"/>
                <p:cNvSpPr>
                  <a:spLocks noChangeShapeType="1"/>
                </p:cNvSpPr>
                <p:nvPr/>
              </p:nvSpPr>
              <p:spPr bwMode="auto">
                <a:xfrm>
                  <a:off x="1079336" y="55151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8" name="Oval 60"/>
                <p:cNvSpPr>
                  <a:spLocks noChangeArrowheads="1"/>
                </p:cNvSpPr>
                <p:nvPr/>
              </p:nvSpPr>
              <p:spPr bwMode="auto">
                <a:xfrm>
                  <a:off x="1096799" y="5515124"/>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09" name="Line 61"/>
                <p:cNvSpPr>
                  <a:spLocks noChangeShapeType="1"/>
                </p:cNvSpPr>
                <p:nvPr/>
              </p:nvSpPr>
              <p:spPr bwMode="auto">
                <a:xfrm>
                  <a:off x="1096799" y="553099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0" name="Line 62"/>
                <p:cNvSpPr>
                  <a:spLocks noChangeShapeType="1"/>
                </p:cNvSpPr>
                <p:nvPr/>
              </p:nvSpPr>
              <p:spPr bwMode="auto">
                <a:xfrm>
                  <a:off x="1112674" y="5513537"/>
                  <a:ext cx="0" cy="333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1" name="Oval 63"/>
                <p:cNvSpPr>
                  <a:spLocks noChangeArrowheads="1"/>
                </p:cNvSpPr>
                <p:nvPr/>
              </p:nvSpPr>
              <p:spPr bwMode="auto">
                <a:xfrm>
                  <a:off x="1128549" y="5515124"/>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2" name="Line 64"/>
                <p:cNvSpPr>
                  <a:spLocks noChangeShapeType="1"/>
                </p:cNvSpPr>
                <p:nvPr/>
              </p:nvSpPr>
              <p:spPr bwMode="auto">
                <a:xfrm>
                  <a:off x="1128549" y="552941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3" name="Line 65"/>
                <p:cNvSpPr>
                  <a:spLocks noChangeShapeType="1"/>
                </p:cNvSpPr>
                <p:nvPr/>
              </p:nvSpPr>
              <p:spPr bwMode="auto">
                <a:xfrm>
                  <a:off x="1144424" y="55135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4" name="Oval 66"/>
                <p:cNvSpPr>
                  <a:spLocks noChangeArrowheads="1"/>
                </p:cNvSpPr>
                <p:nvPr/>
              </p:nvSpPr>
              <p:spPr bwMode="auto">
                <a:xfrm>
                  <a:off x="1163474" y="5513537"/>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5" name="Line 67"/>
                <p:cNvSpPr>
                  <a:spLocks noChangeShapeType="1"/>
                </p:cNvSpPr>
                <p:nvPr/>
              </p:nvSpPr>
              <p:spPr bwMode="auto">
                <a:xfrm>
                  <a:off x="1161886" y="552941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6" name="Line 68"/>
                <p:cNvSpPr>
                  <a:spLocks noChangeShapeType="1"/>
                </p:cNvSpPr>
                <p:nvPr/>
              </p:nvSpPr>
              <p:spPr bwMode="auto">
                <a:xfrm>
                  <a:off x="1176174" y="55135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7" name="Oval 69"/>
                <p:cNvSpPr>
                  <a:spLocks noChangeArrowheads="1"/>
                </p:cNvSpPr>
                <p:nvPr/>
              </p:nvSpPr>
              <p:spPr bwMode="auto">
                <a:xfrm>
                  <a:off x="1195224" y="5513537"/>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8" name="Line 70"/>
                <p:cNvSpPr>
                  <a:spLocks noChangeShapeType="1"/>
                </p:cNvSpPr>
                <p:nvPr/>
              </p:nvSpPr>
              <p:spPr bwMode="auto">
                <a:xfrm>
                  <a:off x="1193636" y="552941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19" name="Line 71"/>
                <p:cNvSpPr>
                  <a:spLocks noChangeShapeType="1"/>
                </p:cNvSpPr>
                <p:nvPr/>
              </p:nvSpPr>
              <p:spPr bwMode="auto">
                <a:xfrm>
                  <a:off x="1209511" y="5511949"/>
                  <a:ext cx="0" cy="333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0" name="Oval 72"/>
                <p:cNvSpPr>
                  <a:spLocks noChangeArrowheads="1"/>
                </p:cNvSpPr>
                <p:nvPr/>
              </p:nvSpPr>
              <p:spPr bwMode="auto">
                <a:xfrm>
                  <a:off x="1226974" y="5511949"/>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1" name="Line 73"/>
                <p:cNvSpPr>
                  <a:spLocks noChangeShapeType="1"/>
                </p:cNvSpPr>
                <p:nvPr/>
              </p:nvSpPr>
              <p:spPr bwMode="auto">
                <a:xfrm>
                  <a:off x="1226974" y="552782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2" name="Line 74"/>
                <p:cNvSpPr>
                  <a:spLocks noChangeShapeType="1"/>
                </p:cNvSpPr>
                <p:nvPr/>
              </p:nvSpPr>
              <p:spPr bwMode="auto">
                <a:xfrm>
                  <a:off x="1242849" y="55119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3" name="Oval 75"/>
                <p:cNvSpPr>
                  <a:spLocks noChangeArrowheads="1"/>
                </p:cNvSpPr>
                <p:nvPr/>
              </p:nvSpPr>
              <p:spPr bwMode="auto">
                <a:xfrm>
                  <a:off x="1260311" y="5511949"/>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4" name="Line 76"/>
                <p:cNvSpPr>
                  <a:spLocks noChangeShapeType="1"/>
                </p:cNvSpPr>
                <p:nvPr/>
              </p:nvSpPr>
              <p:spPr bwMode="auto">
                <a:xfrm>
                  <a:off x="1260311" y="5527824"/>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5" name="Line 77"/>
                <p:cNvSpPr>
                  <a:spLocks noChangeShapeType="1"/>
                </p:cNvSpPr>
                <p:nvPr/>
              </p:nvSpPr>
              <p:spPr bwMode="auto">
                <a:xfrm>
                  <a:off x="1274599" y="55119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6" name="Oval 78"/>
                <p:cNvSpPr>
                  <a:spLocks noChangeArrowheads="1"/>
                </p:cNvSpPr>
                <p:nvPr/>
              </p:nvSpPr>
              <p:spPr bwMode="auto">
                <a:xfrm>
                  <a:off x="1292061" y="5511949"/>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7" name="Line 79"/>
                <p:cNvSpPr>
                  <a:spLocks noChangeShapeType="1"/>
                </p:cNvSpPr>
                <p:nvPr/>
              </p:nvSpPr>
              <p:spPr bwMode="auto">
                <a:xfrm>
                  <a:off x="1292061" y="552623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8" name="Line 80"/>
                <p:cNvSpPr>
                  <a:spLocks noChangeShapeType="1"/>
                </p:cNvSpPr>
                <p:nvPr/>
              </p:nvSpPr>
              <p:spPr bwMode="auto">
                <a:xfrm>
                  <a:off x="1307936" y="5511949"/>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29" name="Oval 81"/>
                <p:cNvSpPr>
                  <a:spLocks noChangeArrowheads="1"/>
                </p:cNvSpPr>
                <p:nvPr/>
              </p:nvSpPr>
              <p:spPr bwMode="auto">
                <a:xfrm>
                  <a:off x="1323811" y="5511949"/>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0" name="Line 82"/>
                <p:cNvSpPr>
                  <a:spLocks noChangeShapeType="1"/>
                </p:cNvSpPr>
                <p:nvPr/>
              </p:nvSpPr>
              <p:spPr bwMode="auto">
                <a:xfrm>
                  <a:off x="1323811" y="552623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1" name="Line 83"/>
                <p:cNvSpPr>
                  <a:spLocks noChangeShapeType="1"/>
                </p:cNvSpPr>
                <p:nvPr/>
              </p:nvSpPr>
              <p:spPr bwMode="auto">
                <a:xfrm>
                  <a:off x="1339686" y="55103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2" name="Oval 84"/>
                <p:cNvSpPr>
                  <a:spLocks noChangeArrowheads="1"/>
                </p:cNvSpPr>
                <p:nvPr/>
              </p:nvSpPr>
              <p:spPr bwMode="auto">
                <a:xfrm>
                  <a:off x="1358736" y="5510362"/>
                  <a:ext cx="30163"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3" name="Line 85"/>
                <p:cNvSpPr>
                  <a:spLocks noChangeShapeType="1"/>
                </p:cNvSpPr>
                <p:nvPr/>
              </p:nvSpPr>
              <p:spPr bwMode="auto">
                <a:xfrm>
                  <a:off x="1357149" y="552623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4" name="Line 86"/>
                <p:cNvSpPr>
                  <a:spLocks noChangeShapeType="1"/>
                </p:cNvSpPr>
                <p:nvPr/>
              </p:nvSpPr>
              <p:spPr bwMode="auto">
                <a:xfrm>
                  <a:off x="1373024" y="55103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5" name="Oval 87"/>
                <p:cNvSpPr>
                  <a:spLocks noChangeArrowheads="1"/>
                </p:cNvSpPr>
                <p:nvPr/>
              </p:nvSpPr>
              <p:spPr bwMode="auto">
                <a:xfrm>
                  <a:off x="1390486" y="5508774"/>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6" name="Line 88"/>
                <p:cNvSpPr>
                  <a:spLocks noChangeShapeType="1"/>
                </p:cNvSpPr>
                <p:nvPr/>
              </p:nvSpPr>
              <p:spPr bwMode="auto">
                <a:xfrm>
                  <a:off x="1388899" y="55246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7" name="Line 89"/>
                <p:cNvSpPr>
                  <a:spLocks noChangeShapeType="1"/>
                </p:cNvSpPr>
                <p:nvPr/>
              </p:nvSpPr>
              <p:spPr bwMode="auto">
                <a:xfrm>
                  <a:off x="1404774" y="5508774"/>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8" name="Oval 90"/>
                <p:cNvSpPr>
                  <a:spLocks noChangeArrowheads="1"/>
                </p:cNvSpPr>
                <p:nvPr/>
              </p:nvSpPr>
              <p:spPr bwMode="auto">
                <a:xfrm>
                  <a:off x="1422236" y="5507187"/>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39" name="Line 91"/>
                <p:cNvSpPr>
                  <a:spLocks noChangeShapeType="1"/>
                </p:cNvSpPr>
                <p:nvPr/>
              </p:nvSpPr>
              <p:spPr bwMode="auto">
                <a:xfrm>
                  <a:off x="1422236" y="55230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0" name="Line 92"/>
                <p:cNvSpPr>
                  <a:spLocks noChangeShapeType="1"/>
                </p:cNvSpPr>
                <p:nvPr/>
              </p:nvSpPr>
              <p:spPr bwMode="auto">
                <a:xfrm>
                  <a:off x="1436524" y="55071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1" name="Oval 93"/>
                <p:cNvSpPr>
                  <a:spLocks noChangeArrowheads="1"/>
                </p:cNvSpPr>
                <p:nvPr/>
              </p:nvSpPr>
              <p:spPr bwMode="auto">
                <a:xfrm>
                  <a:off x="1455574" y="5505599"/>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2" name="Line 94"/>
                <p:cNvSpPr>
                  <a:spLocks noChangeShapeType="1"/>
                </p:cNvSpPr>
                <p:nvPr/>
              </p:nvSpPr>
              <p:spPr bwMode="auto">
                <a:xfrm>
                  <a:off x="1455574" y="5521474"/>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3" name="Line 95"/>
                <p:cNvSpPr>
                  <a:spLocks noChangeShapeType="1"/>
                </p:cNvSpPr>
                <p:nvPr/>
              </p:nvSpPr>
              <p:spPr bwMode="auto">
                <a:xfrm>
                  <a:off x="1471449" y="550559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4" name="Oval 96"/>
                <p:cNvSpPr>
                  <a:spLocks noChangeArrowheads="1"/>
                </p:cNvSpPr>
                <p:nvPr/>
              </p:nvSpPr>
              <p:spPr bwMode="auto">
                <a:xfrm>
                  <a:off x="1487324" y="5504012"/>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5" name="Line 97"/>
                <p:cNvSpPr>
                  <a:spLocks noChangeShapeType="1"/>
                </p:cNvSpPr>
                <p:nvPr/>
              </p:nvSpPr>
              <p:spPr bwMode="auto">
                <a:xfrm>
                  <a:off x="1487324" y="551988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6" name="Line 98"/>
                <p:cNvSpPr>
                  <a:spLocks noChangeShapeType="1"/>
                </p:cNvSpPr>
                <p:nvPr/>
              </p:nvSpPr>
              <p:spPr bwMode="auto">
                <a:xfrm>
                  <a:off x="1503199" y="55040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7" name="Oval 99"/>
                <p:cNvSpPr>
                  <a:spLocks noChangeArrowheads="1"/>
                </p:cNvSpPr>
                <p:nvPr/>
              </p:nvSpPr>
              <p:spPr bwMode="auto">
                <a:xfrm>
                  <a:off x="1520661" y="5502424"/>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8" name="Line 100"/>
                <p:cNvSpPr>
                  <a:spLocks noChangeShapeType="1"/>
                </p:cNvSpPr>
                <p:nvPr/>
              </p:nvSpPr>
              <p:spPr bwMode="auto">
                <a:xfrm>
                  <a:off x="1520661" y="551671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49" name="Line 101"/>
                <p:cNvSpPr>
                  <a:spLocks noChangeShapeType="1"/>
                </p:cNvSpPr>
                <p:nvPr/>
              </p:nvSpPr>
              <p:spPr bwMode="auto">
                <a:xfrm>
                  <a:off x="1534949" y="55008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0" name="Oval 102"/>
                <p:cNvSpPr>
                  <a:spLocks noChangeArrowheads="1"/>
                </p:cNvSpPr>
                <p:nvPr/>
              </p:nvSpPr>
              <p:spPr bwMode="auto">
                <a:xfrm>
                  <a:off x="1552411" y="5499249"/>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1" name="Line 103"/>
                <p:cNvSpPr>
                  <a:spLocks noChangeShapeType="1"/>
                </p:cNvSpPr>
                <p:nvPr/>
              </p:nvSpPr>
              <p:spPr bwMode="auto">
                <a:xfrm>
                  <a:off x="1552411" y="5515124"/>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2" name="Line 104"/>
                <p:cNvSpPr>
                  <a:spLocks noChangeShapeType="1"/>
                </p:cNvSpPr>
                <p:nvPr/>
              </p:nvSpPr>
              <p:spPr bwMode="auto">
                <a:xfrm>
                  <a:off x="1568286" y="54992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3" name="Oval 105"/>
                <p:cNvSpPr>
                  <a:spLocks noChangeArrowheads="1"/>
                </p:cNvSpPr>
                <p:nvPr/>
              </p:nvSpPr>
              <p:spPr bwMode="auto">
                <a:xfrm>
                  <a:off x="1585749" y="5499249"/>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4" name="Line 106"/>
                <p:cNvSpPr>
                  <a:spLocks noChangeShapeType="1"/>
                </p:cNvSpPr>
                <p:nvPr/>
              </p:nvSpPr>
              <p:spPr bwMode="auto">
                <a:xfrm>
                  <a:off x="1584161" y="55119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5" name="Line 107"/>
                <p:cNvSpPr>
                  <a:spLocks noChangeShapeType="1"/>
                </p:cNvSpPr>
                <p:nvPr/>
              </p:nvSpPr>
              <p:spPr bwMode="auto">
                <a:xfrm>
                  <a:off x="1600036" y="54976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6" name="Oval 108"/>
                <p:cNvSpPr>
                  <a:spLocks noChangeArrowheads="1"/>
                </p:cNvSpPr>
                <p:nvPr/>
              </p:nvSpPr>
              <p:spPr bwMode="auto">
                <a:xfrm>
                  <a:off x="1619086" y="5496074"/>
                  <a:ext cx="30163"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7" name="Line 109"/>
                <p:cNvSpPr>
                  <a:spLocks noChangeShapeType="1"/>
                </p:cNvSpPr>
                <p:nvPr/>
              </p:nvSpPr>
              <p:spPr bwMode="auto">
                <a:xfrm>
                  <a:off x="1617499" y="55103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8" name="Line 110"/>
                <p:cNvSpPr>
                  <a:spLocks noChangeShapeType="1"/>
                </p:cNvSpPr>
                <p:nvPr/>
              </p:nvSpPr>
              <p:spPr bwMode="auto">
                <a:xfrm>
                  <a:off x="1631786" y="54944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59" name="Oval 111"/>
                <p:cNvSpPr>
                  <a:spLocks noChangeArrowheads="1"/>
                </p:cNvSpPr>
                <p:nvPr/>
              </p:nvSpPr>
              <p:spPr bwMode="auto">
                <a:xfrm>
                  <a:off x="1650836" y="5492899"/>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0" name="Line 112"/>
                <p:cNvSpPr>
                  <a:spLocks noChangeShapeType="1"/>
                </p:cNvSpPr>
                <p:nvPr/>
              </p:nvSpPr>
              <p:spPr bwMode="auto">
                <a:xfrm>
                  <a:off x="1650836" y="550718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1" name="Line 113"/>
                <p:cNvSpPr>
                  <a:spLocks noChangeShapeType="1"/>
                </p:cNvSpPr>
                <p:nvPr/>
              </p:nvSpPr>
              <p:spPr bwMode="auto">
                <a:xfrm>
                  <a:off x="1666711" y="54913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2" name="Oval 114"/>
                <p:cNvSpPr>
                  <a:spLocks noChangeArrowheads="1"/>
                </p:cNvSpPr>
                <p:nvPr/>
              </p:nvSpPr>
              <p:spPr bwMode="auto">
                <a:xfrm>
                  <a:off x="1682586" y="5488137"/>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3" name="Line 115"/>
                <p:cNvSpPr>
                  <a:spLocks noChangeShapeType="1"/>
                </p:cNvSpPr>
                <p:nvPr/>
              </p:nvSpPr>
              <p:spPr bwMode="auto">
                <a:xfrm>
                  <a:off x="1682586" y="550401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4" name="Line 116"/>
                <p:cNvSpPr>
                  <a:spLocks noChangeShapeType="1"/>
                </p:cNvSpPr>
                <p:nvPr/>
              </p:nvSpPr>
              <p:spPr bwMode="auto">
                <a:xfrm>
                  <a:off x="1698461" y="54881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5" name="Oval 117"/>
                <p:cNvSpPr>
                  <a:spLocks noChangeArrowheads="1"/>
                </p:cNvSpPr>
                <p:nvPr/>
              </p:nvSpPr>
              <p:spPr bwMode="auto">
                <a:xfrm>
                  <a:off x="1715924" y="548496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6" name="Line 118"/>
                <p:cNvSpPr>
                  <a:spLocks noChangeShapeType="1"/>
                </p:cNvSpPr>
                <p:nvPr/>
              </p:nvSpPr>
              <p:spPr bwMode="auto">
                <a:xfrm>
                  <a:off x="1715924" y="549924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7" name="Line 119"/>
                <p:cNvSpPr>
                  <a:spLocks noChangeShapeType="1"/>
                </p:cNvSpPr>
                <p:nvPr/>
              </p:nvSpPr>
              <p:spPr bwMode="auto">
                <a:xfrm>
                  <a:off x="1730211" y="54849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8" name="Oval 120"/>
                <p:cNvSpPr>
                  <a:spLocks noChangeArrowheads="1"/>
                </p:cNvSpPr>
                <p:nvPr/>
              </p:nvSpPr>
              <p:spPr bwMode="auto">
                <a:xfrm>
                  <a:off x="1747674" y="5481787"/>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69" name="Line 121"/>
                <p:cNvSpPr>
                  <a:spLocks noChangeShapeType="1"/>
                </p:cNvSpPr>
                <p:nvPr/>
              </p:nvSpPr>
              <p:spPr bwMode="auto">
                <a:xfrm>
                  <a:off x="1747674" y="549607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0" name="Line 122"/>
                <p:cNvSpPr>
                  <a:spLocks noChangeShapeType="1"/>
                </p:cNvSpPr>
                <p:nvPr/>
              </p:nvSpPr>
              <p:spPr bwMode="auto">
                <a:xfrm>
                  <a:off x="1763549" y="548019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1" name="Oval 123"/>
                <p:cNvSpPr>
                  <a:spLocks noChangeArrowheads="1"/>
                </p:cNvSpPr>
                <p:nvPr/>
              </p:nvSpPr>
              <p:spPr bwMode="auto">
                <a:xfrm>
                  <a:off x="1781011" y="5475437"/>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2" name="Line 124"/>
                <p:cNvSpPr>
                  <a:spLocks noChangeShapeType="1"/>
                </p:cNvSpPr>
                <p:nvPr/>
              </p:nvSpPr>
              <p:spPr bwMode="auto">
                <a:xfrm>
                  <a:off x="1779424" y="549131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3" name="Line 125"/>
                <p:cNvSpPr>
                  <a:spLocks noChangeShapeType="1"/>
                </p:cNvSpPr>
                <p:nvPr/>
              </p:nvSpPr>
              <p:spPr bwMode="auto">
                <a:xfrm>
                  <a:off x="1795299" y="54754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4" name="Oval 126"/>
                <p:cNvSpPr>
                  <a:spLocks noChangeArrowheads="1"/>
                </p:cNvSpPr>
                <p:nvPr/>
              </p:nvSpPr>
              <p:spPr bwMode="auto">
                <a:xfrm>
                  <a:off x="1814349" y="5472262"/>
                  <a:ext cx="30163"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5" name="Line 127"/>
                <p:cNvSpPr>
                  <a:spLocks noChangeShapeType="1"/>
                </p:cNvSpPr>
                <p:nvPr/>
              </p:nvSpPr>
              <p:spPr bwMode="auto">
                <a:xfrm>
                  <a:off x="1812761" y="54849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6" name="Line 128"/>
                <p:cNvSpPr>
                  <a:spLocks noChangeShapeType="1"/>
                </p:cNvSpPr>
                <p:nvPr/>
              </p:nvSpPr>
              <p:spPr bwMode="auto">
                <a:xfrm>
                  <a:off x="1828636" y="5470674"/>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7" name="Oval 129"/>
                <p:cNvSpPr>
                  <a:spLocks noChangeArrowheads="1"/>
                </p:cNvSpPr>
                <p:nvPr/>
              </p:nvSpPr>
              <p:spPr bwMode="auto">
                <a:xfrm>
                  <a:off x="1846099" y="5465912"/>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8" name="Line 130"/>
                <p:cNvSpPr>
                  <a:spLocks noChangeShapeType="1"/>
                </p:cNvSpPr>
                <p:nvPr/>
              </p:nvSpPr>
              <p:spPr bwMode="auto">
                <a:xfrm>
                  <a:off x="1844511" y="5480199"/>
                  <a:ext cx="333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79" name="Line 131"/>
                <p:cNvSpPr>
                  <a:spLocks noChangeShapeType="1"/>
                </p:cNvSpPr>
                <p:nvPr/>
              </p:nvSpPr>
              <p:spPr bwMode="auto">
                <a:xfrm>
                  <a:off x="1860386" y="54643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0" name="Oval 132"/>
                <p:cNvSpPr>
                  <a:spLocks noChangeArrowheads="1"/>
                </p:cNvSpPr>
                <p:nvPr/>
              </p:nvSpPr>
              <p:spPr bwMode="auto">
                <a:xfrm>
                  <a:off x="1877849" y="5457974"/>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1" name="Line 133"/>
                <p:cNvSpPr>
                  <a:spLocks noChangeShapeType="1"/>
                </p:cNvSpPr>
                <p:nvPr/>
              </p:nvSpPr>
              <p:spPr bwMode="auto">
                <a:xfrm>
                  <a:off x="1877849" y="54738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2" name="Line 134"/>
                <p:cNvSpPr>
                  <a:spLocks noChangeShapeType="1"/>
                </p:cNvSpPr>
                <p:nvPr/>
              </p:nvSpPr>
              <p:spPr bwMode="auto">
                <a:xfrm>
                  <a:off x="1893724" y="545797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3" name="Oval 135"/>
                <p:cNvSpPr>
                  <a:spLocks noChangeArrowheads="1"/>
                </p:cNvSpPr>
                <p:nvPr/>
              </p:nvSpPr>
              <p:spPr bwMode="auto">
                <a:xfrm>
                  <a:off x="1911186" y="54532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4" name="Line 136"/>
                <p:cNvSpPr>
                  <a:spLocks noChangeShapeType="1"/>
                </p:cNvSpPr>
                <p:nvPr/>
              </p:nvSpPr>
              <p:spPr bwMode="auto">
                <a:xfrm>
                  <a:off x="1911186" y="546749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5" name="Line 137"/>
                <p:cNvSpPr>
                  <a:spLocks noChangeShapeType="1"/>
                </p:cNvSpPr>
                <p:nvPr/>
              </p:nvSpPr>
              <p:spPr bwMode="auto">
                <a:xfrm>
                  <a:off x="1927061" y="545162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6" name="Oval 138"/>
                <p:cNvSpPr>
                  <a:spLocks noChangeArrowheads="1"/>
                </p:cNvSpPr>
                <p:nvPr/>
              </p:nvSpPr>
              <p:spPr bwMode="auto">
                <a:xfrm>
                  <a:off x="1942936" y="5445274"/>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7" name="Line 139"/>
                <p:cNvSpPr>
                  <a:spLocks noChangeShapeType="1"/>
                </p:cNvSpPr>
                <p:nvPr/>
              </p:nvSpPr>
              <p:spPr bwMode="auto">
                <a:xfrm>
                  <a:off x="1942936" y="545956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8" name="Line 140"/>
                <p:cNvSpPr>
                  <a:spLocks noChangeShapeType="1"/>
                </p:cNvSpPr>
                <p:nvPr/>
              </p:nvSpPr>
              <p:spPr bwMode="auto">
                <a:xfrm>
                  <a:off x="1958811" y="5445274"/>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89" name="Oval 141"/>
                <p:cNvSpPr>
                  <a:spLocks noChangeArrowheads="1"/>
                </p:cNvSpPr>
                <p:nvPr/>
              </p:nvSpPr>
              <p:spPr bwMode="auto">
                <a:xfrm>
                  <a:off x="1976274" y="5435749"/>
                  <a:ext cx="31750" cy="333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0" name="Line 142"/>
                <p:cNvSpPr>
                  <a:spLocks noChangeShapeType="1"/>
                </p:cNvSpPr>
                <p:nvPr/>
              </p:nvSpPr>
              <p:spPr bwMode="auto">
                <a:xfrm>
                  <a:off x="1976274" y="5451624"/>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1" name="Line 143"/>
                <p:cNvSpPr>
                  <a:spLocks noChangeShapeType="1"/>
                </p:cNvSpPr>
                <p:nvPr/>
              </p:nvSpPr>
              <p:spPr bwMode="auto">
                <a:xfrm>
                  <a:off x="1990561" y="54357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2" name="Oval 144"/>
                <p:cNvSpPr>
                  <a:spLocks noChangeArrowheads="1"/>
                </p:cNvSpPr>
                <p:nvPr/>
              </p:nvSpPr>
              <p:spPr bwMode="auto">
                <a:xfrm>
                  <a:off x="2009611" y="5427812"/>
                  <a:ext cx="30163"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3" name="Line 145"/>
                <p:cNvSpPr>
                  <a:spLocks noChangeShapeType="1"/>
                </p:cNvSpPr>
                <p:nvPr/>
              </p:nvSpPr>
              <p:spPr bwMode="auto">
                <a:xfrm>
                  <a:off x="2008024" y="544368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4" name="Line 146"/>
                <p:cNvSpPr>
                  <a:spLocks noChangeShapeType="1"/>
                </p:cNvSpPr>
                <p:nvPr/>
              </p:nvSpPr>
              <p:spPr bwMode="auto">
                <a:xfrm>
                  <a:off x="2023899" y="542781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5" name="Oval 147"/>
                <p:cNvSpPr>
                  <a:spLocks noChangeArrowheads="1"/>
                </p:cNvSpPr>
                <p:nvPr/>
              </p:nvSpPr>
              <p:spPr bwMode="auto">
                <a:xfrm>
                  <a:off x="2041361" y="5418287"/>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6" name="Line 148"/>
                <p:cNvSpPr>
                  <a:spLocks noChangeShapeType="1"/>
                </p:cNvSpPr>
                <p:nvPr/>
              </p:nvSpPr>
              <p:spPr bwMode="auto">
                <a:xfrm>
                  <a:off x="2039774" y="543257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7" name="Line 149"/>
                <p:cNvSpPr>
                  <a:spLocks noChangeShapeType="1"/>
                </p:cNvSpPr>
                <p:nvPr/>
              </p:nvSpPr>
              <p:spPr bwMode="auto">
                <a:xfrm>
                  <a:off x="2055649" y="5418287"/>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8" name="Oval 150"/>
                <p:cNvSpPr>
                  <a:spLocks noChangeArrowheads="1"/>
                </p:cNvSpPr>
                <p:nvPr/>
              </p:nvSpPr>
              <p:spPr bwMode="auto">
                <a:xfrm>
                  <a:off x="2074699" y="5405587"/>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199" name="Line 151"/>
                <p:cNvSpPr>
                  <a:spLocks noChangeShapeType="1"/>
                </p:cNvSpPr>
                <p:nvPr/>
              </p:nvSpPr>
              <p:spPr bwMode="auto">
                <a:xfrm>
                  <a:off x="2074699" y="54214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0" name="Line 152"/>
                <p:cNvSpPr>
                  <a:spLocks noChangeShapeType="1"/>
                </p:cNvSpPr>
                <p:nvPr/>
              </p:nvSpPr>
              <p:spPr bwMode="auto">
                <a:xfrm>
                  <a:off x="2088986" y="54055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1" name="Oval 153"/>
                <p:cNvSpPr>
                  <a:spLocks noChangeArrowheads="1"/>
                </p:cNvSpPr>
                <p:nvPr/>
              </p:nvSpPr>
              <p:spPr bwMode="auto">
                <a:xfrm>
                  <a:off x="2106449" y="5394474"/>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2" name="Line 154"/>
                <p:cNvSpPr>
                  <a:spLocks noChangeShapeType="1"/>
                </p:cNvSpPr>
                <p:nvPr/>
              </p:nvSpPr>
              <p:spPr bwMode="auto">
                <a:xfrm>
                  <a:off x="2106449" y="541034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3" name="Line 155"/>
                <p:cNvSpPr>
                  <a:spLocks noChangeShapeType="1"/>
                </p:cNvSpPr>
                <p:nvPr/>
              </p:nvSpPr>
              <p:spPr bwMode="auto">
                <a:xfrm>
                  <a:off x="2122324" y="539447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4" name="Oval 156"/>
                <p:cNvSpPr>
                  <a:spLocks noChangeArrowheads="1"/>
                </p:cNvSpPr>
                <p:nvPr/>
              </p:nvSpPr>
              <p:spPr bwMode="auto">
                <a:xfrm>
                  <a:off x="2138199" y="5381774"/>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5" name="Line 157"/>
                <p:cNvSpPr>
                  <a:spLocks noChangeShapeType="1"/>
                </p:cNvSpPr>
                <p:nvPr/>
              </p:nvSpPr>
              <p:spPr bwMode="auto">
                <a:xfrm>
                  <a:off x="2138199" y="53976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6" name="Line 158"/>
                <p:cNvSpPr>
                  <a:spLocks noChangeShapeType="1"/>
                </p:cNvSpPr>
                <p:nvPr/>
              </p:nvSpPr>
              <p:spPr bwMode="auto">
                <a:xfrm>
                  <a:off x="2154074" y="538177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7" name="Oval 159"/>
                <p:cNvSpPr>
                  <a:spLocks noChangeArrowheads="1"/>
                </p:cNvSpPr>
                <p:nvPr/>
              </p:nvSpPr>
              <p:spPr bwMode="auto">
                <a:xfrm>
                  <a:off x="2171536" y="5367487"/>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8" name="Line 160"/>
                <p:cNvSpPr>
                  <a:spLocks noChangeShapeType="1"/>
                </p:cNvSpPr>
                <p:nvPr/>
              </p:nvSpPr>
              <p:spPr bwMode="auto">
                <a:xfrm>
                  <a:off x="2171536" y="53833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09" name="Line 161"/>
                <p:cNvSpPr>
                  <a:spLocks noChangeShapeType="1"/>
                </p:cNvSpPr>
                <p:nvPr/>
              </p:nvSpPr>
              <p:spPr bwMode="auto">
                <a:xfrm>
                  <a:off x="2185824" y="53674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0" name="Oval 162"/>
                <p:cNvSpPr>
                  <a:spLocks noChangeArrowheads="1"/>
                </p:cNvSpPr>
                <p:nvPr/>
              </p:nvSpPr>
              <p:spPr bwMode="auto">
                <a:xfrm>
                  <a:off x="2204874" y="535161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1" name="Line 163"/>
                <p:cNvSpPr>
                  <a:spLocks noChangeShapeType="1"/>
                </p:cNvSpPr>
                <p:nvPr/>
              </p:nvSpPr>
              <p:spPr bwMode="auto">
                <a:xfrm>
                  <a:off x="2203286" y="5367487"/>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2" name="Line 164"/>
                <p:cNvSpPr>
                  <a:spLocks noChangeShapeType="1"/>
                </p:cNvSpPr>
                <p:nvPr/>
              </p:nvSpPr>
              <p:spPr bwMode="auto">
                <a:xfrm>
                  <a:off x="2219161" y="535161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3" name="Oval 165"/>
                <p:cNvSpPr>
                  <a:spLocks noChangeArrowheads="1"/>
                </p:cNvSpPr>
                <p:nvPr/>
              </p:nvSpPr>
              <p:spPr bwMode="auto">
                <a:xfrm>
                  <a:off x="2236624" y="5337324"/>
                  <a:ext cx="31750"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4" name="Line 166"/>
                <p:cNvSpPr>
                  <a:spLocks noChangeShapeType="1"/>
                </p:cNvSpPr>
                <p:nvPr/>
              </p:nvSpPr>
              <p:spPr bwMode="auto">
                <a:xfrm>
                  <a:off x="2235036" y="535002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5" name="Line 167"/>
                <p:cNvSpPr>
                  <a:spLocks noChangeShapeType="1"/>
                </p:cNvSpPr>
                <p:nvPr/>
              </p:nvSpPr>
              <p:spPr bwMode="auto">
                <a:xfrm>
                  <a:off x="2250911" y="533573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6" name="Oval 168"/>
                <p:cNvSpPr>
                  <a:spLocks noChangeArrowheads="1"/>
                </p:cNvSpPr>
                <p:nvPr/>
              </p:nvSpPr>
              <p:spPr bwMode="auto">
                <a:xfrm>
                  <a:off x="2269961" y="5318274"/>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7" name="Line 169"/>
                <p:cNvSpPr>
                  <a:spLocks noChangeShapeType="1"/>
                </p:cNvSpPr>
                <p:nvPr/>
              </p:nvSpPr>
              <p:spPr bwMode="auto">
                <a:xfrm>
                  <a:off x="2268374" y="53341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8" name="Line 170"/>
                <p:cNvSpPr>
                  <a:spLocks noChangeShapeType="1"/>
                </p:cNvSpPr>
                <p:nvPr/>
              </p:nvSpPr>
              <p:spPr bwMode="auto">
                <a:xfrm>
                  <a:off x="2284249" y="5318274"/>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19" name="Oval 171"/>
                <p:cNvSpPr>
                  <a:spLocks noChangeArrowheads="1"/>
                </p:cNvSpPr>
                <p:nvPr/>
              </p:nvSpPr>
              <p:spPr bwMode="auto">
                <a:xfrm>
                  <a:off x="2301711" y="5299224"/>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20" name="Line 172"/>
                <p:cNvSpPr>
                  <a:spLocks noChangeShapeType="1"/>
                </p:cNvSpPr>
                <p:nvPr/>
              </p:nvSpPr>
              <p:spPr bwMode="auto">
                <a:xfrm>
                  <a:off x="2301711" y="531351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21" name="Line 173"/>
                <p:cNvSpPr>
                  <a:spLocks noChangeShapeType="1"/>
                </p:cNvSpPr>
                <p:nvPr/>
              </p:nvSpPr>
              <p:spPr bwMode="auto">
                <a:xfrm>
                  <a:off x="2317586" y="5297637"/>
                  <a:ext cx="0" cy="333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22" name="Oval 174"/>
                <p:cNvSpPr>
                  <a:spLocks noChangeArrowheads="1"/>
                </p:cNvSpPr>
                <p:nvPr/>
              </p:nvSpPr>
              <p:spPr bwMode="auto">
                <a:xfrm>
                  <a:off x="2333461" y="5278587"/>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3" name="Line 175"/>
                <p:cNvSpPr>
                  <a:spLocks noChangeShapeType="1"/>
                </p:cNvSpPr>
                <p:nvPr/>
              </p:nvSpPr>
              <p:spPr bwMode="auto">
                <a:xfrm>
                  <a:off x="2333461" y="5294462"/>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224" name="Line 176"/>
                <p:cNvSpPr>
                  <a:spLocks noChangeShapeType="1"/>
                </p:cNvSpPr>
                <p:nvPr/>
              </p:nvSpPr>
              <p:spPr bwMode="auto">
                <a:xfrm>
                  <a:off x="2349336" y="52785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5" name="Oval 177"/>
                <p:cNvSpPr>
                  <a:spLocks noChangeArrowheads="1"/>
                </p:cNvSpPr>
                <p:nvPr/>
              </p:nvSpPr>
              <p:spPr bwMode="auto">
                <a:xfrm>
                  <a:off x="2366799" y="525636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6" name="Line 178"/>
                <p:cNvSpPr>
                  <a:spLocks noChangeShapeType="1"/>
                </p:cNvSpPr>
                <p:nvPr/>
              </p:nvSpPr>
              <p:spPr bwMode="auto">
                <a:xfrm>
                  <a:off x="2366799" y="5270649"/>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7" name="Line 179"/>
                <p:cNvSpPr>
                  <a:spLocks noChangeShapeType="1"/>
                </p:cNvSpPr>
                <p:nvPr/>
              </p:nvSpPr>
              <p:spPr bwMode="auto">
                <a:xfrm>
                  <a:off x="2382674" y="52563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8" name="Oval 180"/>
                <p:cNvSpPr>
                  <a:spLocks noChangeArrowheads="1"/>
                </p:cNvSpPr>
                <p:nvPr/>
              </p:nvSpPr>
              <p:spPr bwMode="auto">
                <a:xfrm>
                  <a:off x="2400136" y="5232549"/>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9" name="Line 181"/>
                <p:cNvSpPr>
                  <a:spLocks noChangeShapeType="1"/>
                </p:cNvSpPr>
                <p:nvPr/>
              </p:nvSpPr>
              <p:spPr bwMode="auto">
                <a:xfrm>
                  <a:off x="2398549" y="524842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0" name="Line 182"/>
                <p:cNvSpPr>
                  <a:spLocks noChangeShapeType="1"/>
                </p:cNvSpPr>
                <p:nvPr/>
              </p:nvSpPr>
              <p:spPr bwMode="auto">
                <a:xfrm>
                  <a:off x="2414424" y="52325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1" name="Oval 183"/>
                <p:cNvSpPr>
                  <a:spLocks noChangeArrowheads="1"/>
                </p:cNvSpPr>
                <p:nvPr/>
              </p:nvSpPr>
              <p:spPr bwMode="auto">
                <a:xfrm>
                  <a:off x="2431886" y="5207149"/>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2" name="Line 184"/>
                <p:cNvSpPr>
                  <a:spLocks noChangeShapeType="1"/>
                </p:cNvSpPr>
                <p:nvPr/>
              </p:nvSpPr>
              <p:spPr bwMode="auto">
                <a:xfrm>
                  <a:off x="2431886" y="5223024"/>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3" name="Line 185"/>
                <p:cNvSpPr>
                  <a:spLocks noChangeShapeType="1"/>
                </p:cNvSpPr>
                <p:nvPr/>
              </p:nvSpPr>
              <p:spPr bwMode="auto">
                <a:xfrm>
                  <a:off x="2446174" y="520714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4" name="Oval 186"/>
                <p:cNvSpPr>
                  <a:spLocks noChangeArrowheads="1"/>
                </p:cNvSpPr>
                <p:nvPr/>
              </p:nvSpPr>
              <p:spPr bwMode="auto">
                <a:xfrm>
                  <a:off x="2465224" y="518016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5" name="Line 187"/>
                <p:cNvSpPr>
                  <a:spLocks noChangeShapeType="1"/>
                </p:cNvSpPr>
                <p:nvPr/>
              </p:nvSpPr>
              <p:spPr bwMode="auto">
                <a:xfrm>
                  <a:off x="2463636" y="519603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6" name="Line 188"/>
                <p:cNvSpPr>
                  <a:spLocks noChangeShapeType="1"/>
                </p:cNvSpPr>
                <p:nvPr/>
              </p:nvSpPr>
              <p:spPr bwMode="auto">
                <a:xfrm>
                  <a:off x="2479511" y="518016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7" name="Oval 189"/>
                <p:cNvSpPr>
                  <a:spLocks noChangeArrowheads="1"/>
                </p:cNvSpPr>
                <p:nvPr/>
              </p:nvSpPr>
              <p:spPr bwMode="auto">
                <a:xfrm>
                  <a:off x="2496974" y="5151587"/>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8" name="Line 190"/>
                <p:cNvSpPr>
                  <a:spLocks noChangeShapeType="1"/>
                </p:cNvSpPr>
                <p:nvPr/>
              </p:nvSpPr>
              <p:spPr bwMode="auto">
                <a:xfrm>
                  <a:off x="2496974" y="5165874"/>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9" name="Line 191"/>
                <p:cNvSpPr>
                  <a:spLocks noChangeShapeType="1"/>
                </p:cNvSpPr>
                <p:nvPr/>
              </p:nvSpPr>
              <p:spPr bwMode="auto">
                <a:xfrm>
                  <a:off x="2512849" y="5149999"/>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0" name="Oval 192"/>
                <p:cNvSpPr>
                  <a:spLocks noChangeArrowheads="1"/>
                </p:cNvSpPr>
                <p:nvPr/>
              </p:nvSpPr>
              <p:spPr bwMode="auto">
                <a:xfrm>
                  <a:off x="2530311" y="5121424"/>
                  <a:ext cx="30163" cy="3016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1" name="Line 193"/>
                <p:cNvSpPr>
                  <a:spLocks noChangeShapeType="1"/>
                </p:cNvSpPr>
                <p:nvPr/>
              </p:nvSpPr>
              <p:spPr bwMode="auto">
                <a:xfrm>
                  <a:off x="2530311" y="513571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2" name="Line 194"/>
                <p:cNvSpPr>
                  <a:spLocks noChangeShapeType="1"/>
                </p:cNvSpPr>
                <p:nvPr/>
              </p:nvSpPr>
              <p:spPr bwMode="auto">
                <a:xfrm>
                  <a:off x="2544599" y="5121424"/>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3" name="Oval 195"/>
                <p:cNvSpPr>
                  <a:spLocks noChangeArrowheads="1"/>
                </p:cNvSpPr>
                <p:nvPr/>
              </p:nvSpPr>
              <p:spPr bwMode="auto">
                <a:xfrm>
                  <a:off x="2562061" y="5088087"/>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4" name="Line 196"/>
                <p:cNvSpPr>
                  <a:spLocks noChangeShapeType="1"/>
                </p:cNvSpPr>
                <p:nvPr/>
              </p:nvSpPr>
              <p:spPr bwMode="auto">
                <a:xfrm>
                  <a:off x="2562061" y="5103962"/>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5" name="Line 197"/>
                <p:cNvSpPr>
                  <a:spLocks noChangeShapeType="1"/>
                </p:cNvSpPr>
                <p:nvPr/>
              </p:nvSpPr>
              <p:spPr bwMode="auto">
                <a:xfrm>
                  <a:off x="2577936" y="5088087"/>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6" name="Oval 198"/>
                <p:cNvSpPr>
                  <a:spLocks noChangeArrowheads="1"/>
                </p:cNvSpPr>
                <p:nvPr/>
              </p:nvSpPr>
              <p:spPr bwMode="auto">
                <a:xfrm>
                  <a:off x="2593811" y="5053162"/>
                  <a:ext cx="31750"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7" name="Line 199"/>
                <p:cNvSpPr>
                  <a:spLocks noChangeShapeType="1"/>
                </p:cNvSpPr>
                <p:nvPr/>
              </p:nvSpPr>
              <p:spPr bwMode="auto">
                <a:xfrm>
                  <a:off x="2593811" y="5067449"/>
                  <a:ext cx="317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8" name="Line 200"/>
                <p:cNvSpPr>
                  <a:spLocks noChangeShapeType="1"/>
                </p:cNvSpPr>
                <p:nvPr/>
              </p:nvSpPr>
              <p:spPr bwMode="auto">
                <a:xfrm>
                  <a:off x="2609686" y="5053162"/>
                  <a:ext cx="0" cy="30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9" name="Oval 201"/>
                <p:cNvSpPr>
                  <a:spLocks noChangeArrowheads="1"/>
                </p:cNvSpPr>
                <p:nvPr/>
              </p:nvSpPr>
              <p:spPr bwMode="auto">
                <a:xfrm>
                  <a:off x="2628736" y="5016649"/>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0" name="Line 202"/>
                <p:cNvSpPr>
                  <a:spLocks noChangeShapeType="1"/>
                </p:cNvSpPr>
                <p:nvPr/>
              </p:nvSpPr>
              <p:spPr bwMode="auto">
                <a:xfrm>
                  <a:off x="2627149" y="5030937"/>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1" name="Line 203"/>
                <p:cNvSpPr>
                  <a:spLocks noChangeShapeType="1"/>
                </p:cNvSpPr>
                <p:nvPr/>
              </p:nvSpPr>
              <p:spPr bwMode="auto">
                <a:xfrm>
                  <a:off x="2641436" y="5015062"/>
                  <a:ext cx="0" cy="3175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2" name="Oval 204"/>
                <p:cNvSpPr>
                  <a:spLocks noChangeArrowheads="1"/>
                </p:cNvSpPr>
                <p:nvPr/>
              </p:nvSpPr>
              <p:spPr bwMode="auto">
                <a:xfrm>
                  <a:off x="2660486" y="4976962"/>
                  <a:ext cx="30163" cy="3175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406"/>
              <p:cNvGrpSpPr>
                <a:grpSpLocks/>
              </p:cNvGrpSpPr>
              <p:nvPr/>
            </p:nvGrpSpPr>
            <p:grpSpPr bwMode="auto">
              <a:xfrm>
                <a:off x="2658899" y="2532211"/>
                <a:ext cx="2181225" cy="2476500"/>
                <a:chOff x="1839" y="1568"/>
                <a:chExt cx="1374" cy="1560"/>
              </a:xfrm>
            </p:grpSpPr>
            <p:sp>
              <p:nvSpPr>
                <p:cNvPr id="853" name="Line 206"/>
                <p:cNvSpPr>
                  <a:spLocks noChangeShapeType="1"/>
                </p:cNvSpPr>
                <p:nvPr/>
              </p:nvSpPr>
              <p:spPr bwMode="auto">
                <a:xfrm>
                  <a:off x="1839" y="311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4" name="Line 207"/>
                <p:cNvSpPr>
                  <a:spLocks noChangeShapeType="1"/>
                </p:cNvSpPr>
                <p:nvPr/>
              </p:nvSpPr>
              <p:spPr bwMode="auto">
                <a:xfrm>
                  <a:off x="1849" y="310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5" name="Oval 208"/>
                <p:cNvSpPr>
                  <a:spLocks noChangeArrowheads="1"/>
                </p:cNvSpPr>
                <p:nvPr/>
              </p:nvSpPr>
              <p:spPr bwMode="auto">
                <a:xfrm>
                  <a:off x="1860" y="308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6" name="Line 209"/>
                <p:cNvSpPr>
                  <a:spLocks noChangeShapeType="1"/>
                </p:cNvSpPr>
                <p:nvPr/>
              </p:nvSpPr>
              <p:spPr bwMode="auto">
                <a:xfrm>
                  <a:off x="1860" y="309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7" name="Line 210"/>
                <p:cNvSpPr>
                  <a:spLocks noChangeShapeType="1"/>
                </p:cNvSpPr>
                <p:nvPr/>
              </p:nvSpPr>
              <p:spPr bwMode="auto">
                <a:xfrm>
                  <a:off x="1870" y="308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8" name="Oval 211"/>
                <p:cNvSpPr>
                  <a:spLocks noChangeArrowheads="1"/>
                </p:cNvSpPr>
                <p:nvPr/>
              </p:nvSpPr>
              <p:spPr bwMode="auto">
                <a:xfrm>
                  <a:off x="1881" y="3056"/>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9" name="Line 212"/>
                <p:cNvSpPr>
                  <a:spLocks noChangeShapeType="1"/>
                </p:cNvSpPr>
                <p:nvPr/>
              </p:nvSpPr>
              <p:spPr bwMode="auto">
                <a:xfrm>
                  <a:off x="1881" y="306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0" name="Line 213"/>
                <p:cNvSpPr>
                  <a:spLocks noChangeShapeType="1"/>
                </p:cNvSpPr>
                <p:nvPr/>
              </p:nvSpPr>
              <p:spPr bwMode="auto">
                <a:xfrm>
                  <a:off x="1890" y="305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1" name="Oval 214"/>
                <p:cNvSpPr>
                  <a:spLocks noChangeArrowheads="1"/>
                </p:cNvSpPr>
                <p:nvPr/>
              </p:nvSpPr>
              <p:spPr bwMode="auto">
                <a:xfrm>
                  <a:off x="1901" y="3028"/>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2" name="Line 215"/>
                <p:cNvSpPr>
                  <a:spLocks noChangeShapeType="1"/>
                </p:cNvSpPr>
                <p:nvPr/>
              </p:nvSpPr>
              <p:spPr bwMode="auto">
                <a:xfrm>
                  <a:off x="1901" y="303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3" name="Line 216"/>
                <p:cNvSpPr>
                  <a:spLocks noChangeShapeType="1"/>
                </p:cNvSpPr>
                <p:nvPr/>
              </p:nvSpPr>
              <p:spPr bwMode="auto">
                <a:xfrm>
                  <a:off x="1911" y="302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4" name="Oval 217"/>
                <p:cNvSpPr>
                  <a:spLocks noChangeArrowheads="1"/>
                </p:cNvSpPr>
                <p:nvPr/>
              </p:nvSpPr>
              <p:spPr bwMode="auto">
                <a:xfrm>
                  <a:off x="1921" y="299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5" name="Line 218"/>
                <p:cNvSpPr>
                  <a:spLocks noChangeShapeType="1"/>
                </p:cNvSpPr>
                <p:nvPr/>
              </p:nvSpPr>
              <p:spPr bwMode="auto">
                <a:xfrm>
                  <a:off x="1921" y="300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6" name="Line 219"/>
                <p:cNvSpPr>
                  <a:spLocks noChangeShapeType="1"/>
                </p:cNvSpPr>
                <p:nvPr/>
              </p:nvSpPr>
              <p:spPr bwMode="auto">
                <a:xfrm>
                  <a:off x="1931" y="299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7" name="Oval 220"/>
                <p:cNvSpPr>
                  <a:spLocks noChangeArrowheads="1"/>
                </p:cNvSpPr>
                <p:nvPr/>
              </p:nvSpPr>
              <p:spPr bwMode="auto">
                <a:xfrm>
                  <a:off x="1943" y="296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8" name="Line 221"/>
                <p:cNvSpPr>
                  <a:spLocks noChangeShapeType="1"/>
                </p:cNvSpPr>
                <p:nvPr/>
              </p:nvSpPr>
              <p:spPr bwMode="auto">
                <a:xfrm>
                  <a:off x="1942" y="297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9" name="Line 222"/>
                <p:cNvSpPr>
                  <a:spLocks noChangeShapeType="1"/>
                </p:cNvSpPr>
                <p:nvPr/>
              </p:nvSpPr>
              <p:spPr bwMode="auto">
                <a:xfrm>
                  <a:off x="1952" y="296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0" name="Oval 223"/>
                <p:cNvSpPr>
                  <a:spLocks noChangeArrowheads="1"/>
                </p:cNvSpPr>
                <p:nvPr/>
              </p:nvSpPr>
              <p:spPr bwMode="auto">
                <a:xfrm>
                  <a:off x="1963" y="2935"/>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1" name="Line 224"/>
                <p:cNvSpPr>
                  <a:spLocks noChangeShapeType="1"/>
                </p:cNvSpPr>
                <p:nvPr/>
              </p:nvSpPr>
              <p:spPr bwMode="auto">
                <a:xfrm>
                  <a:off x="1962" y="294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2" name="Line 225"/>
                <p:cNvSpPr>
                  <a:spLocks noChangeShapeType="1"/>
                </p:cNvSpPr>
                <p:nvPr/>
              </p:nvSpPr>
              <p:spPr bwMode="auto">
                <a:xfrm>
                  <a:off x="1972" y="2935"/>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3" name="Oval 226"/>
                <p:cNvSpPr>
                  <a:spLocks noChangeArrowheads="1"/>
                </p:cNvSpPr>
                <p:nvPr/>
              </p:nvSpPr>
              <p:spPr bwMode="auto">
                <a:xfrm>
                  <a:off x="1983" y="2901"/>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4" name="Line 227"/>
                <p:cNvSpPr>
                  <a:spLocks noChangeShapeType="1"/>
                </p:cNvSpPr>
                <p:nvPr/>
              </p:nvSpPr>
              <p:spPr bwMode="auto">
                <a:xfrm>
                  <a:off x="1983" y="2911"/>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5" name="Line 228"/>
                <p:cNvSpPr>
                  <a:spLocks noChangeShapeType="1"/>
                </p:cNvSpPr>
                <p:nvPr/>
              </p:nvSpPr>
              <p:spPr bwMode="auto">
                <a:xfrm>
                  <a:off x="1992" y="2901"/>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6" name="Oval 229"/>
                <p:cNvSpPr>
                  <a:spLocks noChangeArrowheads="1"/>
                </p:cNvSpPr>
                <p:nvPr/>
              </p:nvSpPr>
              <p:spPr bwMode="auto">
                <a:xfrm>
                  <a:off x="2004" y="2866"/>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7" name="Line 230"/>
                <p:cNvSpPr>
                  <a:spLocks noChangeShapeType="1"/>
                </p:cNvSpPr>
                <p:nvPr/>
              </p:nvSpPr>
              <p:spPr bwMode="auto">
                <a:xfrm>
                  <a:off x="2004" y="287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8" name="Line 231"/>
                <p:cNvSpPr>
                  <a:spLocks noChangeShapeType="1"/>
                </p:cNvSpPr>
                <p:nvPr/>
              </p:nvSpPr>
              <p:spPr bwMode="auto">
                <a:xfrm>
                  <a:off x="2014" y="286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9" name="Oval 232"/>
                <p:cNvSpPr>
                  <a:spLocks noChangeArrowheads="1"/>
                </p:cNvSpPr>
                <p:nvPr/>
              </p:nvSpPr>
              <p:spPr bwMode="auto">
                <a:xfrm>
                  <a:off x="2024" y="283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0" name="Line 233"/>
                <p:cNvSpPr>
                  <a:spLocks noChangeShapeType="1"/>
                </p:cNvSpPr>
                <p:nvPr/>
              </p:nvSpPr>
              <p:spPr bwMode="auto">
                <a:xfrm>
                  <a:off x="2024" y="284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1" name="Line 234"/>
                <p:cNvSpPr>
                  <a:spLocks noChangeShapeType="1"/>
                </p:cNvSpPr>
                <p:nvPr/>
              </p:nvSpPr>
              <p:spPr bwMode="auto">
                <a:xfrm>
                  <a:off x="2034" y="283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2" name="Oval 235"/>
                <p:cNvSpPr>
                  <a:spLocks noChangeArrowheads="1"/>
                </p:cNvSpPr>
                <p:nvPr/>
              </p:nvSpPr>
              <p:spPr bwMode="auto">
                <a:xfrm>
                  <a:off x="2045" y="279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3" name="Line 236"/>
                <p:cNvSpPr>
                  <a:spLocks noChangeShapeType="1"/>
                </p:cNvSpPr>
                <p:nvPr/>
              </p:nvSpPr>
              <p:spPr bwMode="auto">
                <a:xfrm>
                  <a:off x="2045" y="280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4" name="Line 237"/>
                <p:cNvSpPr>
                  <a:spLocks noChangeShapeType="1"/>
                </p:cNvSpPr>
                <p:nvPr/>
              </p:nvSpPr>
              <p:spPr bwMode="auto">
                <a:xfrm>
                  <a:off x="2054" y="279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5" name="Oval 238"/>
                <p:cNvSpPr>
                  <a:spLocks noChangeArrowheads="1"/>
                </p:cNvSpPr>
                <p:nvPr/>
              </p:nvSpPr>
              <p:spPr bwMode="auto">
                <a:xfrm>
                  <a:off x="2065" y="2754"/>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6" name="Line 239"/>
                <p:cNvSpPr>
                  <a:spLocks noChangeShapeType="1"/>
                </p:cNvSpPr>
                <p:nvPr/>
              </p:nvSpPr>
              <p:spPr bwMode="auto">
                <a:xfrm>
                  <a:off x="2065" y="276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7" name="Line 240"/>
                <p:cNvSpPr>
                  <a:spLocks noChangeShapeType="1"/>
                </p:cNvSpPr>
                <p:nvPr/>
              </p:nvSpPr>
              <p:spPr bwMode="auto">
                <a:xfrm>
                  <a:off x="2075" y="275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8" name="Oval 241"/>
                <p:cNvSpPr>
                  <a:spLocks noChangeArrowheads="1"/>
                </p:cNvSpPr>
                <p:nvPr/>
              </p:nvSpPr>
              <p:spPr bwMode="auto">
                <a:xfrm>
                  <a:off x="2086" y="2715"/>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9" name="Line 242"/>
                <p:cNvSpPr>
                  <a:spLocks noChangeShapeType="1"/>
                </p:cNvSpPr>
                <p:nvPr/>
              </p:nvSpPr>
              <p:spPr bwMode="auto">
                <a:xfrm>
                  <a:off x="2085" y="2724"/>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0" name="Line 243"/>
                <p:cNvSpPr>
                  <a:spLocks noChangeShapeType="1"/>
                </p:cNvSpPr>
                <p:nvPr/>
              </p:nvSpPr>
              <p:spPr bwMode="auto">
                <a:xfrm>
                  <a:off x="2095" y="2715"/>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1" name="Oval 244"/>
                <p:cNvSpPr>
                  <a:spLocks noChangeArrowheads="1"/>
                </p:cNvSpPr>
                <p:nvPr/>
              </p:nvSpPr>
              <p:spPr bwMode="auto">
                <a:xfrm>
                  <a:off x="2107" y="267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2" name="Line 245"/>
                <p:cNvSpPr>
                  <a:spLocks noChangeShapeType="1"/>
                </p:cNvSpPr>
                <p:nvPr/>
              </p:nvSpPr>
              <p:spPr bwMode="auto">
                <a:xfrm>
                  <a:off x="2106" y="268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3" name="Line 246"/>
                <p:cNvSpPr>
                  <a:spLocks noChangeShapeType="1"/>
                </p:cNvSpPr>
                <p:nvPr/>
              </p:nvSpPr>
              <p:spPr bwMode="auto">
                <a:xfrm>
                  <a:off x="2115" y="267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4" name="Oval 247"/>
                <p:cNvSpPr>
                  <a:spLocks noChangeArrowheads="1"/>
                </p:cNvSpPr>
                <p:nvPr/>
              </p:nvSpPr>
              <p:spPr bwMode="auto">
                <a:xfrm>
                  <a:off x="2127" y="2632"/>
                  <a:ext cx="19" cy="21"/>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5" name="Line 248"/>
                <p:cNvSpPr>
                  <a:spLocks noChangeShapeType="1"/>
                </p:cNvSpPr>
                <p:nvPr/>
              </p:nvSpPr>
              <p:spPr bwMode="auto">
                <a:xfrm>
                  <a:off x="2127" y="264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6" name="Line 249"/>
                <p:cNvSpPr>
                  <a:spLocks noChangeShapeType="1"/>
                </p:cNvSpPr>
                <p:nvPr/>
              </p:nvSpPr>
              <p:spPr bwMode="auto">
                <a:xfrm>
                  <a:off x="2137" y="263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7" name="Oval 250"/>
                <p:cNvSpPr>
                  <a:spLocks noChangeArrowheads="1"/>
                </p:cNvSpPr>
                <p:nvPr/>
              </p:nvSpPr>
              <p:spPr bwMode="auto">
                <a:xfrm>
                  <a:off x="2147" y="259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8" name="Line 251"/>
                <p:cNvSpPr>
                  <a:spLocks noChangeShapeType="1"/>
                </p:cNvSpPr>
                <p:nvPr/>
              </p:nvSpPr>
              <p:spPr bwMode="auto">
                <a:xfrm>
                  <a:off x="2147" y="260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9" name="Line 252"/>
                <p:cNvSpPr>
                  <a:spLocks noChangeShapeType="1"/>
                </p:cNvSpPr>
                <p:nvPr/>
              </p:nvSpPr>
              <p:spPr bwMode="auto">
                <a:xfrm>
                  <a:off x="2157" y="259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0" name="Oval 253"/>
                <p:cNvSpPr>
                  <a:spLocks noChangeArrowheads="1"/>
                </p:cNvSpPr>
                <p:nvPr/>
              </p:nvSpPr>
              <p:spPr bwMode="auto">
                <a:xfrm>
                  <a:off x="2168" y="254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1" name="Line 254"/>
                <p:cNvSpPr>
                  <a:spLocks noChangeShapeType="1"/>
                </p:cNvSpPr>
                <p:nvPr/>
              </p:nvSpPr>
              <p:spPr bwMode="auto">
                <a:xfrm>
                  <a:off x="2168" y="255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2" name="Line 255"/>
                <p:cNvSpPr>
                  <a:spLocks noChangeShapeType="1"/>
                </p:cNvSpPr>
                <p:nvPr/>
              </p:nvSpPr>
              <p:spPr bwMode="auto">
                <a:xfrm>
                  <a:off x="2177" y="2546"/>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3" name="Oval 256"/>
                <p:cNvSpPr>
                  <a:spLocks noChangeArrowheads="1"/>
                </p:cNvSpPr>
                <p:nvPr/>
              </p:nvSpPr>
              <p:spPr bwMode="auto">
                <a:xfrm>
                  <a:off x="2188" y="2504"/>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4" name="Line 257"/>
                <p:cNvSpPr>
                  <a:spLocks noChangeShapeType="1"/>
                </p:cNvSpPr>
                <p:nvPr/>
              </p:nvSpPr>
              <p:spPr bwMode="auto">
                <a:xfrm>
                  <a:off x="2188" y="251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5" name="Line 258"/>
                <p:cNvSpPr>
                  <a:spLocks noChangeShapeType="1"/>
                </p:cNvSpPr>
                <p:nvPr/>
              </p:nvSpPr>
              <p:spPr bwMode="auto">
                <a:xfrm>
                  <a:off x="2198" y="2504"/>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6" name="Oval 259"/>
                <p:cNvSpPr>
                  <a:spLocks noChangeArrowheads="1"/>
                </p:cNvSpPr>
                <p:nvPr/>
              </p:nvSpPr>
              <p:spPr bwMode="auto">
                <a:xfrm>
                  <a:off x="2209" y="2459"/>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7" name="Line 260"/>
                <p:cNvSpPr>
                  <a:spLocks noChangeShapeType="1"/>
                </p:cNvSpPr>
                <p:nvPr/>
              </p:nvSpPr>
              <p:spPr bwMode="auto">
                <a:xfrm>
                  <a:off x="2209" y="246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8" name="Line 261"/>
                <p:cNvSpPr>
                  <a:spLocks noChangeShapeType="1"/>
                </p:cNvSpPr>
                <p:nvPr/>
              </p:nvSpPr>
              <p:spPr bwMode="auto">
                <a:xfrm>
                  <a:off x="2218" y="2459"/>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9" name="Oval 262"/>
                <p:cNvSpPr>
                  <a:spLocks noChangeArrowheads="1"/>
                </p:cNvSpPr>
                <p:nvPr/>
              </p:nvSpPr>
              <p:spPr bwMode="auto">
                <a:xfrm>
                  <a:off x="2230" y="241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0" name="Line 263"/>
                <p:cNvSpPr>
                  <a:spLocks noChangeShapeType="1"/>
                </p:cNvSpPr>
                <p:nvPr/>
              </p:nvSpPr>
              <p:spPr bwMode="auto">
                <a:xfrm>
                  <a:off x="2229" y="242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1" name="Line 264"/>
                <p:cNvSpPr>
                  <a:spLocks noChangeShapeType="1"/>
                </p:cNvSpPr>
                <p:nvPr/>
              </p:nvSpPr>
              <p:spPr bwMode="auto">
                <a:xfrm>
                  <a:off x="2239" y="241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2" name="Oval 265"/>
                <p:cNvSpPr>
                  <a:spLocks noChangeArrowheads="1"/>
                </p:cNvSpPr>
                <p:nvPr/>
              </p:nvSpPr>
              <p:spPr bwMode="auto">
                <a:xfrm>
                  <a:off x="2250" y="2369"/>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3" name="Line 266"/>
                <p:cNvSpPr>
                  <a:spLocks noChangeShapeType="1"/>
                </p:cNvSpPr>
                <p:nvPr/>
              </p:nvSpPr>
              <p:spPr bwMode="auto">
                <a:xfrm>
                  <a:off x="2249" y="2378"/>
                  <a:ext cx="2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4" name="Line 267"/>
                <p:cNvSpPr>
                  <a:spLocks noChangeShapeType="1"/>
                </p:cNvSpPr>
                <p:nvPr/>
              </p:nvSpPr>
              <p:spPr bwMode="auto">
                <a:xfrm>
                  <a:off x="2259" y="236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5" name="Oval 268"/>
                <p:cNvSpPr>
                  <a:spLocks noChangeArrowheads="1"/>
                </p:cNvSpPr>
                <p:nvPr/>
              </p:nvSpPr>
              <p:spPr bwMode="auto">
                <a:xfrm>
                  <a:off x="2271" y="2324"/>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6" name="Line 269"/>
                <p:cNvSpPr>
                  <a:spLocks noChangeShapeType="1"/>
                </p:cNvSpPr>
                <p:nvPr/>
              </p:nvSpPr>
              <p:spPr bwMode="auto">
                <a:xfrm>
                  <a:off x="2271" y="233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7" name="Line 270"/>
                <p:cNvSpPr>
                  <a:spLocks noChangeShapeType="1"/>
                </p:cNvSpPr>
                <p:nvPr/>
              </p:nvSpPr>
              <p:spPr bwMode="auto">
                <a:xfrm>
                  <a:off x="2280" y="2324"/>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8" name="Oval 271"/>
                <p:cNvSpPr>
                  <a:spLocks noChangeArrowheads="1"/>
                </p:cNvSpPr>
                <p:nvPr/>
              </p:nvSpPr>
              <p:spPr bwMode="auto">
                <a:xfrm>
                  <a:off x="2291" y="2278"/>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9" name="Line 272"/>
                <p:cNvSpPr>
                  <a:spLocks noChangeShapeType="1"/>
                </p:cNvSpPr>
                <p:nvPr/>
              </p:nvSpPr>
              <p:spPr bwMode="auto">
                <a:xfrm>
                  <a:off x="2291" y="228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0" name="Line 273"/>
                <p:cNvSpPr>
                  <a:spLocks noChangeShapeType="1"/>
                </p:cNvSpPr>
                <p:nvPr/>
              </p:nvSpPr>
              <p:spPr bwMode="auto">
                <a:xfrm>
                  <a:off x="2301" y="227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1" name="Oval 274"/>
                <p:cNvSpPr>
                  <a:spLocks noChangeArrowheads="1"/>
                </p:cNvSpPr>
                <p:nvPr/>
              </p:nvSpPr>
              <p:spPr bwMode="auto">
                <a:xfrm>
                  <a:off x="2311" y="223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2" name="Line 275"/>
                <p:cNvSpPr>
                  <a:spLocks noChangeShapeType="1"/>
                </p:cNvSpPr>
                <p:nvPr/>
              </p:nvSpPr>
              <p:spPr bwMode="auto">
                <a:xfrm>
                  <a:off x="2311" y="224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3" name="Line 276"/>
                <p:cNvSpPr>
                  <a:spLocks noChangeShapeType="1"/>
                </p:cNvSpPr>
                <p:nvPr/>
              </p:nvSpPr>
              <p:spPr bwMode="auto">
                <a:xfrm>
                  <a:off x="2321" y="223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4" name="Oval 277"/>
                <p:cNvSpPr>
                  <a:spLocks noChangeArrowheads="1"/>
                </p:cNvSpPr>
                <p:nvPr/>
              </p:nvSpPr>
              <p:spPr bwMode="auto">
                <a:xfrm>
                  <a:off x="2333" y="2188"/>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5" name="Line 278"/>
                <p:cNvSpPr>
                  <a:spLocks noChangeShapeType="1"/>
                </p:cNvSpPr>
                <p:nvPr/>
              </p:nvSpPr>
              <p:spPr bwMode="auto">
                <a:xfrm>
                  <a:off x="2332" y="219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6" name="Line 279"/>
                <p:cNvSpPr>
                  <a:spLocks noChangeShapeType="1"/>
                </p:cNvSpPr>
                <p:nvPr/>
              </p:nvSpPr>
              <p:spPr bwMode="auto">
                <a:xfrm>
                  <a:off x="2341" y="2188"/>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7" name="Oval 280"/>
                <p:cNvSpPr>
                  <a:spLocks noChangeArrowheads="1"/>
                </p:cNvSpPr>
                <p:nvPr/>
              </p:nvSpPr>
              <p:spPr bwMode="auto">
                <a:xfrm>
                  <a:off x="2353" y="2143"/>
                  <a:ext cx="19" cy="21"/>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8" name="Line 281"/>
                <p:cNvSpPr>
                  <a:spLocks noChangeShapeType="1"/>
                </p:cNvSpPr>
                <p:nvPr/>
              </p:nvSpPr>
              <p:spPr bwMode="auto">
                <a:xfrm>
                  <a:off x="2352" y="215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9" name="Line 282"/>
                <p:cNvSpPr>
                  <a:spLocks noChangeShapeType="1"/>
                </p:cNvSpPr>
                <p:nvPr/>
              </p:nvSpPr>
              <p:spPr bwMode="auto">
                <a:xfrm>
                  <a:off x="2362" y="214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0" name="Oval 283"/>
                <p:cNvSpPr>
                  <a:spLocks noChangeArrowheads="1"/>
                </p:cNvSpPr>
                <p:nvPr/>
              </p:nvSpPr>
              <p:spPr bwMode="auto">
                <a:xfrm>
                  <a:off x="2373" y="2099"/>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1" name="Line 284"/>
                <p:cNvSpPr>
                  <a:spLocks noChangeShapeType="1"/>
                </p:cNvSpPr>
                <p:nvPr/>
              </p:nvSpPr>
              <p:spPr bwMode="auto">
                <a:xfrm>
                  <a:off x="2372" y="2109"/>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2" name="Line 285"/>
                <p:cNvSpPr>
                  <a:spLocks noChangeShapeType="1"/>
                </p:cNvSpPr>
                <p:nvPr/>
              </p:nvSpPr>
              <p:spPr bwMode="auto">
                <a:xfrm>
                  <a:off x="2382" y="2099"/>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3" name="Oval 286"/>
                <p:cNvSpPr>
                  <a:spLocks noChangeArrowheads="1"/>
                </p:cNvSpPr>
                <p:nvPr/>
              </p:nvSpPr>
              <p:spPr bwMode="auto">
                <a:xfrm>
                  <a:off x="2394" y="2056"/>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4" name="Line 287"/>
                <p:cNvSpPr>
                  <a:spLocks noChangeShapeType="1"/>
                </p:cNvSpPr>
                <p:nvPr/>
              </p:nvSpPr>
              <p:spPr bwMode="auto">
                <a:xfrm>
                  <a:off x="2394" y="206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5" name="Line 288"/>
                <p:cNvSpPr>
                  <a:spLocks noChangeShapeType="1"/>
                </p:cNvSpPr>
                <p:nvPr/>
              </p:nvSpPr>
              <p:spPr bwMode="auto">
                <a:xfrm>
                  <a:off x="2403" y="205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6" name="Oval 289"/>
                <p:cNvSpPr>
                  <a:spLocks noChangeArrowheads="1"/>
                </p:cNvSpPr>
                <p:nvPr/>
              </p:nvSpPr>
              <p:spPr bwMode="auto">
                <a:xfrm>
                  <a:off x="2414" y="201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7" name="Line 290"/>
                <p:cNvSpPr>
                  <a:spLocks noChangeShapeType="1"/>
                </p:cNvSpPr>
                <p:nvPr/>
              </p:nvSpPr>
              <p:spPr bwMode="auto">
                <a:xfrm>
                  <a:off x="2414" y="202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8" name="Line 291"/>
                <p:cNvSpPr>
                  <a:spLocks noChangeShapeType="1"/>
                </p:cNvSpPr>
                <p:nvPr/>
              </p:nvSpPr>
              <p:spPr bwMode="auto">
                <a:xfrm>
                  <a:off x="2424" y="201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9" name="Oval 292"/>
                <p:cNvSpPr>
                  <a:spLocks noChangeArrowheads="1"/>
                </p:cNvSpPr>
                <p:nvPr/>
              </p:nvSpPr>
              <p:spPr bwMode="auto">
                <a:xfrm>
                  <a:off x="2434" y="1972"/>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0" name="Line 293"/>
                <p:cNvSpPr>
                  <a:spLocks noChangeShapeType="1"/>
                </p:cNvSpPr>
                <p:nvPr/>
              </p:nvSpPr>
              <p:spPr bwMode="auto">
                <a:xfrm>
                  <a:off x="2434" y="198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1" name="Line 294"/>
                <p:cNvSpPr>
                  <a:spLocks noChangeShapeType="1"/>
                </p:cNvSpPr>
                <p:nvPr/>
              </p:nvSpPr>
              <p:spPr bwMode="auto">
                <a:xfrm>
                  <a:off x="2444" y="197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2" name="Oval 295"/>
                <p:cNvSpPr>
                  <a:spLocks noChangeArrowheads="1"/>
                </p:cNvSpPr>
                <p:nvPr/>
              </p:nvSpPr>
              <p:spPr bwMode="auto">
                <a:xfrm>
                  <a:off x="2455" y="193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3" name="Line 296"/>
                <p:cNvSpPr>
                  <a:spLocks noChangeShapeType="1"/>
                </p:cNvSpPr>
                <p:nvPr/>
              </p:nvSpPr>
              <p:spPr bwMode="auto">
                <a:xfrm>
                  <a:off x="2455" y="194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4" name="Line 297"/>
                <p:cNvSpPr>
                  <a:spLocks noChangeShapeType="1"/>
                </p:cNvSpPr>
                <p:nvPr/>
              </p:nvSpPr>
              <p:spPr bwMode="auto">
                <a:xfrm>
                  <a:off x="2465" y="193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5" name="Oval 298"/>
                <p:cNvSpPr>
                  <a:spLocks noChangeArrowheads="1"/>
                </p:cNvSpPr>
                <p:nvPr/>
              </p:nvSpPr>
              <p:spPr bwMode="auto">
                <a:xfrm>
                  <a:off x="2476" y="189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6" name="Line 299"/>
                <p:cNvSpPr>
                  <a:spLocks noChangeShapeType="1"/>
                </p:cNvSpPr>
                <p:nvPr/>
              </p:nvSpPr>
              <p:spPr bwMode="auto">
                <a:xfrm>
                  <a:off x="2475" y="190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7" name="Line 300"/>
                <p:cNvSpPr>
                  <a:spLocks noChangeShapeType="1"/>
                </p:cNvSpPr>
                <p:nvPr/>
              </p:nvSpPr>
              <p:spPr bwMode="auto">
                <a:xfrm>
                  <a:off x="2485" y="189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8" name="Oval 301"/>
                <p:cNvSpPr>
                  <a:spLocks noChangeArrowheads="1"/>
                </p:cNvSpPr>
                <p:nvPr/>
              </p:nvSpPr>
              <p:spPr bwMode="auto">
                <a:xfrm>
                  <a:off x="2496" y="185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9" name="Line 302"/>
                <p:cNvSpPr>
                  <a:spLocks noChangeShapeType="1"/>
                </p:cNvSpPr>
                <p:nvPr/>
              </p:nvSpPr>
              <p:spPr bwMode="auto">
                <a:xfrm>
                  <a:off x="2496" y="186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0" name="Line 303"/>
                <p:cNvSpPr>
                  <a:spLocks noChangeShapeType="1"/>
                </p:cNvSpPr>
                <p:nvPr/>
              </p:nvSpPr>
              <p:spPr bwMode="auto">
                <a:xfrm>
                  <a:off x="2505" y="185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1" name="Oval 304"/>
                <p:cNvSpPr>
                  <a:spLocks noChangeArrowheads="1"/>
                </p:cNvSpPr>
                <p:nvPr/>
              </p:nvSpPr>
              <p:spPr bwMode="auto">
                <a:xfrm>
                  <a:off x="2517" y="1820"/>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2" name="Line 305"/>
                <p:cNvSpPr>
                  <a:spLocks noChangeShapeType="1"/>
                </p:cNvSpPr>
                <p:nvPr/>
              </p:nvSpPr>
              <p:spPr bwMode="auto">
                <a:xfrm>
                  <a:off x="2517" y="1830"/>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3" name="Line 306"/>
                <p:cNvSpPr>
                  <a:spLocks noChangeShapeType="1"/>
                </p:cNvSpPr>
                <p:nvPr/>
              </p:nvSpPr>
              <p:spPr bwMode="auto">
                <a:xfrm>
                  <a:off x="2527" y="182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4" name="Oval 307"/>
                <p:cNvSpPr>
                  <a:spLocks noChangeArrowheads="1"/>
                </p:cNvSpPr>
                <p:nvPr/>
              </p:nvSpPr>
              <p:spPr bwMode="auto">
                <a:xfrm>
                  <a:off x="2537" y="178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5" name="Line 308"/>
                <p:cNvSpPr>
                  <a:spLocks noChangeShapeType="1"/>
                </p:cNvSpPr>
                <p:nvPr/>
              </p:nvSpPr>
              <p:spPr bwMode="auto">
                <a:xfrm>
                  <a:off x="2537" y="179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6" name="Line 309"/>
                <p:cNvSpPr>
                  <a:spLocks noChangeShapeType="1"/>
                </p:cNvSpPr>
                <p:nvPr/>
              </p:nvSpPr>
              <p:spPr bwMode="auto">
                <a:xfrm>
                  <a:off x="2547" y="178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7" name="Oval 310"/>
                <p:cNvSpPr>
                  <a:spLocks noChangeArrowheads="1"/>
                </p:cNvSpPr>
                <p:nvPr/>
              </p:nvSpPr>
              <p:spPr bwMode="auto">
                <a:xfrm>
                  <a:off x="2558" y="1755"/>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8" name="Line 311"/>
                <p:cNvSpPr>
                  <a:spLocks noChangeShapeType="1"/>
                </p:cNvSpPr>
                <p:nvPr/>
              </p:nvSpPr>
              <p:spPr bwMode="auto">
                <a:xfrm>
                  <a:off x="2558" y="176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9" name="Line 312"/>
                <p:cNvSpPr>
                  <a:spLocks noChangeShapeType="1"/>
                </p:cNvSpPr>
                <p:nvPr/>
              </p:nvSpPr>
              <p:spPr bwMode="auto">
                <a:xfrm>
                  <a:off x="2567" y="175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0" name="Oval 313"/>
                <p:cNvSpPr>
                  <a:spLocks noChangeArrowheads="1"/>
                </p:cNvSpPr>
                <p:nvPr/>
              </p:nvSpPr>
              <p:spPr bwMode="auto">
                <a:xfrm>
                  <a:off x="2578" y="172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1" name="Line 314"/>
                <p:cNvSpPr>
                  <a:spLocks noChangeShapeType="1"/>
                </p:cNvSpPr>
                <p:nvPr/>
              </p:nvSpPr>
              <p:spPr bwMode="auto">
                <a:xfrm>
                  <a:off x="2578" y="173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2" name="Line 315"/>
                <p:cNvSpPr>
                  <a:spLocks noChangeShapeType="1"/>
                </p:cNvSpPr>
                <p:nvPr/>
              </p:nvSpPr>
              <p:spPr bwMode="auto">
                <a:xfrm>
                  <a:off x="2588" y="172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3" name="Oval 316"/>
                <p:cNvSpPr>
                  <a:spLocks noChangeArrowheads="1"/>
                </p:cNvSpPr>
                <p:nvPr/>
              </p:nvSpPr>
              <p:spPr bwMode="auto">
                <a:xfrm>
                  <a:off x="2599" y="1698"/>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4" name="Line 317"/>
                <p:cNvSpPr>
                  <a:spLocks noChangeShapeType="1"/>
                </p:cNvSpPr>
                <p:nvPr/>
              </p:nvSpPr>
              <p:spPr bwMode="auto">
                <a:xfrm>
                  <a:off x="2598" y="170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5" name="Line 318"/>
                <p:cNvSpPr>
                  <a:spLocks noChangeShapeType="1"/>
                </p:cNvSpPr>
                <p:nvPr/>
              </p:nvSpPr>
              <p:spPr bwMode="auto">
                <a:xfrm>
                  <a:off x="2608" y="1697"/>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6" name="Oval 319"/>
                <p:cNvSpPr>
                  <a:spLocks noChangeArrowheads="1"/>
                </p:cNvSpPr>
                <p:nvPr/>
              </p:nvSpPr>
              <p:spPr bwMode="auto">
                <a:xfrm>
                  <a:off x="2620" y="1673"/>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7" name="Line 320"/>
                <p:cNvSpPr>
                  <a:spLocks noChangeShapeType="1"/>
                </p:cNvSpPr>
                <p:nvPr/>
              </p:nvSpPr>
              <p:spPr bwMode="auto">
                <a:xfrm>
                  <a:off x="2619" y="1681"/>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8" name="Line 321"/>
                <p:cNvSpPr>
                  <a:spLocks noChangeShapeType="1"/>
                </p:cNvSpPr>
                <p:nvPr/>
              </p:nvSpPr>
              <p:spPr bwMode="auto">
                <a:xfrm>
                  <a:off x="2628" y="1672"/>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9" name="Oval 322"/>
                <p:cNvSpPr>
                  <a:spLocks noChangeArrowheads="1"/>
                </p:cNvSpPr>
                <p:nvPr/>
              </p:nvSpPr>
              <p:spPr bwMode="auto">
                <a:xfrm>
                  <a:off x="2640" y="164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0" name="Line 323"/>
                <p:cNvSpPr>
                  <a:spLocks noChangeShapeType="1"/>
                </p:cNvSpPr>
                <p:nvPr/>
              </p:nvSpPr>
              <p:spPr bwMode="auto">
                <a:xfrm>
                  <a:off x="2639" y="1659"/>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1" name="Line 324"/>
                <p:cNvSpPr>
                  <a:spLocks noChangeShapeType="1"/>
                </p:cNvSpPr>
                <p:nvPr/>
              </p:nvSpPr>
              <p:spPr bwMode="auto">
                <a:xfrm>
                  <a:off x="2649" y="1649"/>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2" name="Oval 325"/>
                <p:cNvSpPr>
                  <a:spLocks noChangeArrowheads="1"/>
                </p:cNvSpPr>
                <p:nvPr/>
              </p:nvSpPr>
              <p:spPr bwMode="auto">
                <a:xfrm>
                  <a:off x="2660" y="1630"/>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3" name="Line 326"/>
                <p:cNvSpPr>
                  <a:spLocks noChangeShapeType="1"/>
                </p:cNvSpPr>
                <p:nvPr/>
              </p:nvSpPr>
              <p:spPr bwMode="auto">
                <a:xfrm>
                  <a:off x="2660" y="1639"/>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4" name="Line 327"/>
                <p:cNvSpPr>
                  <a:spLocks noChangeShapeType="1"/>
                </p:cNvSpPr>
                <p:nvPr/>
              </p:nvSpPr>
              <p:spPr bwMode="auto">
                <a:xfrm>
                  <a:off x="2670" y="1630"/>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5" name="Oval 328"/>
                <p:cNvSpPr>
                  <a:spLocks noChangeArrowheads="1"/>
                </p:cNvSpPr>
                <p:nvPr/>
              </p:nvSpPr>
              <p:spPr bwMode="auto">
                <a:xfrm>
                  <a:off x="2681" y="1613"/>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6" name="Line 329"/>
                <p:cNvSpPr>
                  <a:spLocks noChangeShapeType="1"/>
                </p:cNvSpPr>
                <p:nvPr/>
              </p:nvSpPr>
              <p:spPr bwMode="auto">
                <a:xfrm>
                  <a:off x="2681" y="162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7" name="Line 330"/>
                <p:cNvSpPr>
                  <a:spLocks noChangeShapeType="1"/>
                </p:cNvSpPr>
                <p:nvPr/>
              </p:nvSpPr>
              <p:spPr bwMode="auto">
                <a:xfrm>
                  <a:off x="2690" y="1612"/>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8" name="Oval 331"/>
                <p:cNvSpPr>
                  <a:spLocks noChangeArrowheads="1"/>
                </p:cNvSpPr>
                <p:nvPr/>
              </p:nvSpPr>
              <p:spPr bwMode="auto">
                <a:xfrm>
                  <a:off x="2701" y="1597"/>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9" name="Line 332"/>
                <p:cNvSpPr>
                  <a:spLocks noChangeShapeType="1"/>
                </p:cNvSpPr>
                <p:nvPr/>
              </p:nvSpPr>
              <p:spPr bwMode="auto">
                <a:xfrm>
                  <a:off x="2701" y="160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0" name="Line 333"/>
                <p:cNvSpPr>
                  <a:spLocks noChangeShapeType="1"/>
                </p:cNvSpPr>
                <p:nvPr/>
              </p:nvSpPr>
              <p:spPr bwMode="auto">
                <a:xfrm>
                  <a:off x="2711" y="159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1" name="Oval 334"/>
                <p:cNvSpPr>
                  <a:spLocks noChangeArrowheads="1"/>
                </p:cNvSpPr>
                <p:nvPr/>
              </p:nvSpPr>
              <p:spPr bwMode="auto">
                <a:xfrm>
                  <a:off x="2721" y="1586"/>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2" name="Line 335"/>
                <p:cNvSpPr>
                  <a:spLocks noChangeShapeType="1"/>
                </p:cNvSpPr>
                <p:nvPr/>
              </p:nvSpPr>
              <p:spPr bwMode="auto">
                <a:xfrm>
                  <a:off x="2721" y="159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3" name="Line 336"/>
                <p:cNvSpPr>
                  <a:spLocks noChangeShapeType="1"/>
                </p:cNvSpPr>
                <p:nvPr/>
              </p:nvSpPr>
              <p:spPr bwMode="auto">
                <a:xfrm>
                  <a:off x="2731" y="158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4" name="Oval 337"/>
                <p:cNvSpPr>
                  <a:spLocks noChangeArrowheads="1"/>
                </p:cNvSpPr>
                <p:nvPr/>
              </p:nvSpPr>
              <p:spPr bwMode="auto">
                <a:xfrm>
                  <a:off x="2743" y="157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5" name="Line 338"/>
                <p:cNvSpPr>
                  <a:spLocks noChangeShapeType="1"/>
                </p:cNvSpPr>
                <p:nvPr/>
              </p:nvSpPr>
              <p:spPr bwMode="auto">
                <a:xfrm>
                  <a:off x="2742" y="158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6" name="Line 339"/>
                <p:cNvSpPr>
                  <a:spLocks noChangeShapeType="1"/>
                </p:cNvSpPr>
                <p:nvPr/>
              </p:nvSpPr>
              <p:spPr bwMode="auto">
                <a:xfrm>
                  <a:off x="2752" y="1577"/>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7" name="Oval 340"/>
                <p:cNvSpPr>
                  <a:spLocks noChangeArrowheads="1"/>
                </p:cNvSpPr>
                <p:nvPr/>
              </p:nvSpPr>
              <p:spPr bwMode="auto">
                <a:xfrm>
                  <a:off x="2763" y="157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8" name="Line 341"/>
                <p:cNvSpPr>
                  <a:spLocks noChangeShapeType="1"/>
                </p:cNvSpPr>
                <p:nvPr/>
              </p:nvSpPr>
              <p:spPr bwMode="auto">
                <a:xfrm>
                  <a:off x="2762" y="158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9" name="Line 342"/>
                <p:cNvSpPr>
                  <a:spLocks noChangeShapeType="1"/>
                </p:cNvSpPr>
                <p:nvPr/>
              </p:nvSpPr>
              <p:spPr bwMode="auto">
                <a:xfrm>
                  <a:off x="2772" y="157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0" name="Oval 343"/>
                <p:cNvSpPr>
                  <a:spLocks noChangeArrowheads="1"/>
                </p:cNvSpPr>
                <p:nvPr/>
              </p:nvSpPr>
              <p:spPr bwMode="auto">
                <a:xfrm>
                  <a:off x="2783" y="1569"/>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1" name="Line 344"/>
                <p:cNvSpPr>
                  <a:spLocks noChangeShapeType="1"/>
                </p:cNvSpPr>
                <p:nvPr/>
              </p:nvSpPr>
              <p:spPr bwMode="auto">
                <a:xfrm>
                  <a:off x="2783" y="157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2" name="Line 345"/>
                <p:cNvSpPr>
                  <a:spLocks noChangeShapeType="1"/>
                </p:cNvSpPr>
                <p:nvPr/>
              </p:nvSpPr>
              <p:spPr bwMode="auto">
                <a:xfrm>
                  <a:off x="2793" y="156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3" name="Oval 346"/>
                <p:cNvSpPr>
                  <a:spLocks noChangeArrowheads="1"/>
                </p:cNvSpPr>
                <p:nvPr/>
              </p:nvSpPr>
              <p:spPr bwMode="auto">
                <a:xfrm>
                  <a:off x="2804" y="1569"/>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4" name="Line 347"/>
                <p:cNvSpPr>
                  <a:spLocks noChangeShapeType="1"/>
                </p:cNvSpPr>
                <p:nvPr/>
              </p:nvSpPr>
              <p:spPr bwMode="auto">
                <a:xfrm>
                  <a:off x="2804" y="157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5" name="Line 348"/>
                <p:cNvSpPr>
                  <a:spLocks noChangeShapeType="1"/>
                </p:cNvSpPr>
                <p:nvPr/>
              </p:nvSpPr>
              <p:spPr bwMode="auto">
                <a:xfrm>
                  <a:off x="2814" y="156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6" name="Oval 349"/>
                <p:cNvSpPr>
                  <a:spLocks noChangeArrowheads="1"/>
                </p:cNvSpPr>
                <p:nvPr/>
              </p:nvSpPr>
              <p:spPr bwMode="auto">
                <a:xfrm>
                  <a:off x="2824" y="157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7" name="Line 350"/>
                <p:cNvSpPr>
                  <a:spLocks noChangeShapeType="1"/>
                </p:cNvSpPr>
                <p:nvPr/>
              </p:nvSpPr>
              <p:spPr bwMode="auto">
                <a:xfrm>
                  <a:off x="2824" y="158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8" name="Line 351"/>
                <p:cNvSpPr>
                  <a:spLocks noChangeShapeType="1"/>
                </p:cNvSpPr>
                <p:nvPr/>
              </p:nvSpPr>
              <p:spPr bwMode="auto">
                <a:xfrm>
                  <a:off x="2834" y="157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9" name="Oval 352"/>
                <p:cNvSpPr>
                  <a:spLocks noChangeArrowheads="1"/>
                </p:cNvSpPr>
                <p:nvPr/>
              </p:nvSpPr>
              <p:spPr bwMode="auto">
                <a:xfrm>
                  <a:off x="2845" y="1578"/>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0" name="Line 353"/>
                <p:cNvSpPr>
                  <a:spLocks noChangeShapeType="1"/>
                </p:cNvSpPr>
                <p:nvPr/>
              </p:nvSpPr>
              <p:spPr bwMode="auto">
                <a:xfrm>
                  <a:off x="2845" y="158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1" name="Line 354"/>
                <p:cNvSpPr>
                  <a:spLocks noChangeShapeType="1"/>
                </p:cNvSpPr>
                <p:nvPr/>
              </p:nvSpPr>
              <p:spPr bwMode="auto">
                <a:xfrm>
                  <a:off x="2854" y="1577"/>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2" name="Oval 355"/>
                <p:cNvSpPr>
                  <a:spLocks noChangeArrowheads="1"/>
                </p:cNvSpPr>
                <p:nvPr/>
              </p:nvSpPr>
              <p:spPr bwMode="auto">
                <a:xfrm>
                  <a:off x="2866" y="1587"/>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3" name="Line 356"/>
                <p:cNvSpPr>
                  <a:spLocks noChangeShapeType="1"/>
                </p:cNvSpPr>
                <p:nvPr/>
              </p:nvSpPr>
              <p:spPr bwMode="auto">
                <a:xfrm>
                  <a:off x="2865" y="159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4" name="Line 357"/>
                <p:cNvSpPr>
                  <a:spLocks noChangeShapeType="1"/>
                </p:cNvSpPr>
                <p:nvPr/>
              </p:nvSpPr>
              <p:spPr bwMode="auto">
                <a:xfrm>
                  <a:off x="2875" y="158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5" name="Oval 358"/>
                <p:cNvSpPr>
                  <a:spLocks noChangeArrowheads="1"/>
                </p:cNvSpPr>
                <p:nvPr/>
              </p:nvSpPr>
              <p:spPr bwMode="auto">
                <a:xfrm>
                  <a:off x="2886" y="159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6" name="Line 359"/>
                <p:cNvSpPr>
                  <a:spLocks noChangeShapeType="1"/>
                </p:cNvSpPr>
                <p:nvPr/>
              </p:nvSpPr>
              <p:spPr bwMode="auto">
                <a:xfrm>
                  <a:off x="2885" y="160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7" name="Line 360"/>
                <p:cNvSpPr>
                  <a:spLocks noChangeShapeType="1"/>
                </p:cNvSpPr>
                <p:nvPr/>
              </p:nvSpPr>
              <p:spPr bwMode="auto">
                <a:xfrm>
                  <a:off x="2895" y="159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8" name="Oval 361"/>
                <p:cNvSpPr>
                  <a:spLocks noChangeArrowheads="1"/>
                </p:cNvSpPr>
                <p:nvPr/>
              </p:nvSpPr>
              <p:spPr bwMode="auto">
                <a:xfrm>
                  <a:off x="2907" y="1613"/>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9" name="Line 362"/>
                <p:cNvSpPr>
                  <a:spLocks noChangeShapeType="1"/>
                </p:cNvSpPr>
                <p:nvPr/>
              </p:nvSpPr>
              <p:spPr bwMode="auto">
                <a:xfrm>
                  <a:off x="2906" y="162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0" name="Line 363"/>
                <p:cNvSpPr>
                  <a:spLocks noChangeShapeType="1"/>
                </p:cNvSpPr>
                <p:nvPr/>
              </p:nvSpPr>
              <p:spPr bwMode="auto">
                <a:xfrm>
                  <a:off x="2915" y="161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1" name="Oval 364"/>
                <p:cNvSpPr>
                  <a:spLocks noChangeArrowheads="1"/>
                </p:cNvSpPr>
                <p:nvPr/>
              </p:nvSpPr>
              <p:spPr bwMode="auto">
                <a:xfrm>
                  <a:off x="2927" y="1630"/>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2" name="Line 365"/>
                <p:cNvSpPr>
                  <a:spLocks noChangeShapeType="1"/>
                </p:cNvSpPr>
                <p:nvPr/>
              </p:nvSpPr>
              <p:spPr bwMode="auto">
                <a:xfrm>
                  <a:off x="2927" y="163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3" name="Line 366"/>
                <p:cNvSpPr>
                  <a:spLocks noChangeShapeType="1"/>
                </p:cNvSpPr>
                <p:nvPr/>
              </p:nvSpPr>
              <p:spPr bwMode="auto">
                <a:xfrm>
                  <a:off x="2937" y="1630"/>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4" name="Oval 367"/>
                <p:cNvSpPr>
                  <a:spLocks noChangeArrowheads="1"/>
                </p:cNvSpPr>
                <p:nvPr/>
              </p:nvSpPr>
              <p:spPr bwMode="auto">
                <a:xfrm>
                  <a:off x="2947" y="165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5" name="Line 368"/>
                <p:cNvSpPr>
                  <a:spLocks noChangeShapeType="1"/>
                </p:cNvSpPr>
                <p:nvPr/>
              </p:nvSpPr>
              <p:spPr bwMode="auto">
                <a:xfrm>
                  <a:off x="2947" y="166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6" name="Line 369"/>
                <p:cNvSpPr>
                  <a:spLocks noChangeShapeType="1"/>
                </p:cNvSpPr>
                <p:nvPr/>
              </p:nvSpPr>
              <p:spPr bwMode="auto">
                <a:xfrm>
                  <a:off x="2957" y="165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7" name="Oval 370"/>
                <p:cNvSpPr>
                  <a:spLocks noChangeArrowheads="1"/>
                </p:cNvSpPr>
                <p:nvPr/>
              </p:nvSpPr>
              <p:spPr bwMode="auto">
                <a:xfrm>
                  <a:off x="2968" y="1673"/>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8" name="Line 371"/>
                <p:cNvSpPr>
                  <a:spLocks noChangeShapeType="1"/>
                </p:cNvSpPr>
                <p:nvPr/>
              </p:nvSpPr>
              <p:spPr bwMode="auto">
                <a:xfrm>
                  <a:off x="2968" y="168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9" name="Line 372"/>
                <p:cNvSpPr>
                  <a:spLocks noChangeShapeType="1"/>
                </p:cNvSpPr>
                <p:nvPr/>
              </p:nvSpPr>
              <p:spPr bwMode="auto">
                <a:xfrm>
                  <a:off x="2977" y="167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0" name="Oval 373"/>
                <p:cNvSpPr>
                  <a:spLocks noChangeArrowheads="1"/>
                </p:cNvSpPr>
                <p:nvPr/>
              </p:nvSpPr>
              <p:spPr bwMode="auto">
                <a:xfrm>
                  <a:off x="2988" y="169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1" name="Line 374"/>
                <p:cNvSpPr>
                  <a:spLocks noChangeShapeType="1"/>
                </p:cNvSpPr>
                <p:nvPr/>
              </p:nvSpPr>
              <p:spPr bwMode="auto">
                <a:xfrm>
                  <a:off x="2988" y="170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2" name="Line 375"/>
                <p:cNvSpPr>
                  <a:spLocks noChangeShapeType="1"/>
                </p:cNvSpPr>
                <p:nvPr/>
              </p:nvSpPr>
              <p:spPr bwMode="auto">
                <a:xfrm>
                  <a:off x="2998" y="1698"/>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3" name="Oval 376"/>
                <p:cNvSpPr>
                  <a:spLocks noChangeArrowheads="1"/>
                </p:cNvSpPr>
                <p:nvPr/>
              </p:nvSpPr>
              <p:spPr bwMode="auto">
                <a:xfrm>
                  <a:off x="3009" y="172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4" name="Line 377"/>
                <p:cNvSpPr>
                  <a:spLocks noChangeShapeType="1"/>
                </p:cNvSpPr>
                <p:nvPr/>
              </p:nvSpPr>
              <p:spPr bwMode="auto">
                <a:xfrm>
                  <a:off x="3008" y="173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5" name="Line 378"/>
                <p:cNvSpPr>
                  <a:spLocks noChangeShapeType="1"/>
                </p:cNvSpPr>
                <p:nvPr/>
              </p:nvSpPr>
              <p:spPr bwMode="auto">
                <a:xfrm>
                  <a:off x="3018" y="172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6" name="Oval 379"/>
                <p:cNvSpPr>
                  <a:spLocks noChangeArrowheads="1"/>
                </p:cNvSpPr>
                <p:nvPr/>
              </p:nvSpPr>
              <p:spPr bwMode="auto">
                <a:xfrm>
                  <a:off x="3030" y="1756"/>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7" name="Line 380"/>
                <p:cNvSpPr>
                  <a:spLocks noChangeShapeType="1"/>
                </p:cNvSpPr>
                <p:nvPr/>
              </p:nvSpPr>
              <p:spPr bwMode="auto">
                <a:xfrm>
                  <a:off x="3029" y="176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8" name="Line 381"/>
                <p:cNvSpPr>
                  <a:spLocks noChangeShapeType="1"/>
                </p:cNvSpPr>
                <p:nvPr/>
              </p:nvSpPr>
              <p:spPr bwMode="auto">
                <a:xfrm>
                  <a:off x="3039" y="175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9" name="Oval 382"/>
                <p:cNvSpPr>
                  <a:spLocks noChangeArrowheads="1"/>
                </p:cNvSpPr>
                <p:nvPr/>
              </p:nvSpPr>
              <p:spPr bwMode="auto">
                <a:xfrm>
                  <a:off x="3050" y="178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0" name="Line 383"/>
                <p:cNvSpPr>
                  <a:spLocks noChangeShapeType="1"/>
                </p:cNvSpPr>
                <p:nvPr/>
              </p:nvSpPr>
              <p:spPr bwMode="auto">
                <a:xfrm>
                  <a:off x="3050" y="179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1" name="Line 384"/>
                <p:cNvSpPr>
                  <a:spLocks noChangeShapeType="1"/>
                </p:cNvSpPr>
                <p:nvPr/>
              </p:nvSpPr>
              <p:spPr bwMode="auto">
                <a:xfrm>
                  <a:off x="3060" y="178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2" name="Oval 385"/>
                <p:cNvSpPr>
                  <a:spLocks noChangeArrowheads="1"/>
                </p:cNvSpPr>
                <p:nvPr/>
              </p:nvSpPr>
              <p:spPr bwMode="auto">
                <a:xfrm>
                  <a:off x="3070" y="182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3" name="Line 386"/>
                <p:cNvSpPr>
                  <a:spLocks noChangeShapeType="1"/>
                </p:cNvSpPr>
                <p:nvPr/>
              </p:nvSpPr>
              <p:spPr bwMode="auto">
                <a:xfrm>
                  <a:off x="3070" y="183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4" name="Line 387"/>
                <p:cNvSpPr>
                  <a:spLocks noChangeShapeType="1"/>
                </p:cNvSpPr>
                <p:nvPr/>
              </p:nvSpPr>
              <p:spPr bwMode="auto">
                <a:xfrm>
                  <a:off x="3080" y="182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5" name="Oval 388"/>
                <p:cNvSpPr>
                  <a:spLocks noChangeArrowheads="1"/>
                </p:cNvSpPr>
                <p:nvPr/>
              </p:nvSpPr>
              <p:spPr bwMode="auto">
                <a:xfrm>
                  <a:off x="3091" y="1857"/>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6" name="Line 389"/>
                <p:cNvSpPr>
                  <a:spLocks noChangeShapeType="1"/>
                </p:cNvSpPr>
                <p:nvPr/>
              </p:nvSpPr>
              <p:spPr bwMode="auto">
                <a:xfrm>
                  <a:off x="3091" y="186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7" name="Line 390"/>
                <p:cNvSpPr>
                  <a:spLocks noChangeShapeType="1"/>
                </p:cNvSpPr>
                <p:nvPr/>
              </p:nvSpPr>
              <p:spPr bwMode="auto">
                <a:xfrm>
                  <a:off x="3101" y="1857"/>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8" name="Oval 391"/>
                <p:cNvSpPr>
                  <a:spLocks noChangeArrowheads="1"/>
                </p:cNvSpPr>
                <p:nvPr/>
              </p:nvSpPr>
              <p:spPr bwMode="auto">
                <a:xfrm>
                  <a:off x="3111" y="1894"/>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9" name="Line 392"/>
                <p:cNvSpPr>
                  <a:spLocks noChangeShapeType="1"/>
                </p:cNvSpPr>
                <p:nvPr/>
              </p:nvSpPr>
              <p:spPr bwMode="auto">
                <a:xfrm>
                  <a:off x="3111" y="1904"/>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0" name="Line 393"/>
                <p:cNvSpPr>
                  <a:spLocks noChangeShapeType="1"/>
                </p:cNvSpPr>
                <p:nvPr/>
              </p:nvSpPr>
              <p:spPr bwMode="auto">
                <a:xfrm>
                  <a:off x="3121" y="189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1" name="Oval 394"/>
                <p:cNvSpPr>
                  <a:spLocks noChangeArrowheads="1"/>
                </p:cNvSpPr>
                <p:nvPr/>
              </p:nvSpPr>
              <p:spPr bwMode="auto">
                <a:xfrm>
                  <a:off x="3132" y="1934"/>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2" name="Line 395"/>
                <p:cNvSpPr>
                  <a:spLocks noChangeShapeType="1"/>
                </p:cNvSpPr>
                <p:nvPr/>
              </p:nvSpPr>
              <p:spPr bwMode="auto">
                <a:xfrm>
                  <a:off x="3132" y="194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3" name="Line 396"/>
                <p:cNvSpPr>
                  <a:spLocks noChangeShapeType="1"/>
                </p:cNvSpPr>
                <p:nvPr/>
              </p:nvSpPr>
              <p:spPr bwMode="auto">
                <a:xfrm>
                  <a:off x="3141" y="193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4" name="Oval 397"/>
                <p:cNvSpPr>
                  <a:spLocks noChangeArrowheads="1"/>
                </p:cNvSpPr>
                <p:nvPr/>
              </p:nvSpPr>
              <p:spPr bwMode="auto">
                <a:xfrm>
                  <a:off x="3153" y="197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5" name="Line 398"/>
                <p:cNvSpPr>
                  <a:spLocks noChangeShapeType="1"/>
                </p:cNvSpPr>
                <p:nvPr/>
              </p:nvSpPr>
              <p:spPr bwMode="auto">
                <a:xfrm>
                  <a:off x="3152" y="198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6" name="Line 399"/>
                <p:cNvSpPr>
                  <a:spLocks noChangeShapeType="1"/>
                </p:cNvSpPr>
                <p:nvPr/>
              </p:nvSpPr>
              <p:spPr bwMode="auto">
                <a:xfrm>
                  <a:off x="3162" y="197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7" name="Oval 400"/>
                <p:cNvSpPr>
                  <a:spLocks noChangeArrowheads="1"/>
                </p:cNvSpPr>
                <p:nvPr/>
              </p:nvSpPr>
              <p:spPr bwMode="auto">
                <a:xfrm>
                  <a:off x="3173" y="2015"/>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8" name="Line 401"/>
                <p:cNvSpPr>
                  <a:spLocks noChangeShapeType="1"/>
                </p:cNvSpPr>
                <p:nvPr/>
              </p:nvSpPr>
              <p:spPr bwMode="auto">
                <a:xfrm>
                  <a:off x="3172" y="2025"/>
                  <a:ext cx="2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9" name="Line 402"/>
                <p:cNvSpPr>
                  <a:spLocks noChangeShapeType="1"/>
                </p:cNvSpPr>
                <p:nvPr/>
              </p:nvSpPr>
              <p:spPr bwMode="auto">
                <a:xfrm>
                  <a:off x="3183" y="201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0" name="Oval 403"/>
                <p:cNvSpPr>
                  <a:spLocks noChangeArrowheads="1"/>
                </p:cNvSpPr>
                <p:nvPr/>
              </p:nvSpPr>
              <p:spPr bwMode="auto">
                <a:xfrm>
                  <a:off x="3194" y="2058"/>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1" name="Line 404"/>
                <p:cNvSpPr>
                  <a:spLocks noChangeShapeType="1"/>
                </p:cNvSpPr>
                <p:nvPr/>
              </p:nvSpPr>
              <p:spPr bwMode="auto">
                <a:xfrm>
                  <a:off x="3194" y="206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2" name="Line 405"/>
                <p:cNvSpPr>
                  <a:spLocks noChangeShapeType="1"/>
                </p:cNvSpPr>
                <p:nvPr/>
              </p:nvSpPr>
              <p:spPr bwMode="auto">
                <a:xfrm>
                  <a:off x="3203" y="205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 name="Group 607"/>
              <p:cNvGrpSpPr>
                <a:grpSpLocks/>
              </p:cNvGrpSpPr>
              <p:nvPr/>
            </p:nvGrpSpPr>
            <p:grpSpPr bwMode="auto">
              <a:xfrm>
                <a:off x="4841711" y="3378349"/>
                <a:ext cx="2181225" cy="2162175"/>
                <a:chOff x="3214" y="2101"/>
                <a:chExt cx="1374" cy="1362"/>
              </a:xfrm>
            </p:grpSpPr>
            <p:sp>
              <p:nvSpPr>
                <p:cNvPr id="653" name="Oval 407"/>
                <p:cNvSpPr>
                  <a:spLocks noChangeArrowheads="1"/>
                </p:cNvSpPr>
                <p:nvPr/>
              </p:nvSpPr>
              <p:spPr bwMode="auto">
                <a:xfrm>
                  <a:off x="3214" y="2101"/>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4" name="Line 408"/>
                <p:cNvSpPr>
                  <a:spLocks noChangeShapeType="1"/>
                </p:cNvSpPr>
                <p:nvPr/>
              </p:nvSpPr>
              <p:spPr bwMode="auto">
                <a:xfrm>
                  <a:off x="3214" y="2111"/>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5" name="Line 409"/>
                <p:cNvSpPr>
                  <a:spLocks noChangeShapeType="1"/>
                </p:cNvSpPr>
                <p:nvPr/>
              </p:nvSpPr>
              <p:spPr bwMode="auto">
                <a:xfrm>
                  <a:off x="3224" y="210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6" name="Oval 410"/>
                <p:cNvSpPr>
                  <a:spLocks noChangeArrowheads="1"/>
                </p:cNvSpPr>
                <p:nvPr/>
              </p:nvSpPr>
              <p:spPr bwMode="auto">
                <a:xfrm>
                  <a:off x="3234" y="2145"/>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7" name="Line 411"/>
                <p:cNvSpPr>
                  <a:spLocks noChangeShapeType="1"/>
                </p:cNvSpPr>
                <p:nvPr/>
              </p:nvSpPr>
              <p:spPr bwMode="auto">
                <a:xfrm>
                  <a:off x="3234" y="215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8" name="Line 412"/>
                <p:cNvSpPr>
                  <a:spLocks noChangeShapeType="1"/>
                </p:cNvSpPr>
                <p:nvPr/>
              </p:nvSpPr>
              <p:spPr bwMode="auto">
                <a:xfrm>
                  <a:off x="3244" y="214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9" name="Oval 413"/>
                <p:cNvSpPr>
                  <a:spLocks noChangeArrowheads="1"/>
                </p:cNvSpPr>
                <p:nvPr/>
              </p:nvSpPr>
              <p:spPr bwMode="auto">
                <a:xfrm>
                  <a:off x="3256" y="2190"/>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0" name="Line 414"/>
                <p:cNvSpPr>
                  <a:spLocks noChangeShapeType="1"/>
                </p:cNvSpPr>
                <p:nvPr/>
              </p:nvSpPr>
              <p:spPr bwMode="auto">
                <a:xfrm>
                  <a:off x="3255" y="219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1" name="Line 415"/>
                <p:cNvSpPr>
                  <a:spLocks noChangeShapeType="1"/>
                </p:cNvSpPr>
                <p:nvPr/>
              </p:nvSpPr>
              <p:spPr bwMode="auto">
                <a:xfrm>
                  <a:off x="3264" y="2190"/>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2" name="Oval 416"/>
                <p:cNvSpPr>
                  <a:spLocks noChangeArrowheads="1"/>
                </p:cNvSpPr>
                <p:nvPr/>
              </p:nvSpPr>
              <p:spPr bwMode="auto">
                <a:xfrm>
                  <a:off x="3276" y="2235"/>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3" name="Line 417"/>
                <p:cNvSpPr>
                  <a:spLocks noChangeShapeType="1"/>
                </p:cNvSpPr>
                <p:nvPr/>
              </p:nvSpPr>
              <p:spPr bwMode="auto">
                <a:xfrm>
                  <a:off x="3275" y="2244"/>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4" name="Line 418"/>
                <p:cNvSpPr>
                  <a:spLocks noChangeShapeType="1"/>
                </p:cNvSpPr>
                <p:nvPr/>
              </p:nvSpPr>
              <p:spPr bwMode="auto">
                <a:xfrm>
                  <a:off x="3285" y="223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 name="Oval 419"/>
                <p:cNvSpPr>
                  <a:spLocks noChangeArrowheads="1"/>
                </p:cNvSpPr>
                <p:nvPr/>
              </p:nvSpPr>
              <p:spPr bwMode="auto">
                <a:xfrm>
                  <a:off x="3296" y="228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6" name="Line 420"/>
                <p:cNvSpPr>
                  <a:spLocks noChangeShapeType="1"/>
                </p:cNvSpPr>
                <p:nvPr/>
              </p:nvSpPr>
              <p:spPr bwMode="auto">
                <a:xfrm>
                  <a:off x="3295" y="229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7" name="Line 421"/>
                <p:cNvSpPr>
                  <a:spLocks noChangeShapeType="1"/>
                </p:cNvSpPr>
                <p:nvPr/>
              </p:nvSpPr>
              <p:spPr bwMode="auto">
                <a:xfrm>
                  <a:off x="3305" y="228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8" name="Oval 422"/>
                <p:cNvSpPr>
                  <a:spLocks noChangeArrowheads="1"/>
                </p:cNvSpPr>
                <p:nvPr/>
              </p:nvSpPr>
              <p:spPr bwMode="auto">
                <a:xfrm>
                  <a:off x="3317" y="2326"/>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9" name="Line 423"/>
                <p:cNvSpPr>
                  <a:spLocks noChangeShapeType="1"/>
                </p:cNvSpPr>
                <p:nvPr/>
              </p:nvSpPr>
              <p:spPr bwMode="auto">
                <a:xfrm>
                  <a:off x="3317" y="233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0" name="Line 424"/>
                <p:cNvSpPr>
                  <a:spLocks noChangeShapeType="1"/>
                </p:cNvSpPr>
                <p:nvPr/>
              </p:nvSpPr>
              <p:spPr bwMode="auto">
                <a:xfrm>
                  <a:off x="3326" y="232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1" name="Oval 425"/>
                <p:cNvSpPr>
                  <a:spLocks noChangeArrowheads="1"/>
                </p:cNvSpPr>
                <p:nvPr/>
              </p:nvSpPr>
              <p:spPr bwMode="auto">
                <a:xfrm>
                  <a:off x="3337" y="237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2" name="Line 426"/>
                <p:cNvSpPr>
                  <a:spLocks noChangeShapeType="1"/>
                </p:cNvSpPr>
                <p:nvPr/>
              </p:nvSpPr>
              <p:spPr bwMode="auto">
                <a:xfrm>
                  <a:off x="3337" y="238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3" name="Line 427"/>
                <p:cNvSpPr>
                  <a:spLocks noChangeShapeType="1"/>
                </p:cNvSpPr>
                <p:nvPr/>
              </p:nvSpPr>
              <p:spPr bwMode="auto">
                <a:xfrm>
                  <a:off x="3347" y="237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4" name="Oval 428"/>
                <p:cNvSpPr>
                  <a:spLocks noChangeArrowheads="1"/>
                </p:cNvSpPr>
                <p:nvPr/>
              </p:nvSpPr>
              <p:spPr bwMode="auto">
                <a:xfrm>
                  <a:off x="3357" y="241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5" name="Line 429"/>
                <p:cNvSpPr>
                  <a:spLocks noChangeShapeType="1"/>
                </p:cNvSpPr>
                <p:nvPr/>
              </p:nvSpPr>
              <p:spPr bwMode="auto">
                <a:xfrm>
                  <a:off x="3357" y="242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6" name="Line 430"/>
                <p:cNvSpPr>
                  <a:spLocks noChangeShapeType="1"/>
                </p:cNvSpPr>
                <p:nvPr/>
              </p:nvSpPr>
              <p:spPr bwMode="auto">
                <a:xfrm>
                  <a:off x="3367" y="241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7" name="Oval 431"/>
                <p:cNvSpPr>
                  <a:spLocks noChangeArrowheads="1"/>
                </p:cNvSpPr>
                <p:nvPr/>
              </p:nvSpPr>
              <p:spPr bwMode="auto">
                <a:xfrm>
                  <a:off x="3378" y="2461"/>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8" name="Line 432"/>
                <p:cNvSpPr>
                  <a:spLocks noChangeShapeType="1"/>
                </p:cNvSpPr>
                <p:nvPr/>
              </p:nvSpPr>
              <p:spPr bwMode="auto">
                <a:xfrm>
                  <a:off x="3378" y="2470"/>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9" name="Line 433"/>
                <p:cNvSpPr>
                  <a:spLocks noChangeShapeType="1"/>
                </p:cNvSpPr>
                <p:nvPr/>
              </p:nvSpPr>
              <p:spPr bwMode="auto">
                <a:xfrm>
                  <a:off x="3388" y="2461"/>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0" name="Oval 434"/>
                <p:cNvSpPr>
                  <a:spLocks noChangeArrowheads="1"/>
                </p:cNvSpPr>
                <p:nvPr/>
              </p:nvSpPr>
              <p:spPr bwMode="auto">
                <a:xfrm>
                  <a:off x="3399" y="2505"/>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1" name="Line 435"/>
                <p:cNvSpPr>
                  <a:spLocks noChangeShapeType="1"/>
                </p:cNvSpPr>
                <p:nvPr/>
              </p:nvSpPr>
              <p:spPr bwMode="auto">
                <a:xfrm>
                  <a:off x="3398" y="251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2" name="Line 436"/>
                <p:cNvSpPr>
                  <a:spLocks noChangeShapeType="1"/>
                </p:cNvSpPr>
                <p:nvPr/>
              </p:nvSpPr>
              <p:spPr bwMode="auto">
                <a:xfrm>
                  <a:off x="3408" y="2504"/>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3" name="Oval 437"/>
                <p:cNvSpPr>
                  <a:spLocks noChangeArrowheads="1"/>
                </p:cNvSpPr>
                <p:nvPr/>
              </p:nvSpPr>
              <p:spPr bwMode="auto">
                <a:xfrm>
                  <a:off x="3420" y="254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4" name="Line 438"/>
                <p:cNvSpPr>
                  <a:spLocks noChangeShapeType="1"/>
                </p:cNvSpPr>
                <p:nvPr/>
              </p:nvSpPr>
              <p:spPr bwMode="auto">
                <a:xfrm>
                  <a:off x="3419" y="255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5" name="Line 439"/>
                <p:cNvSpPr>
                  <a:spLocks noChangeShapeType="1"/>
                </p:cNvSpPr>
                <p:nvPr/>
              </p:nvSpPr>
              <p:spPr bwMode="auto">
                <a:xfrm>
                  <a:off x="3428" y="254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6" name="Oval 440"/>
                <p:cNvSpPr>
                  <a:spLocks noChangeArrowheads="1"/>
                </p:cNvSpPr>
                <p:nvPr/>
              </p:nvSpPr>
              <p:spPr bwMode="auto">
                <a:xfrm>
                  <a:off x="3440" y="259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7" name="Line 441"/>
                <p:cNvSpPr>
                  <a:spLocks noChangeShapeType="1"/>
                </p:cNvSpPr>
                <p:nvPr/>
              </p:nvSpPr>
              <p:spPr bwMode="auto">
                <a:xfrm>
                  <a:off x="3440" y="260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8" name="Line 442"/>
                <p:cNvSpPr>
                  <a:spLocks noChangeShapeType="1"/>
                </p:cNvSpPr>
                <p:nvPr/>
              </p:nvSpPr>
              <p:spPr bwMode="auto">
                <a:xfrm>
                  <a:off x="3450" y="259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9" name="Oval 443"/>
                <p:cNvSpPr>
                  <a:spLocks noChangeArrowheads="1"/>
                </p:cNvSpPr>
                <p:nvPr/>
              </p:nvSpPr>
              <p:spPr bwMode="auto">
                <a:xfrm>
                  <a:off x="3460" y="2634"/>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0" name="Line 444"/>
                <p:cNvSpPr>
                  <a:spLocks noChangeShapeType="1"/>
                </p:cNvSpPr>
                <p:nvPr/>
              </p:nvSpPr>
              <p:spPr bwMode="auto">
                <a:xfrm>
                  <a:off x="3460" y="2644"/>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1" name="Line 445"/>
                <p:cNvSpPr>
                  <a:spLocks noChangeShapeType="1"/>
                </p:cNvSpPr>
                <p:nvPr/>
              </p:nvSpPr>
              <p:spPr bwMode="auto">
                <a:xfrm>
                  <a:off x="3470" y="263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2" name="Oval 446"/>
                <p:cNvSpPr>
                  <a:spLocks noChangeArrowheads="1"/>
                </p:cNvSpPr>
                <p:nvPr/>
              </p:nvSpPr>
              <p:spPr bwMode="auto">
                <a:xfrm>
                  <a:off x="3481" y="2676"/>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3" name="Line 447"/>
                <p:cNvSpPr>
                  <a:spLocks noChangeShapeType="1"/>
                </p:cNvSpPr>
                <p:nvPr/>
              </p:nvSpPr>
              <p:spPr bwMode="auto">
                <a:xfrm>
                  <a:off x="3481" y="268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4" name="Line 448"/>
                <p:cNvSpPr>
                  <a:spLocks noChangeShapeType="1"/>
                </p:cNvSpPr>
                <p:nvPr/>
              </p:nvSpPr>
              <p:spPr bwMode="auto">
                <a:xfrm>
                  <a:off x="3490" y="267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5" name="Oval 449"/>
                <p:cNvSpPr>
                  <a:spLocks noChangeArrowheads="1"/>
                </p:cNvSpPr>
                <p:nvPr/>
              </p:nvSpPr>
              <p:spPr bwMode="auto">
                <a:xfrm>
                  <a:off x="3501" y="2716"/>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6" name="Line 450"/>
                <p:cNvSpPr>
                  <a:spLocks noChangeShapeType="1"/>
                </p:cNvSpPr>
                <p:nvPr/>
              </p:nvSpPr>
              <p:spPr bwMode="auto">
                <a:xfrm>
                  <a:off x="3501" y="272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7" name="Line 451"/>
                <p:cNvSpPr>
                  <a:spLocks noChangeShapeType="1"/>
                </p:cNvSpPr>
                <p:nvPr/>
              </p:nvSpPr>
              <p:spPr bwMode="auto">
                <a:xfrm>
                  <a:off x="3511" y="271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8" name="Oval 452"/>
                <p:cNvSpPr>
                  <a:spLocks noChangeArrowheads="1"/>
                </p:cNvSpPr>
                <p:nvPr/>
              </p:nvSpPr>
              <p:spPr bwMode="auto">
                <a:xfrm>
                  <a:off x="3522" y="2756"/>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9" name="Line 453"/>
                <p:cNvSpPr>
                  <a:spLocks noChangeShapeType="1"/>
                </p:cNvSpPr>
                <p:nvPr/>
              </p:nvSpPr>
              <p:spPr bwMode="auto">
                <a:xfrm>
                  <a:off x="3521" y="276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0" name="Line 454"/>
                <p:cNvSpPr>
                  <a:spLocks noChangeShapeType="1"/>
                </p:cNvSpPr>
                <p:nvPr/>
              </p:nvSpPr>
              <p:spPr bwMode="auto">
                <a:xfrm>
                  <a:off x="3531" y="275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1" name="Oval 455"/>
                <p:cNvSpPr>
                  <a:spLocks noChangeArrowheads="1"/>
                </p:cNvSpPr>
                <p:nvPr/>
              </p:nvSpPr>
              <p:spPr bwMode="auto">
                <a:xfrm>
                  <a:off x="3543" y="279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2" name="Line 456"/>
                <p:cNvSpPr>
                  <a:spLocks noChangeShapeType="1"/>
                </p:cNvSpPr>
                <p:nvPr/>
              </p:nvSpPr>
              <p:spPr bwMode="auto">
                <a:xfrm>
                  <a:off x="3542" y="280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3" name="Line 457"/>
                <p:cNvSpPr>
                  <a:spLocks noChangeShapeType="1"/>
                </p:cNvSpPr>
                <p:nvPr/>
              </p:nvSpPr>
              <p:spPr bwMode="auto">
                <a:xfrm>
                  <a:off x="3551" y="279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4" name="Oval 458"/>
                <p:cNvSpPr>
                  <a:spLocks noChangeArrowheads="1"/>
                </p:cNvSpPr>
                <p:nvPr/>
              </p:nvSpPr>
              <p:spPr bwMode="auto">
                <a:xfrm>
                  <a:off x="3563" y="2832"/>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5" name="Line 459"/>
                <p:cNvSpPr>
                  <a:spLocks noChangeShapeType="1"/>
                </p:cNvSpPr>
                <p:nvPr/>
              </p:nvSpPr>
              <p:spPr bwMode="auto">
                <a:xfrm>
                  <a:off x="3562" y="284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6" name="Line 460"/>
                <p:cNvSpPr>
                  <a:spLocks noChangeShapeType="1"/>
                </p:cNvSpPr>
                <p:nvPr/>
              </p:nvSpPr>
              <p:spPr bwMode="auto">
                <a:xfrm>
                  <a:off x="3572" y="283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7" name="Oval 461"/>
                <p:cNvSpPr>
                  <a:spLocks noChangeArrowheads="1"/>
                </p:cNvSpPr>
                <p:nvPr/>
              </p:nvSpPr>
              <p:spPr bwMode="auto">
                <a:xfrm>
                  <a:off x="3583" y="2868"/>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8" name="Line 462"/>
                <p:cNvSpPr>
                  <a:spLocks noChangeShapeType="1"/>
                </p:cNvSpPr>
                <p:nvPr/>
              </p:nvSpPr>
              <p:spPr bwMode="auto">
                <a:xfrm>
                  <a:off x="3583" y="287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9" name="Line 463"/>
                <p:cNvSpPr>
                  <a:spLocks noChangeShapeType="1"/>
                </p:cNvSpPr>
                <p:nvPr/>
              </p:nvSpPr>
              <p:spPr bwMode="auto">
                <a:xfrm>
                  <a:off x="3593" y="2868"/>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0" name="Oval 464"/>
                <p:cNvSpPr>
                  <a:spLocks noChangeArrowheads="1"/>
                </p:cNvSpPr>
                <p:nvPr/>
              </p:nvSpPr>
              <p:spPr bwMode="auto">
                <a:xfrm>
                  <a:off x="3604" y="290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1" name="Line 465"/>
                <p:cNvSpPr>
                  <a:spLocks noChangeShapeType="1"/>
                </p:cNvSpPr>
                <p:nvPr/>
              </p:nvSpPr>
              <p:spPr bwMode="auto">
                <a:xfrm>
                  <a:off x="3604" y="291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2" name="Line 466"/>
                <p:cNvSpPr>
                  <a:spLocks noChangeShapeType="1"/>
                </p:cNvSpPr>
                <p:nvPr/>
              </p:nvSpPr>
              <p:spPr bwMode="auto">
                <a:xfrm>
                  <a:off x="3614" y="290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3" name="Oval 467"/>
                <p:cNvSpPr>
                  <a:spLocks noChangeArrowheads="1"/>
                </p:cNvSpPr>
                <p:nvPr/>
              </p:nvSpPr>
              <p:spPr bwMode="auto">
                <a:xfrm>
                  <a:off x="3624" y="2936"/>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4" name="Line 468"/>
                <p:cNvSpPr>
                  <a:spLocks noChangeShapeType="1"/>
                </p:cNvSpPr>
                <p:nvPr/>
              </p:nvSpPr>
              <p:spPr bwMode="auto">
                <a:xfrm>
                  <a:off x="3624" y="294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5" name="Line 469"/>
                <p:cNvSpPr>
                  <a:spLocks noChangeShapeType="1"/>
                </p:cNvSpPr>
                <p:nvPr/>
              </p:nvSpPr>
              <p:spPr bwMode="auto">
                <a:xfrm>
                  <a:off x="3634" y="293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6" name="Oval 470"/>
                <p:cNvSpPr>
                  <a:spLocks noChangeArrowheads="1"/>
                </p:cNvSpPr>
                <p:nvPr/>
              </p:nvSpPr>
              <p:spPr bwMode="auto">
                <a:xfrm>
                  <a:off x="3645" y="296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7" name="Line 471"/>
                <p:cNvSpPr>
                  <a:spLocks noChangeShapeType="1"/>
                </p:cNvSpPr>
                <p:nvPr/>
              </p:nvSpPr>
              <p:spPr bwMode="auto">
                <a:xfrm>
                  <a:off x="3645" y="297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8" name="Line 472"/>
                <p:cNvSpPr>
                  <a:spLocks noChangeShapeType="1"/>
                </p:cNvSpPr>
                <p:nvPr/>
              </p:nvSpPr>
              <p:spPr bwMode="auto">
                <a:xfrm>
                  <a:off x="3654" y="2968"/>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9" name="Oval 473"/>
                <p:cNvSpPr>
                  <a:spLocks noChangeArrowheads="1"/>
                </p:cNvSpPr>
                <p:nvPr/>
              </p:nvSpPr>
              <p:spPr bwMode="auto">
                <a:xfrm>
                  <a:off x="3666" y="299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0" name="Line 474"/>
                <p:cNvSpPr>
                  <a:spLocks noChangeShapeType="1"/>
                </p:cNvSpPr>
                <p:nvPr/>
              </p:nvSpPr>
              <p:spPr bwMode="auto">
                <a:xfrm>
                  <a:off x="3665" y="300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1" name="Line 475"/>
                <p:cNvSpPr>
                  <a:spLocks noChangeShapeType="1"/>
                </p:cNvSpPr>
                <p:nvPr/>
              </p:nvSpPr>
              <p:spPr bwMode="auto">
                <a:xfrm>
                  <a:off x="3675" y="2999"/>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2" name="Oval 476"/>
                <p:cNvSpPr>
                  <a:spLocks noChangeArrowheads="1"/>
                </p:cNvSpPr>
                <p:nvPr/>
              </p:nvSpPr>
              <p:spPr bwMode="auto">
                <a:xfrm>
                  <a:off x="3686" y="3029"/>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3" name="Line 477"/>
                <p:cNvSpPr>
                  <a:spLocks noChangeShapeType="1"/>
                </p:cNvSpPr>
                <p:nvPr/>
              </p:nvSpPr>
              <p:spPr bwMode="auto">
                <a:xfrm>
                  <a:off x="3685" y="303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4" name="Line 478"/>
                <p:cNvSpPr>
                  <a:spLocks noChangeShapeType="1"/>
                </p:cNvSpPr>
                <p:nvPr/>
              </p:nvSpPr>
              <p:spPr bwMode="auto">
                <a:xfrm>
                  <a:off x="3695" y="3029"/>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5" name="Oval 479"/>
                <p:cNvSpPr>
                  <a:spLocks noChangeArrowheads="1"/>
                </p:cNvSpPr>
                <p:nvPr/>
              </p:nvSpPr>
              <p:spPr bwMode="auto">
                <a:xfrm>
                  <a:off x="3707" y="305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6" name="Line 480"/>
                <p:cNvSpPr>
                  <a:spLocks noChangeShapeType="1"/>
                </p:cNvSpPr>
                <p:nvPr/>
              </p:nvSpPr>
              <p:spPr bwMode="auto">
                <a:xfrm>
                  <a:off x="3707" y="306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7" name="Line 481"/>
                <p:cNvSpPr>
                  <a:spLocks noChangeShapeType="1"/>
                </p:cNvSpPr>
                <p:nvPr/>
              </p:nvSpPr>
              <p:spPr bwMode="auto">
                <a:xfrm>
                  <a:off x="3716" y="305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8" name="Oval 482"/>
                <p:cNvSpPr>
                  <a:spLocks noChangeArrowheads="1"/>
                </p:cNvSpPr>
                <p:nvPr/>
              </p:nvSpPr>
              <p:spPr bwMode="auto">
                <a:xfrm>
                  <a:off x="3727" y="308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9" name="Line 483"/>
                <p:cNvSpPr>
                  <a:spLocks noChangeShapeType="1"/>
                </p:cNvSpPr>
                <p:nvPr/>
              </p:nvSpPr>
              <p:spPr bwMode="auto">
                <a:xfrm>
                  <a:off x="3727" y="309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0" name="Line 484"/>
                <p:cNvSpPr>
                  <a:spLocks noChangeShapeType="1"/>
                </p:cNvSpPr>
                <p:nvPr/>
              </p:nvSpPr>
              <p:spPr bwMode="auto">
                <a:xfrm>
                  <a:off x="3737" y="3083"/>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1" name="Oval 485"/>
                <p:cNvSpPr>
                  <a:spLocks noChangeArrowheads="1"/>
                </p:cNvSpPr>
                <p:nvPr/>
              </p:nvSpPr>
              <p:spPr bwMode="auto">
                <a:xfrm>
                  <a:off x="3747" y="311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2" name="Line 486"/>
                <p:cNvSpPr>
                  <a:spLocks noChangeShapeType="1"/>
                </p:cNvSpPr>
                <p:nvPr/>
              </p:nvSpPr>
              <p:spPr bwMode="auto">
                <a:xfrm>
                  <a:off x="3747" y="3119"/>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3" name="Line 487"/>
                <p:cNvSpPr>
                  <a:spLocks noChangeShapeType="1"/>
                </p:cNvSpPr>
                <p:nvPr/>
              </p:nvSpPr>
              <p:spPr bwMode="auto">
                <a:xfrm>
                  <a:off x="3757" y="3109"/>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4" name="Oval 488"/>
                <p:cNvSpPr>
                  <a:spLocks noChangeArrowheads="1"/>
                </p:cNvSpPr>
                <p:nvPr/>
              </p:nvSpPr>
              <p:spPr bwMode="auto">
                <a:xfrm>
                  <a:off x="3768" y="313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5" name="Line 489"/>
                <p:cNvSpPr>
                  <a:spLocks noChangeShapeType="1"/>
                </p:cNvSpPr>
                <p:nvPr/>
              </p:nvSpPr>
              <p:spPr bwMode="auto">
                <a:xfrm>
                  <a:off x="3768" y="314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6" name="Line 490"/>
                <p:cNvSpPr>
                  <a:spLocks noChangeShapeType="1"/>
                </p:cNvSpPr>
                <p:nvPr/>
              </p:nvSpPr>
              <p:spPr bwMode="auto">
                <a:xfrm>
                  <a:off x="3777" y="313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7" name="Oval 491"/>
                <p:cNvSpPr>
                  <a:spLocks noChangeArrowheads="1"/>
                </p:cNvSpPr>
                <p:nvPr/>
              </p:nvSpPr>
              <p:spPr bwMode="auto">
                <a:xfrm>
                  <a:off x="3789" y="315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8" name="Line 492"/>
                <p:cNvSpPr>
                  <a:spLocks noChangeShapeType="1"/>
                </p:cNvSpPr>
                <p:nvPr/>
              </p:nvSpPr>
              <p:spPr bwMode="auto">
                <a:xfrm>
                  <a:off x="3788" y="316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9" name="Line 493"/>
                <p:cNvSpPr>
                  <a:spLocks noChangeShapeType="1"/>
                </p:cNvSpPr>
                <p:nvPr/>
              </p:nvSpPr>
              <p:spPr bwMode="auto">
                <a:xfrm>
                  <a:off x="3798" y="3157"/>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0" name="Oval 494"/>
                <p:cNvSpPr>
                  <a:spLocks noChangeArrowheads="1"/>
                </p:cNvSpPr>
                <p:nvPr/>
              </p:nvSpPr>
              <p:spPr bwMode="auto">
                <a:xfrm>
                  <a:off x="3809" y="3179"/>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1" name="Line 495"/>
                <p:cNvSpPr>
                  <a:spLocks noChangeShapeType="1"/>
                </p:cNvSpPr>
                <p:nvPr/>
              </p:nvSpPr>
              <p:spPr bwMode="auto">
                <a:xfrm>
                  <a:off x="3808" y="318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2" name="Line 496"/>
                <p:cNvSpPr>
                  <a:spLocks noChangeShapeType="1"/>
                </p:cNvSpPr>
                <p:nvPr/>
              </p:nvSpPr>
              <p:spPr bwMode="auto">
                <a:xfrm>
                  <a:off x="3818" y="317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3" name="Oval 497"/>
                <p:cNvSpPr>
                  <a:spLocks noChangeArrowheads="1"/>
                </p:cNvSpPr>
                <p:nvPr/>
              </p:nvSpPr>
              <p:spPr bwMode="auto">
                <a:xfrm>
                  <a:off x="3830" y="319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4" name="Line 498"/>
                <p:cNvSpPr>
                  <a:spLocks noChangeShapeType="1"/>
                </p:cNvSpPr>
                <p:nvPr/>
              </p:nvSpPr>
              <p:spPr bwMode="auto">
                <a:xfrm>
                  <a:off x="3829" y="320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5" name="Line 499"/>
                <p:cNvSpPr>
                  <a:spLocks noChangeShapeType="1"/>
                </p:cNvSpPr>
                <p:nvPr/>
              </p:nvSpPr>
              <p:spPr bwMode="auto">
                <a:xfrm>
                  <a:off x="3839" y="3199"/>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6" name="Oval 500"/>
                <p:cNvSpPr>
                  <a:spLocks noChangeArrowheads="1"/>
                </p:cNvSpPr>
                <p:nvPr/>
              </p:nvSpPr>
              <p:spPr bwMode="auto">
                <a:xfrm>
                  <a:off x="3850" y="321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7" name="Line 501"/>
                <p:cNvSpPr>
                  <a:spLocks noChangeShapeType="1"/>
                </p:cNvSpPr>
                <p:nvPr/>
              </p:nvSpPr>
              <p:spPr bwMode="auto">
                <a:xfrm>
                  <a:off x="3850" y="322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8" name="Line 502"/>
                <p:cNvSpPr>
                  <a:spLocks noChangeShapeType="1"/>
                </p:cNvSpPr>
                <p:nvPr/>
              </p:nvSpPr>
              <p:spPr bwMode="auto">
                <a:xfrm>
                  <a:off x="3860" y="321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9" name="Oval 503"/>
                <p:cNvSpPr>
                  <a:spLocks noChangeArrowheads="1"/>
                </p:cNvSpPr>
                <p:nvPr/>
              </p:nvSpPr>
              <p:spPr bwMode="auto">
                <a:xfrm>
                  <a:off x="3870" y="3237"/>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0" name="Line 504"/>
                <p:cNvSpPr>
                  <a:spLocks noChangeShapeType="1"/>
                </p:cNvSpPr>
                <p:nvPr/>
              </p:nvSpPr>
              <p:spPr bwMode="auto">
                <a:xfrm>
                  <a:off x="3870" y="324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1" name="Line 505"/>
                <p:cNvSpPr>
                  <a:spLocks noChangeShapeType="1"/>
                </p:cNvSpPr>
                <p:nvPr/>
              </p:nvSpPr>
              <p:spPr bwMode="auto">
                <a:xfrm>
                  <a:off x="3880" y="323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2" name="Oval 506"/>
                <p:cNvSpPr>
                  <a:spLocks noChangeArrowheads="1"/>
                </p:cNvSpPr>
                <p:nvPr/>
              </p:nvSpPr>
              <p:spPr bwMode="auto">
                <a:xfrm>
                  <a:off x="3891" y="3254"/>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3" name="Line 507"/>
                <p:cNvSpPr>
                  <a:spLocks noChangeShapeType="1"/>
                </p:cNvSpPr>
                <p:nvPr/>
              </p:nvSpPr>
              <p:spPr bwMode="auto">
                <a:xfrm>
                  <a:off x="3891" y="326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4" name="Line 508"/>
                <p:cNvSpPr>
                  <a:spLocks noChangeShapeType="1"/>
                </p:cNvSpPr>
                <p:nvPr/>
              </p:nvSpPr>
              <p:spPr bwMode="auto">
                <a:xfrm>
                  <a:off x="3901" y="3253"/>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5" name="Oval 509"/>
                <p:cNvSpPr>
                  <a:spLocks noChangeArrowheads="1"/>
                </p:cNvSpPr>
                <p:nvPr/>
              </p:nvSpPr>
              <p:spPr bwMode="auto">
                <a:xfrm>
                  <a:off x="3911" y="3270"/>
                  <a:ext cx="21"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6" name="Line 510"/>
                <p:cNvSpPr>
                  <a:spLocks noChangeShapeType="1"/>
                </p:cNvSpPr>
                <p:nvPr/>
              </p:nvSpPr>
              <p:spPr bwMode="auto">
                <a:xfrm>
                  <a:off x="3911" y="3279"/>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7" name="Line 511"/>
                <p:cNvSpPr>
                  <a:spLocks noChangeShapeType="1"/>
                </p:cNvSpPr>
                <p:nvPr/>
              </p:nvSpPr>
              <p:spPr bwMode="auto">
                <a:xfrm>
                  <a:off x="3921" y="3269"/>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8" name="Oval 512"/>
                <p:cNvSpPr>
                  <a:spLocks noChangeArrowheads="1"/>
                </p:cNvSpPr>
                <p:nvPr/>
              </p:nvSpPr>
              <p:spPr bwMode="auto">
                <a:xfrm>
                  <a:off x="3932" y="3284"/>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9" name="Line 513"/>
                <p:cNvSpPr>
                  <a:spLocks noChangeShapeType="1"/>
                </p:cNvSpPr>
                <p:nvPr/>
              </p:nvSpPr>
              <p:spPr bwMode="auto">
                <a:xfrm>
                  <a:off x="3932" y="329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0" name="Line 514"/>
                <p:cNvSpPr>
                  <a:spLocks noChangeShapeType="1"/>
                </p:cNvSpPr>
                <p:nvPr/>
              </p:nvSpPr>
              <p:spPr bwMode="auto">
                <a:xfrm>
                  <a:off x="3941" y="328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1" name="Oval 515"/>
                <p:cNvSpPr>
                  <a:spLocks noChangeArrowheads="1"/>
                </p:cNvSpPr>
                <p:nvPr/>
              </p:nvSpPr>
              <p:spPr bwMode="auto">
                <a:xfrm>
                  <a:off x="3953" y="3299"/>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2" name="Line 516"/>
                <p:cNvSpPr>
                  <a:spLocks noChangeShapeType="1"/>
                </p:cNvSpPr>
                <p:nvPr/>
              </p:nvSpPr>
              <p:spPr bwMode="auto">
                <a:xfrm>
                  <a:off x="3952" y="330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3" name="Line 517"/>
                <p:cNvSpPr>
                  <a:spLocks noChangeShapeType="1"/>
                </p:cNvSpPr>
                <p:nvPr/>
              </p:nvSpPr>
              <p:spPr bwMode="auto">
                <a:xfrm>
                  <a:off x="3962" y="3299"/>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4" name="Oval 518"/>
                <p:cNvSpPr>
                  <a:spLocks noChangeArrowheads="1"/>
                </p:cNvSpPr>
                <p:nvPr/>
              </p:nvSpPr>
              <p:spPr bwMode="auto">
                <a:xfrm>
                  <a:off x="3973" y="331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5" name="Line 519"/>
                <p:cNvSpPr>
                  <a:spLocks noChangeShapeType="1"/>
                </p:cNvSpPr>
                <p:nvPr/>
              </p:nvSpPr>
              <p:spPr bwMode="auto">
                <a:xfrm>
                  <a:off x="3973" y="332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6" name="Line 520"/>
                <p:cNvSpPr>
                  <a:spLocks noChangeShapeType="1"/>
                </p:cNvSpPr>
                <p:nvPr/>
              </p:nvSpPr>
              <p:spPr bwMode="auto">
                <a:xfrm>
                  <a:off x="3983" y="331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7" name="Oval 521"/>
                <p:cNvSpPr>
                  <a:spLocks noChangeArrowheads="1"/>
                </p:cNvSpPr>
                <p:nvPr/>
              </p:nvSpPr>
              <p:spPr bwMode="auto">
                <a:xfrm>
                  <a:off x="3994" y="3324"/>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8" name="Line 522"/>
                <p:cNvSpPr>
                  <a:spLocks noChangeShapeType="1"/>
                </p:cNvSpPr>
                <p:nvPr/>
              </p:nvSpPr>
              <p:spPr bwMode="auto">
                <a:xfrm>
                  <a:off x="3994" y="3333"/>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9" name="Line 523"/>
                <p:cNvSpPr>
                  <a:spLocks noChangeShapeType="1"/>
                </p:cNvSpPr>
                <p:nvPr/>
              </p:nvSpPr>
              <p:spPr bwMode="auto">
                <a:xfrm>
                  <a:off x="4003" y="332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0" name="Oval 524"/>
                <p:cNvSpPr>
                  <a:spLocks noChangeArrowheads="1"/>
                </p:cNvSpPr>
                <p:nvPr/>
              </p:nvSpPr>
              <p:spPr bwMode="auto">
                <a:xfrm>
                  <a:off x="4014" y="3335"/>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1" name="Line 525"/>
                <p:cNvSpPr>
                  <a:spLocks noChangeShapeType="1"/>
                </p:cNvSpPr>
                <p:nvPr/>
              </p:nvSpPr>
              <p:spPr bwMode="auto">
                <a:xfrm>
                  <a:off x="4014" y="334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2" name="Line 526"/>
                <p:cNvSpPr>
                  <a:spLocks noChangeShapeType="1"/>
                </p:cNvSpPr>
                <p:nvPr/>
              </p:nvSpPr>
              <p:spPr bwMode="auto">
                <a:xfrm>
                  <a:off x="4024" y="3335"/>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3" name="Oval 527"/>
                <p:cNvSpPr>
                  <a:spLocks noChangeArrowheads="1"/>
                </p:cNvSpPr>
                <p:nvPr/>
              </p:nvSpPr>
              <p:spPr bwMode="auto">
                <a:xfrm>
                  <a:off x="4034" y="3345"/>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4" name="Line 528"/>
                <p:cNvSpPr>
                  <a:spLocks noChangeShapeType="1"/>
                </p:cNvSpPr>
                <p:nvPr/>
              </p:nvSpPr>
              <p:spPr bwMode="auto">
                <a:xfrm>
                  <a:off x="4034" y="335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5" name="Line 529"/>
                <p:cNvSpPr>
                  <a:spLocks noChangeShapeType="1"/>
                </p:cNvSpPr>
                <p:nvPr/>
              </p:nvSpPr>
              <p:spPr bwMode="auto">
                <a:xfrm>
                  <a:off x="4044" y="3344"/>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6" name="Oval 530"/>
                <p:cNvSpPr>
                  <a:spLocks noChangeArrowheads="1"/>
                </p:cNvSpPr>
                <p:nvPr/>
              </p:nvSpPr>
              <p:spPr bwMode="auto">
                <a:xfrm>
                  <a:off x="4056" y="3355"/>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7" name="Line 531"/>
                <p:cNvSpPr>
                  <a:spLocks noChangeShapeType="1"/>
                </p:cNvSpPr>
                <p:nvPr/>
              </p:nvSpPr>
              <p:spPr bwMode="auto">
                <a:xfrm>
                  <a:off x="4055" y="336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8" name="Line 532"/>
                <p:cNvSpPr>
                  <a:spLocks noChangeShapeType="1"/>
                </p:cNvSpPr>
                <p:nvPr/>
              </p:nvSpPr>
              <p:spPr bwMode="auto">
                <a:xfrm>
                  <a:off x="4064" y="335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9" name="Oval 533"/>
                <p:cNvSpPr>
                  <a:spLocks noChangeArrowheads="1"/>
                </p:cNvSpPr>
                <p:nvPr/>
              </p:nvSpPr>
              <p:spPr bwMode="auto">
                <a:xfrm>
                  <a:off x="4076" y="3363"/>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0" name="Line 534"/>
                <p:cNvSpPr>
                  <a:spLocks noChangeShapeType="1"/>
                </p:cNvSpPr>
                <p:nvPr/>
              </p:nvSpPr>
              <p:spPr bwMode="auto">
                <a:xfrm>
                  <a:off x="4075" y="337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1" name="Line 535"/>
                <p:cNvSpPr>
                  <a:spLocks noChangeShapeType="1"/>
                </p:cNvSpPr>
                <p:nvPr/>
              </p:nvSpPr>
              <p:spPr bwMode="auto">
                <a:xfrm>
                  <a:off x="4085" y="3363"/>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2" name="Oval 536"/>
                <p:cNvSpPr>
                  <a:spLocks noChangeArrowheads="1"/>
                </p:cNvSpPr>
                <p:nvPr/>
              </p:nvSpPr>
              <p:spPr bwMode="auto">
                <a:xfrm>
                  <a:off x="4096" y="337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3" name="Line 537"/>
                <p:cNvSpPr>
                  <a:spLocks noChangeShapeType="1"/>
                </p:cNvSpPr>
                <p:nvPr/>
              </p:nvSpPr>
              <p:spPr bwMode="auto">
                <a:xfrm>
                  <a:off x="4095" y="3381"/>
                  <a:ext cx="2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4" name="Line 538"/>
                <p:cNvSpPr>
                  <a:spLocks noChangeShapeType="1"/>
                </p:cNvSpPr>
                <p:nvPr/>
              </p:nvSpPr>
              <p:spPr bwMode="auto">
                <a:xfrm>
                  <a:off x="4106" y="337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5" name="Oval 539"/>
                <p:cNvSpPr>
                  <a:spLocks noChangeArrowheads="1"/>
                </p:cNvSpPr>
                <p:nvPr/>
              </p:nvSpPr>
              <p:spPr bwMode="auto">
                <a:xfrm>
                  <a:off x="4117" y="337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6" name="Line 540"/>
                <p:cNvSpPr>
                  <a:spLocks noChangeShapeType="1"/>
                </p:cNvSpPr>
                <p:nvPr/>
              </p:nvSpPr>
              <p:spPr bwMode="auto">
                <a:xfrm>
                  <a:off x="4117" y="338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7" name="Line 541"/>
                <p:cNvSpPr>
                  <a:spLocks noChangeShapeType="1"/>
                </p:cNvSpPr>
                <p:nvPr/>
              </p:nvSpPr>
              <p:spPr bwMode="auto">
                <a:xfrm>
                  <a:off x="4126" y="337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8" name="Oval 542"/>
                <p:cNvSpPr>
                  <a:spLocks noChangeArrowheads="1"/>
                </p:cNvSpPr>
                <p:nvPr/>
              </p:nvSpPr>
              <p:spPr bwMode="auto">
                <a:xfrm>
                  <a:off x="4137" y="3386"/>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9" name="Line 543"/>
                <p:cNvSpPr>
                  <a:spLocks noChangeShapeType="1"/>
                </p:cNvSpPr>
                <p:nvPr/>
              </p:nvSpPr>
              <p:spPr bwMode="auto">
                <a:xfrm>
                  <a:off x="4137" y="339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0" name="Line 544"/>
                <p:cNvSpPr>
                  <a:spLocks noChangeShapeType="1"/>
                </p:cNvSpPr>
                <p:nvPr/>
              </p:nvSpPr>
              <p:spPr bwMode="auto">
                <a:xfrm>
                  <a:off x="4147" y="338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1" name="Oval 545"/>
                <p:cNvSpPr>
                  <a:spLocks noChangeArrowheads="1"/>
                </p:cNvSpPr>
                <p:nvPr/>
              </p:nvSpPr>
              <p:spPr bwMode="auto">
                <a:xfrm>
                  <a:off x="4157" y="3392"/>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2" name="Line 546"/>
                <p:cNvSpPr>
                  <a:spLocks noChangeShapeType="1"/>
                </p:cNvSpPr>
                <p:nvPr/>
              </p:nvSpPr>
              <p:spPr bwMode="auto">
                <a:xfrm>
                  <a:off x="4157" y="340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3" name="Line 547"/>
                <p:cNvSpPr>
                  <a:spLocks noChangeShapeType="1"/>
                </p:cNvSpPr>
                <p:nvPr/>
              </p:nvSpPr>
              <p:spPr bwMode="auto">
                <a:xfrm>
                  <a:off x="4167" y="3392"/>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4" name="Oval 548"/>
                <p:cNvSpPr>
                  <a:spLocks noChangeArrowheads="1"/>
                </p:cNvSpPr>
                <p:nvPr/>
              </p:nvSpPr>
              <p:spPr bwMode="auto">
                <a:xfrm>
                  <a:off x="4179" y="3398"/>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5" name="Line 549"/>
                <p:cNvSpPr>
                  <a:spLocks noChangeShapeType="1"/>
                </p:cNvSpPr>
                <p:nvPr/>
              </p:nvSpPr>
              <p:spPr bwMode="auto">
                <a:xfrm>
                  <a:off x="4178" y="340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6" name="Line 550"/>
                <p:cNvSpPr>
                  <a:spLocks noChangeShapeType="1"/>
                </p:cNvSpPr>
                <p:nvPr/>
              </p:nvSpPr>
              <p:spPr bwMode="auto">
                <a:xfrm>
                  <a:off x="4188" y="339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7" name="Oval 551"/>
                <p:cNvSpPr>
                  <a:spLocks noChangeArrowheads="1"/>
                </p:cNvSpPr>
                <p:nvPr/>
              </p:nvSpPr>
              <p:spPr bwMode="auto">
                <a:xfrm>
                  <a:off x="4199" y="340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8" name="Line 552"/>
                <p:cNvSpPr>
                  <a:spLocks noChangeShapeType="1"/>
                </p:cNvSpPr>
                <p:nvPr/>
              </p:nvSpPr>
              <p:spPr bwMode="auto">
                <a:xfrm>
                  <a:off x="4198" y="341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9" name="Line 553"/>
                <p:cNvSpPr>
                  <a:spLocks noChangeShapeType="1"/>
                </p:cNvSpPr>
                <p:nvPr/>
              </p:nvSpPr>
              <p:spPr bwMode="auto">
                <a:xfrm>
                  <a:off x="4208" y="340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0" name="Oval 554"/>
                <p:cNvSpPr>
                  <a:spLocks noChangeArrowheads="1"/>
                </p:cNvSpPr>
                <p:nvPr/>
              </p:nvSpPr>
              <p:spPr bwMode="auto">
                <a:xfrm>
                  <a:off x="4219" y="3408"/>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1" name="Line 555"/>
                <p:cNvSpPr>
                  <a:spLocks noChangeShapeType="1"/>
                </p:cNvSpPr>
                <p:nvPr/>
              </p:nvSpPr>
              <p:spPr bwMode="auto">
                <a:xfrm>
                  <a:off x="4219" y="341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2" name="Line 556"/>
                <p:cNvSpPr>
                  <a:spLocks noChangeShapeType="1"/>
                </p:cNvSpPr>
                <p:nvPr/>
              </p:nvSpPr>
              <p:spPr bwMode="auto">
                <a:xfrm>
                  <a:off x="4228" y="340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3" name="Oval 557"/>
                <p:cNvSpPr>
                  <a:spLocks noChangeArrowheads="1"/>
                </p:cNvSpPr>
                <p:nvPr/>
              </p:nvSpPr>
              <p:spPr bwMode="auto">
                <a:xfrm>
                  <a:off x="4240" y="341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4" name="Line 558"/>
                <p:cNvSpPr>
                  <a:spLocks noChangeShapeType="1"/>
                </p:cNvSpPr>
                <p:nvPr/>
              </p:nvSpPr>
              <p:spPr bwMode="auto">
                <a:xfrm>
                  <a:off x="4240" y="3421"/>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5" name="Line 559"/>
                <p:cNvSpPr>
                  <a:spLocks noChangeShapeType="1"/>
                </p:cNvSpPr>
                <p:nvPr/>
              </p:nvSpPr>
              <p:spPr bwMode="auto">
                <a:xfrm>
                  <a:off x="4250" y="341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6" name="Oval 560"/>
                <p:cNvSpPr>
                  <a:spLocks noChangeArrowheads="1"/>
                </p:cNvSpPr>
                <p:nvPr/>
              </p:nvSpPr>
              <p:spPr bwMode="auto">
                <a:xfrm>
                  <a:off x="4260" y="341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7" name="Line 561"/>
                <p:cNvSpPr>
                  <a:spLocks noChangeShapeType="1"/>
                </p:cNvSpPr>
                <p:nvPr/>
              </p:nvSpPr>
              <p:spPr bwMode="auto">
                <a:xfrm>
                  <a:off x="4260" y="342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8" name="Line 562"/>
                <p:cNvSpPr>
                  <a:spLocks noChangeShapeType="1"/>
                </p:cNvSpPr>
                <p:nvPr/>
              </p:nvSpPr>
              <p:spPr bwMode="auto">
                <a:xfrm>
                  <a:off x="4270" y="341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9" name="Oval 563"/>
                <p:cNvSpPr>
                  <a:spLocks noChangeArrowheads="1"/>
                </p:cNvSpPr>
                <p:nvPr/>
              </p:nvSpPr>
              <p:spPr bwMode="auto">
                <a:xfrm>
                  <a:off x="4281" y="3420"/>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0" name="Line 564"/>
                <p:cNvSpPr>
                  <a:spLocks noChangeShapeType="1"/>
                </p:cNvSpPr>
                <p:nvPr/>
              </p:nvSpPr>
              <p:spPr bwMode="auto">
                <a:xfrm>
                  <a:off x="4281" y="3429"/>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1" name="Line 565"/>
                <p:cNvSpPr>
                  <a:spLocks noChangeShapeType="1"/>
                </p:cNvSpPr>
                <p:nvPr/>
              </p:nvSpPr>
              <p:spPr bwMode="auto">
                <a:xfrm>
                  <a:off x="4290" y="3420"/>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2" name="Oval 566"/>
                <p:cNvSpPr>
                  <a:spLocks noChangeArrowheads="1"/>
                </p:cNvSpPr>
                <p:nvPr/>
              </p:nvSpPr>
              <p:spPr bwMode="auto">
                <a:xfrm>
                  <a:off x="4301" y="3423"/>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3" name="Line 567"/>
                <p:cNvSpPr>
                  <a:spLocks noChangeShapeType="1"/>
                </p:cNvSpPr>
                <p:nvPr/>
              </p:nvSpPr>
              <p:spPr bwMode="auto">
                <a:xfrm>
                  <a:off x="4301" y="343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4" name="Line 568"/>
                <p:cNvSpPr>
                  <a:spLocks noChangeShapeType="1"/>
                </p:cNvSpPr>
                <p:nvPr/>
              </p:nvSpPr>
              <p:spPr bwMode="auto">
                <a:xfrm>
                  <a:off x="4311" y="342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5" name="Oval 569"/>
                <p:cNvSpPr>
                  <a:spLocks noChangeArrowheads="1"/>
                </p:cNvSpPr>
                <p:nvPr/>
              </p:nvSpPr>
              <p:spPr bwMode="auto">
                <a:xfrm>
                  <a:off x="4322" y="3426"/>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6" name="Line 570"/>
                <p:cNvSpPr>
                  <a:spLocks noChangeShapeType="1"/>
                </p:cNvSpPr>
                <p:nvPr/>
              </p:nvSpPr>
              <p:spPr bwMode="auto">
                <a:xfrm>
                  <a:off x="4321" y="343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7" name="Line 571"/>
                <p:cNvSpPr>
                  <a:spLocks noChangeShapeType="1"/>
                </p:cNvSpPr>
                <p:nvPr/>
              </p:nvSpPr>
              <p:spPr bwMode="auto">
                <a:xfrm>
                  <a:off x="4331" y="342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8" name="Oval 572"/>
                <p:cNvSpPr>
                  <a:spLocks noChangeArrowheads="1"/>
                </p:cNvSpPr>
                <p:nvPr/>
              </p:nvSpPr>
              <p:spPr bwMode="auto">
                <a:xfrm>
                  <a:off x="4343" y="3428"/>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9" name="Line 573"/>
                <p:cNvSpPr>
                  <a:spLocks noChangeShapeType="1"/>
                </p:cNvSpPr>
                <p:nvPr/>
              </p:nvSpPr>
              <p:spPr bwMode="auto">
                <a:xfrm>
                  <a:off x="4342" y="3437"/>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0" name="Line 574"/>
                <p:cNvSpPr>
                  <a:spLocks noChangeShapeType="1"/>
                </p:cNvSpPr>
                <p:nvPr/>
              </p:nvSpPr>
              <p:spPr bwMode="auto">
                <a:xfrm>
                  <a:off x="4351" y="3428"/>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1" name="Oval 575"/>
                <p:cNvSpPr>
                  <a:spLocks noChangeArrowheads="1"/>
                </p:cNvSpPr>
                <p:nvPr/>
              </p:nvSpPr>
              <p:spPr bwMode="auto">
                <a:xfrm>
                  <a:off x="4363" y="3430"/>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2" name="Line 576"/>
                <p:cNvSpPr>
                  <a:spLocks noChangeShapeType="1"/>
                </p:cNvSpPr>
                <p:nvPr/>
              </p:nvSpPr>
              <p:spPr bwMode="auto">
                <a:xfrm>
                  <a:off x="4363" y="3440"/>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3" name="Line 577"/>
                <p:cNvSpPr>
                  <a:spLocks noChangeShapeType="1"/>
                </p:cNvSpPr>
                <p:nvPr/>
              </p:nvSpPr>
              <p:spPr bwMode="auto">
                <a:xfrm>
                  <a:off x="4373" y="343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4" name="Oval 578"/>
                <p:cNvSpPr>
                  <a:spLocks noChangeArrowheads="1"/>
                </p:cNvSpPr>
                <p:nvPr/>
              </p:nvSpPr>
              <p:spPr bwMode="auto">
                <a:xfrm>
                  <a:off x="4383" y="3433"/>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5" name="Line 579"/>
                <p:cNvSpPr>
                  <a:spLocks noChangeShapeType="1"/>
                </p:cNvSpPr>
                <p:nvPr/>
              </p:nvSpPr>
              <p:spPr bwMode="auto">
                <a:xfrm>
                  <a:off x="4383" y="3442"/>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6" name="Line 580"/>
                <p:cNvSpPr>
                  <a:spLocks noChangeShapeType="1"/>
                </p:cNvSpPr>
                <p:nvPr/>
              </p:nvSpPr>
              <p:spPr bwMode="auto">
                <a:xfrm>
                  <a:off x="4393" y="343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7" name="Oval 581"/>
                <p:cNvSpPr>
                  <a:spLocks noChangeArrowheads="1"/>
                </p:cNvSpPr>
                <p:nvPr/>
              </p:nvSpPr>
              <p:spPr bwMode="auto">
                <a:xfrm>
                  <a:off x="4404" y="3435"/>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8" name="Line 582"/>
                <p:cNvSpPr>
                  <a:spLocks noChangeShapeType="1"/>
                </p:cNvSpPr>
                <p:nvPr/>
              </p:nvSpPr>
              <p:spPr bwMode="auto">
                <a:xfrm>
                  <a:off x="4404" y="344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9" name="Line 583"/>
                <p:cNvSpPr>
                  <a:spLocks noChangeShapeType="1"/>
                </p:cNvSpPr>
                <p:nvPr/>
              </p:nvSpPr>
              <p:spPr bwMode="auto">
                <a:xfrm>
                  <a:off x="4413" y="3434"/>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0" name="Oval 584"/>
                <p:cNvSpPr>
                  <a:spLocks noChangeArrowheads="1"/>
                </p:cNvSpPr>
                <p:nvPr/>
              </p:nvSpPr>
              <p:spPr bwMode="auto">
                <a:xfrm>
                  <a:off x="4424" y="3437"/>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1" name="Line 585"/>
                <p:cNvSpPr>
                  <a:spLocks noChangeShapeType="1"/>
                </p:cNvSpPr>
                <p:nvPr/>
              </p:nvSpPr>
              <p:spPr bwMode="auto">
                <a:xfrm>
                  <a:off x="4424" y="344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2" name="Line 586"/>
                <p:cNvSpPr>
                  <a:spLocks noChangeShapeType="1"/>
                </p:cNvSpPr>
                <p:nvPr/>
              </p:nvSpPr>
              <p:spPr bwMode="auto">
                <a:xfrm>
                  <a:off x="4434" y="3436"/>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3" name="Oval 587"/>
                <p:cNvSpPr>
                  <a:spLocks noChangeArrowheads="1"/>
                </p:cNvSpPr>
                <p:nvPr/>
              </p:nvSpPr>
              <p:spPr bwMode="auto">
                <a:xfrm>
                  <a:off x="4445" y="3437"/>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4" name="Line 588"/>
                <p:cNvSpPr>
                  <a:spLocks noChangeShapeType="1"/>
                </p:cNvSpPr>
                <p:nvPr/>
              </p:nvSpPr>
              <p:spPr bwMode="auto">
                <a:xfrm>
                  <a:off x="4444" y="344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5" name="Line 589"/>
                <p:cNvSpPr>
                  <a:spLocks noChangeShapeType="1"/>
                </p:cNvSpPr>
                <p:nvPr/>
              </p:nvSpPr>
              <p:spPr bwMode="auto">
                <a:xfrm>
                  <a:off x="4454" y="343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6" name="Oval 590"/>
                <p:cNvSpPr>
                  <a:spLocks noChangeArrowheads="1"/>
                </p:cNvSpPr>
                <p:nvPr/>
              </p:nvSpPr>
              <p:spPr bwMode="auto">
                <a:xfrm>
                  <a:off x="4466" y="3439"/>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7" name="Line 591"/>
                <p:cNvSpPr>
                  <a:spLocks noChangeShapeType="1"/>
                </p:cNvSpPr>
                <p:nvPr/>
              </p:nvSpPr>
              <p:spPr bwMode="auto">
                <a:xfrm>
                  <a:off x="4465" y="3448"/>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8" name="Line 592"/>
                <p:cNvSpPr>
                  <a:spLocks noChangeShapeType="1"/>
                </p:cNvSpPr>
                <p:nvPr/>
              </p:nvSpPr>
              <p:spPr bwMode="auto">
                <a:xfrm>
                  <a:off x="4475" y="3438"/>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9" name="Oval 593"/>
                <p:cNvSpPr>
                  <a:spLocks noChangeArrowheads="1"/>
                </p:cNvSpPr>
                <p:nvPr/>
              </p:nvSpPr>
              <p:spPr bwMode="auto">
                <a:xfrm>
                  <a:off x="4486" y="3440"/>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0" name="Line 594"/>
                <p:cNvSpPr>
                  <a:spLocks noChangeShapeType="1"/>
                </p:cNvSpPr>
                <p:nvPr/>
              </p:nvSpPr>
              <p:spPr bwMode="auto">
                <a:xfrm>
                  <a:off x="4485" y="345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1" name="Line 595"/>
                <p:cNvSpPr>
                  <a:spLocks noChangeShapeType="1"/>
                </p:cNvSpPr>
                <p:nvPr/>
              </p:nvSpPr>
              <p:spPr bwMode="auto">
                <a:xfrm>
                  <a:off x="4495" y="3440"/>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2" name="Oval 596"/>
                <p:cNvSpPr>
                  <a:spLocks noChangeArrowheads="1"/>
                </p:cNvSpPr>
                <p:nvPr/>
              </p:nvSpPr>
              <p:spPr bwMode="auto">
                <a:xfrm>
                  <a:off x="4506" y="3441"/>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3" name="Line 597"/>
                <p:cNvSpPr>
                  <a:spLocks noChangeShapeType="1"/>
                </p:cNvSpPr>
                <p:nvPr/>
              </p:nvSpPr>
              <p:spPr bwMode="auto">
                <a:xfrm>
                  <a:off x="4506" y="345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4" name="Line 598"/>
                <p:cNvSpPr>
                  <a:spLocks noChangeShapeType="1"/>
                </p:cNvSpPr>
                <p:nvPr/>
              </p:nvSpPr>
              <p:spPr bwMode="auto">
                <a:xfrm>
                  <a:off x="4516" y="3441"/>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5" name="Oval 599"/>
                <p:cNvSpPr>
                  <a:spLocks noChangeArrowheads="1"/>
                </p:cNvSpPr>
                <p:nvPr/>
              </p:nvSpPr>
              <p:spPr bwMode="auto">
                <a:xfrm>
                  <a:off x="4527" y="3442"/>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6" name="Line 600"/>
                <p:cNvSpPr>
                  <a:spLocks noChangeShapeType="1"/>
                </p:cNvSpPr>
                <p:nvPr/>
              </p:nvSpPr>
              <p:spPr bwMode="auto">
                <a:xfrm>
                  <a:off x="4527" y="3452"/>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7" name="Line 601"/>
                <p:cNvSpPr>
                  <a:spLocks noChangeShapeType="1"/>
                </p:cNvSpPr>
                <p:nvPr/>
              </p:nvSpPr>
              <p:spPr bwMode="auto">
                <a:xfrm>
                  <a:off x="4537" y="3442"/>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8" name="Oval 602"/>
                <p:cNvSpPr>
                  <a:spLocks noChangeArrowheads="1"/>
                </p:cNvSpPr>
                <p:nvPr/>
              </p:nvSpPr>
              <p:spPr bwMode="auto">
                <a:xfrm>
                  <a:off x="4547" y="3443"/>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9" name="Line 603"/>
                <p:cNvSpPr>
                  <a:spLocks noChangeShapeType="1"/>
                </p:cNvSpPr>
                <p:nvPr/>
              </p:nvSpPr>
              <p:spPr bwMode="auto">
                <a:xfrm>
                  <a:off x="4547" y="345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0" name="Line 604"/>
                <p:cNvSpPr>
                  <a:spLocks noChangeShapeType="1"/>
                </p:cNvSpPr>
                <p:nvPr/>
              </p:nvSpPr>
              <p:spPr bwMode="auto">
                <a:xfrm>
                  <a:off x="4557" y="3443"/>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1" name="Oval 605"/>
                <p:cNvSpPr>
                  <a:spLocks noChangeArrowheads="1"/>
                </p:cNvSpPr>
                <p:nvPr/>
              </p:nvSpPr>
              <p:spPr bwMode="auto">
                <a:xfrm>
                  <a:off x="4568" y="3444"/>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2" name="Line 606"/>
                <p:cNvSpPr>
                  <a:spLocks noChangeShapeType="1"/>
                </p:cNvSpPr>
                <p:nvPr/>
              </p:nvSpPr>
              <p:spPr bwMode="auto">
                <a:xfrm>
                  <a:off x="4568" y="345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808"/>
              <p:cNvGrpSpPr>
                <a:grpSpLocks/>
              </p:cNvGrpSpPr>
              <p:nvPr/>
            </p:nvGrpSpPr>
            <p:grpSpPr bwMode="auto">
              <a:xfrm>
                <a:off x="803111" y="2548086"/>
                <a:ext cx="6511925" cy="2998788"/>
                <a:chOff x="670" y="1578"/>
                <a:chExt cx="4102" cy="1889"/>
              </a:xfrm>
            </p:grpSpPr>
            <p:sp>
              <p:nvSpPr>
                <p:cNvPr id="453" name="Line 608"/>
                <p:cNvSpPr>
                  <a:spLocks noChangeShapeType="1"/>
                </p:cNvSpPr>
                <p:nvPr/>
              </p:nvSpPr>
              <p:spPr bwMode="auto">
                <a:xfrm>
                  <a:off x="4577" y="3444"/>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4" name="Oval 609"/>
                <p:cNvSpPr>
                  <a:spLocks noChangeArrowheads="1"/>
                </p:cNvSpPr>
                <p:nvPr/>
              </p:nvSpPr>
              <p:spPr bwMode="auto">
                <a:xfrm>
                  <a:off x="4589" y="3445"/>
                  <a:ext cx="19"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5" name="Line 610"/>
                <p:cNvSpPr>
                  <a:spLocks noChangeShapeType="1"/>
                </p:cNvSpPr>
                <p:nvPr/>
              </p:nvSpPr>
              <p:spPr bwMode="auto">
                <a:xfrm>
                  <a:off x="4588" y="3454"/>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6" name="Line 611"/>
                <p:cNvSpPr>
                  <a:spLocks noChangeShapeType="1"/>
                </p:cNvSpPr>
                <p:nvPr/>
              </p:nvSpPr>
              <p:spPr bwMode="auto">
                <a:xfrm>
                  <a:off x="4598" y="3444"/>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7" name="Oval 612"/>
                <p:cNvSpPr>
                  <a:spLocks noChangeArrowheads="1"/>
                </p:cNvSpPr>
                <p:nvPr/>
              </p:nvSpPr>
              <p:spPr bwMode="auto">
                <a:xfrm>
                  <a:off x="4609" y="3445"/>
                  <a:ext cx="20" cy="19"/>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8" name="Line 613"/>
                <p:cNvSpPr>
                  <a:spLocks noChangeShapeType="1"/>
                </p:cNvSpPr>
                <p:nvPr/>
              </p:nvSpPr>
              <p:spPr bwMode="auto">
                <a:xfrm>
                  <a:off x="4608" y="3454"/>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9" name="Line 614"/>
                <p:cNvSpPr>
                  <a:spLocks noChangeShapeType="1"/>
                </p:cNvSpPr>
                <p:nvPr/>
              </p:nvSpPr>
              <p:spPr bwMode="auto">
                <a:xfrm>
                  <a:off x="4618" y="3445"/>
                  <a:ext cx="0" cy="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0" name="Oval 615"/>
                <p:cNvSpPr>
                  <a:spLocks noChangeArrowheads="1"/>
                </p:cNvSpPr>
                <p:nvPr/>
              </p:nvSpPr>
              <p:spPr bwMode="auto">
                <a:xfrm>
                  <a:off x="4630" y="3445"/>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1" name="Line 616"/>
                <p:cNvSpPr>
                  <a:spLocks noChangeShapeType="1"/>
                </p:cNvSpPr>
                <p:nvPr/>
              </p:nvSpPr>
              <p:spPr bwMode="auto">
                <a:xfrm>
                  <a:off x="4630" y="345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2" name="Line 617"/>
                <p:cNvSpPr>
                  <a:spLocks noChangeShapeType="1"/>
                </p:cNvSpPr>
                <p:nvPr/>
              </p:nvSpPr>
              <p:spPr bwMode="auto">
                <a:xfrm>
                  <a:off x="4639" y="344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3" name="Oval 618"/>
                <p:cNvSpPr>
                  <a:spLocks noChangeArrowheads="1"/>
                </p:cNvSpPr>
                <p:nvPr/>
              </p:nvSpPr>
              <p:spPr bwMode="auto">
                <a:xfrm>
                  <a:off x="4650" y="3445"/>
                  <a:ext cx="19" cy="21"/>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4" name="Line 619"/>
                <p:cNvSpPr>
                  <a:spLocks noChangeShapeType="1"/>
                </p:cNvSpPr>
                <p:nvPr/>
              </p:nvSpPr>
              <p:spPr bwMode="auto">
                <a:xfrm>
                  <a:off x="4650" y="3455"/>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5" name="Line 620"/>
                <p:cNvSpPr>
                  <a:spLocks noChangeShapeType="1"/>
                </p:cNvSpPr>
                <p:nvPr/>
              </p:nvSpPr>
              <p:spPr bwMode="auto">
                <a:xfrm>
                  <a:off x="4660" y="3445"/>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6" name="Oval 621"/>
                <p:cNvSpPr>
                  <a:spLocks noChangeArrowheads="1"/>
                </p:cNvSpPr>
                <p:nvPr/>
              </p:nvSpPr>
              <p:spPr bwMode="auto">
                <a:xfrm>
                  <a:off x="4670" y="3446"/>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7" name="Line 622"/>
                <p:cNvSpPr>
                  <a:spLocks noChangeShapeType="1"/>
                </p:cNvSpPr>
                <p:nvPr/>
              </p:nvSpPr>
              <p:spPr bwMode="auto">
                <a:xfrm>
                  <a:off x="4670" y="345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8" name="Line 623"/>
                <p:cNvSpPr>
                  <a:spLocks noChangeShapeType="1"/>
                </p:cNvSpPr>
                <p:nvPr/>
              </p:nvSpPr>
              <p:spPr bwMode="auto">
                <a:xfrm>
                  <a:off x="4680" y="344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Oval 624"/>
                <p:cNvSpPr>
                  <a:spLocks noChangeArrowheads="1"/>
                </p:cNvSpPr>
                <p:nvPr/>
              </p:nvSpPr>
              <p:spPr bwMode="auto">
                <a:xfrm>
                  <a:off x="4691" y="3446"/>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0" name="Line 625"/>
                <p:cNvSpPr>
                  <a:spLocks noChangeShapeType="1"/>
                </p:cNvSpPr>
                <p:nvPr/>
              </p:nvSpPr>
              <p:spPr bwMode="auto">
                <a:xfrm>
                  <a:off x="4691" y="3456"/>
                  <a:ext cx="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1" name="Line 626"/>
                <p:cNvSpPr>
                  <a:spLocks noChangeShapeType="1"/>
                </p:cNvSpPr>
                <p:nvPr/>
              </p:nvSpPr>
              <p:spPr bwMode="auto">
                <a:xfrm>
                  <a:off x="4700" y="344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2" name="Oval 627"/>
                <p:cNvSpPr>
                  <a:spLocks noChangeArrowheads="1"/>
                </p:cNvSpPr>
                <p:nvPr/>
              </p:nvSpPr>
              <p:spPr bwMode="auto">
                <a:xfrm>
                  <a:off x="4712" y="344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3" name="Line 628"/>
                <p:cNvSpPr>
                  <a:spLocks noChangeShapeType="1"/>
                </p:cNvSpPr>
                <p:nvPr/>
              </p:nvSpPr>
              <p:spPr bwMode="auto">
                <a:xfrm>
                  <a:off x="4711" y="345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4" name="Line 629"/>
                <p:cNvSpPr>
                  <a:spLocks noChangeShapeType="1"/>
                </p:cNvSpPr>
                <p:nvPr/>
              </p:nvSpPr>
              <p:spPr bwMode="auto">
                <a:xfrm>
                  <a:off x="4721" y="3446"/>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5" name="Freeform 630"/>
                <p:cNvSpPr>
                  <a:spLocks/>
                </p:cNvSpPr>
                <p:nvPr/>
              </p:nvSpPr>
              <p:spPr bwMode="auto">
                <a:xfrm>
                  <a:off x="680" y="1578"/>
                  <a:ext cx="4041" cy="1880"/>
                </a:xfrm>
                <a:custGeom>
                  <a:avLst/>
                  <a:gdLst>
                    <a:gd name="T0" fmla="*/ 122 w 8081"/>
                    <a:gd name="T1" fmla="*/ 3761 h 3761"/>
                    <a:gd name="T2" fmla="*/ 287 w 8081"/>
                    <a:gd name="T3" fmla="*/ 3759 h 3761"/>
                    <a:gd name="T4" fmla="*/ 450 w 8081"/>
                    <a:gd name="T5" fmla="*/ 3757 h 3761"/>
                    <a:gd name="T6" fmla="*/ 615 w 8081"/>
                    <a:gd name="T7" fmla="*/ 3754 h 3761"/>
                    <a:gd name="T8" fmla="*/ 778 w 8081"/>
                    <a:gd name="T9" fmla="*/ 3748 h 3761"/>
                    <a:gd name="T10" fmla="*/ 942 w 8081"/>
                    <a:gd name="T11" fmla="*/ 3740 h 3761"/>
                    <a:gd name="T12" fmla="*/ 1107 w 8081"/>
                    <a:gd name="T13" fmla="*/ 3725 h 3761"/>
                    <a:gd name="T14" fmla="*/ 1270 w 8081"/>
                    <a:gd name="T15" fmla="*/ 3702 h 3761"/>
                    <a:gd name="T16" fmla="*/ 1435 w 8081"/>
                    <a:gd name="T17" fmla="*/ 3670 h 3761"/>
                    <a:gd name="T18" fmla="*/ 1600 w 8081"/>
                    <a:gd name="T19" fmla="*/ 3621 h 3761"/>
                    <a:gd name="T20" fmla="*/ 1763 w 8081"/>
                    <a:gd name="T21" fmla="*/ 3553 h 3761"/>
                    <a:gd name="T22" fmla="*/ 1927 w 8081"/>
                    <a:gd name="T23" fmla="*/ 3460 h 3761"/>
                    <a:gd name="T24" fmla="*/ 2090 w 8081"/>
                    <a:gd name="T25" fmla="*/ 3337 h 3761"/>
                    <a:gd name="T26" fmla="*/ 2255 w 8081"/>
                    <a:gd name="T27" fmla="*/ 3176 h 3761"/>
                    <a:gd name="T28" fmla="*/ 2420 w 8081"/>
                    <a:gd name="T29" fmla="*/ 2976 h 3761"/>
                    <a:gd name="T30" fmla="*/ 2583 w 8081"/>
                    <a:gd name="T31" fmla="*/ 2734 h 3761"/>
                    <a:gd name="T32" fmla="*/ 2748 w 8081"/>
                    <a:gd name="T33" fmla="*/ 2450 h 3761"/>
                    <a:gd name="T34" fmla="*/ 2912 w 8081"/>
                    <a:gd name="T35" fmla="*/ 2129 h 3761"/>
                    <a:gd name="T36" fmla="*/ 3075 w 8081"/>
                    <a:gd name="T37" fmla="*/ 1782 h 3761"/>
                    <a:gd name="T38" fmla="*/ 3240 w 8081"/>
                    <a:gd name="T39" fmla="*/ 1421 h 3761"/>
                    <a:gd name="T40" fmla="*/ 3403 w 8081"/>
                    <a:gd name="T41" fmla="*/ 1063 h 3761"/>
                    <a:gd name="T42" fmla="*/ 3568 w 8081"/>
                    <a:gd name="T43" fmla="*/ 729 h 3761"/>
                    <a:gd name="T44" fmla="*/ 3733 w 8081"/>
                    <a:gd name="T45" fmla="*/ 437 h 3761"/>
                    <a:gd name="T46" fmla="*/ 3896 w 8081"/>
                    <a:gd name="T47" fmla="*/ 208 h 3761"/>
                    <a:gd name="T48" fmla="*/ 4061 w 8081"/>
                    <a:gd name="T49" fmla="*/ 59 h 3761"/>
                    <a:gd name="T50" fmla="*/ 4225 w 8081"/>
                    <a:gd name="T51" fmla="*/ 0 h 3761"/>
                    <a:gd name="T52" fmla="*/ 4388 w 8081"/>
                    <a:gd name="T53" fmla="*/ 36 h 3761"/>
                    <a:gd name="T54" fmla="*/ 4553 w 8081"/>
                    <a:gd name="T55" fmla="*/ 165 h 3761"/>
                    <a:gd name="T56" fmla="*/ 4716 w 8081"/>
                    <a:gd name="T57" fmla="*/ 376 h 3761"/>
                    <a:gd name="T58" fmla="*/ 4881 w 8081"/>
                    <a:gd name="T59" fmla="*/ 653 h 3761"/>
                    <a:gd name="T60" fmla="*/ 5046 w 8081"/>
                    <a:gd name="T61" fmla="*/ 979 h 3761"/>
                    <a:gd name="T62" fmla="*/ 5209 w 8081"/>
                    <a:gd name="T63" fmla="*/ 1333 h 3761"/>
                    <a:gd name="T64" fmla="*/ 5373 w 8081"/>
                    <a:gd name="T65" fmla="*/ 1696 h 3761"/>
                    <a:gd name="T66" fmla="*/ 5538 w 8081"/>
                    <a:gd name="T67" fmla="*/ 2049 h 3761"/>
                    <a:gd name="T68" fmla="*/ 5701 w 8081"/>
                    <a:gd name="T69" fmla="*/ 2376 h 3761"/>
                    <a:gd name="T70" fmla="*/ 5866 w 8081"/>
                    <a:gd name="T71" fmla="*/ 2670 h 3761"/>
                    <a:gd name="T72" fmla="*/ 6029 w 8081"/>
                    <a:gd name="T73" fmla="*/ 2922 h 3761"/>
                    <a:gd name="T74" fmla="*/ 6194 w 8081"/>
                    <a:gd name="T75" fmla="*/ 3131 h 3761"/>
                    <a:gd name="T76" fmla="*/ 6359 w 8081"/>
                    <a:gd name="T77" fmla="*/ 3301 h 3761"/>
                    <a:gd name="T78" fmla="*/ 6522 w 8081"/>
                    <a:gd name="T79" fmla="*/ 3434 h 3761"/>
                    <a:gd name="T80" fmla="*/ 6686 w 8081"/>
                    <a:gd name="T81" fmla="*/ 3534 h 3761"/>
                    <a:gd name="T82" fmla="*/ 6851 w 8081"/>
                    <a:gd name="T83" fmla="*/ 3607 h 3761"/>
                    <a:gd name="T84" fmla="*/ 7014 w 8081"/>
                    <a:gd name="T85" fmla="*/ 3659 h 3761"/>
                    <a:gd name="T86" fmla="*/ 7179 w 8081"/>
                    <a:gd name="T87" fmla="*/ 3697 h 3761"/>
                    <a:gd name="T88" fmla="*/ 7342 w 8081"/>
                    <a:gd name="T89" fmla="*/ 3720 h 3761"/>
                    <a:gd name="T90" fmla="*/ 7507 w 8081"/>
                    <a:gd name="T91" fmla="*/ 3736 h 3761"/>
                    <a:gd name="T92" fmla="*/ 7671 w 8081"/>
                    <a:gd name="T93" fmla="*/ 3747 h 3761"/>
                    <a:gd name="T94" fmla="*/ 7834 w 8081"/>
                    <a:gd name="T95" fmla="*/ 3752 h 3761"/>
                    <a:gd name="T96" fmla="*/ 7999 w 8081"/>
                    <a:gd name="T97" fmla="*/ 3757 h 3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81" h="3761">
                      <a:moveTo>
                        <a:pt x="0" y="3761"/>
                      </a:moveTo>
                      <a:lnTo>
                        <a:pt x="40" y="3761"/>
                      </a:lnTo>
                      <a:lnTo>
                        <a:pt x="81" y="3761"/>
                      </a:lnTo>
                      <a:lnTo>
                        <a:pt x="122" y="3761"/>
                      </a:lnTo>
                      <a:lnTo>
                        <a:pt x="163" y="3759"/>
                      </a:lnTo>
                      <a:lnTo>
                        <a:pt x="203" y="3759"/>
                      </a:lnTo>
                      <a:lnTo>
                        <a:pt x="244" y="3759"/>
                      </a:lnTo>
                      <a:lnTo>
                        <a:pt x="287" y="3759"/>
                      </a:lnTo>
                      <a:lnTo>
                        <a:pt x="327" y="3759"/>
                      </a:lnTo>
                      <a:lnTo>
                        <a:pt x="368" y="3759"/>
                      </a:lnTo>
                      <a:lnTo>
                        <a:pt x="409" y="3757"/>
                      </a:lnTo>
                      <a:lnTo>
                        <a:pt x="450" y="3757"/>
                      </a:lnTo>
                      <a:lnTo>
                        <a:pt x="490" y="3757"/>
                      </a:lnTo>
                      <a:lnTo>
                        <a:pt x="533" y="3756"/>
                      </a:lnTo>
                      <a:lnTo>
                        <a:pt x="574" y="3756"/>
                      </a:lnTo>
                      <a:lnTo>
                        <a:pt x="615" y="3754"/>
                      </a:lnTo>
                      <a:lnTo>
                        <a:pt x="655" y="3752"/>
                      </a:lnTo>
                      <a:lnTo>
                        <a:pt x="696" y="3752"/>
                      </a:lnTo>
                      <a:lnTo>
                        <a:pt x="737" y="3750"/>
                      </a:lnTo>
                      <a:lnTo>
                        <a:pt x="778" y="3748"/>
                      </a:lnTo>
                      <a:lnTo>
                        <a:pt x="820" y="3747"/>
                      </a:lnTo>
                      <a:lnTo>
                        <a:pt x="861" y="3745"/>
                      </a:lnTo>
                      <a:lnTo>
                        <a:pt x="902" y="3741"/>
                      </a:lnTo>
                      <a:lnTo>
                        <a:pt x="942" y="3740"/>
                      </a:lnTo>
                      <a:lnTo>
                        <a:pt x="983" y="3736"/>
                      </a:lnTo>
                      <a:lnTo>
                        <a:pt x="1024" y="3732"/>
                      </a:lnTo>
                      <a:lnTo>
                        <a:pt x="1066" y="3729"/>
                      </a:lnTo>
                      <a:lnTo>
                        <a:pt x="1107" y="3725"/>
                      </a:lnTo>
                      <a:lnTo>
                        <a:pt x="1148" y="3720"/>
                      </a:lnTo>
                      <a:lnTo>
                        <a:pt x="1189" y="3714"/>
                      </a:lnTo>
                      <a:lnTo>
                        <a:pt x="1229" y="3709"/>
                      </a:lnTo>
                      <a:lnTo>
                        <a:pt x="1270" y="3702"/>
                      </a:lnTo>
                      <a:lnTo>
                        <a:pt x="1311" y="3695"/>
                      </a:lnTo>
                      <a:lnTo>
                        <a:pt x="1353" y="3688"/>
                      </a:lnTo>
                      <a:lnTo>
                        <a:pt x="1394" y="3679"/>
                      </a:lnTo>
                      <a:lnTo>
                        <a:pt x="1435" y="3670"/>
                      </a:lnTo>
                      <a:lnTo>
                        <a:pt x="1476" y="3659"/>
                      </a:lnTo>
                      <a:lnTo>
                        <a:pt x="1516" y="3648"/>
                      </a:lnTo>
                      <a:lnTo>
                        <a:pt x="1557" y="3636"/>
                      </a:lnTo>
                      <a:lnTo>
                        <a:pt x="1600" y="3621"/>
                      </a:lnTo>
                      <a:lnTo>
                        <a:pt x="1640" y="3607"/>
                      </a:lnTo>
                      <a:lnTo>
                        <a:pt x="1681" y="3591"/>
                      </a:lnTo>
                      <a:lnTo>
                        <a:pt x="1722" y="3573"/>
                      </a:lnTo>
                      <a:lnTo>
                        <a:pt x="1763" y="3553"/>
                      </a:lnTo>
                      <a:lnTo>
                        <a:pt x="1803" y="3532"/>
                      </a:lnTo>
                      <a:lnTo>
                        <a:pt x="1846" y="3511"/>
                      </a:lnTo>
                      <a:lnTo>
                        <a:pt x="1887" y="3485"/>
                      </a:lnTo>
                      <a:lnTo>
                        <a:pt x="1927" y="3460"/>
                      </a:lnTo>
                      <a:lnTo>
                        <a:pt x="1968" y="3432"/>
                      </a:lnTo>
                      <a:lnTo>
                        <a:pt x="2009" y="3403"/>
                      </a:lnTo>
                      <a:lnTo>
                        <a:pt x="2050" y="3371"/>
                      </a:lnTo>
                      <a:lnTo>
                        <a:pt x="2090" y="3337"/>
                      </a:lnTo>
                      <a:lnTo>
                        <a:pt x="2133" y="3299"/>
                      </a:lnTo>
                      <a:lnTo>
                        <a:pt x="2174" y="3262"/>
                      </a:lnTo>
                      <a:lnTo>
                        <a:pt x="2214" y="3221"/>
                      </a:lnTo>
                      <a:lnTo>
                        <a:pt x="2255" y="3176"/>
                      </a:lnTo>
                      <a:lnTo>
                        <a:pt x="2296" y="3129"/>
                      </a:lnTo>
                      <a:lnTo>
                        <a:pt x="2337" y="3081"/>
                      </a:lnTo>
                      <a:lnTo>
                        <a:pt x="2379" y="3029"/>
                      </a:lnTo>
                      <a:lnTo>
                        <a:pt x="2420" y="2976"/>
                      </a:lnTo>
                      <a:lnTo>
                        <a:pt x="2461" y="2918"/>
                      </a:lnTo>
                      <a:lnTo>
                        <a:pt x="2501" y="2859"/>
                      </a:lnTo>
                      <a:lnTo>
                        <a:pt x="2542" y="2798"/>
                      </a:lnTo>
                      <a:lnTo>
                        <a:pt x="2583" y="2734"/>
                      </a:lnTo>
                      <a:lnTo>
                        <a:pt x="2624" y="2666"/>
                      </a:lnTo>
                      <a:lnTo>
                        <a:pt x="2666" y="2596"/>
                      </a:lnTo>
                      <a:lnTo>
                        <a:pt x="2707" y="2525"/>
                      </a:lnTo>
                      <a:lnTo>
                        <a:pt x="2748" y="2450"/>
                      </a:lnTo>
                      <a:lnTo>
                        <a:pt x="2788" y="2373"/>
                      </a:lnTo>
                      <a:lnTo>
                        <a:pt x="2829" y="2294"/>
                      </a:lnTo>
                      <a:lnTo>
                        <a:pt x="2870" y="2213"/>
                      </a:lnTo>
                      <a:lnTo>
                        <a:pt x="2912" y="2129"/>
                      </a:lnTo>
                      <a:lnTo>
                        <a:pt x="2953" y="2045"/>
                      </a:lnTo>
                      <a:lnTo>
                        <a:pt x="2994" y="1959"/>
                      </a:lnTo>
                      <a:lnTo>
                        <a:pt x="3035" y="1872"/>
                      </a:lnTo>
                      <a:lnTo>
                        <a:pt x="3075" y="1782"/>
                      </a:lnTo>
                      <a:lnTo>
                        <a:pt x="3116" y="1693"/>
                      </a:lnTo>
                      <a:lnTo>
                        <a:pt x="3157" y="1602"/>
                      </a:lnTo>
                      <a:lnTo>
                        <a:pt x="3200" y="1512"/>
                      </a:lnTo>
                      <a:lnTo>
                        <a:pt x="3240" y="1421"/>
                      </a:lnTo>
                      <a:lnTo>
                        <a:pt x="3281" y="1330"/>
                      </a:lnTo>
                      <a:lnTo>
                        <a:pt x="3322" y="1240"/>
                      </a:lnTo>
                      <a:lnTo>
                        <a:pt x="3363" y="1151"/>
                      </a:lnTo>
                      <a:lnTo>
                        <a:pt x="3403" y="1063"/>
                      </a:lnTo>
                      <a:lnTo>
                        <a:pt x="3446" y="975"/>
                      </a:lnTo>
                      <a:lnTo>
                        <a:pt x="3487" y="891"/>
                      </a:lnTo>
                      <a:lnTo>
                        <a:pt x="3527" y="809"/>
                      </a:lnTo>
                      <a:lnTo>
                        <a:pt x="3568" y="729"/>
                      </a:lnTo>
                      <a:lnTo>
                        <a:pt x="3609" y="650"/>
                      </a:lnTo>
                      <a:lnTo>
                        <a:pt x="3650" y="575"/>
                      </a:lnTo>
                      <a:lnTo>
                        <a:pt x="3692" y="505"/>
                      </a:lnTo>
                      <a:lnTo>
                        <a:pt x="3733" y="437"/>
                      </a:lnTo>
                      <a:lnTo>
                        <a:pt x="3774" y="372"/>
                      </a:lnTo>
                      <a:lnTo>
                        <a:pt x="3814" y="313"/>
                      </a:lnTo>
                      <a:lnTo>
                        <a:pt x="3855" y="258"/>
                      </a:lnTo>
                      <a:lnTo>
                        <a:pt x="3896" y="208"/>
                      </a:lnTo>
                      <a:lnTo>
                        <a:pt x="3937" y="163"/>
                      </a:lnTo>
                      <a:lnTo>
                        <a:pt x="3979" y="124"/>
                      </a:lnTo>
                      <a:lnTo>
                        <a:pt x="4020" y="88"/>
                      </a:lnTo>
                      <a:lnTo>
                        <a:pt x="4061" y="59"/>
                      </a:lnTo>
                      <a:lnTo>
                        <a:pt x="4101" y="36"/>
                      </a:lnTo>
                      <a:lnTo>
                        <a:pt x="4142" y="18"/>
                      </a:lnTo>
                      <a:lnTo>
                        <a:pt x="4183" y="8"/>
                      </a:lnTo>
                      <a:lnTo>
                        <a:pt x="4225" y="0"/>
                      </a:lnTo>
                      <a:lnTo>
                        <a:pt x="4266" y="0"/>
                      </a:lnTo>
                      <a:lnTo>
                        <a:pt x="4307" y="8"/>
                      </a:lnTo>
                      <a:lnTo>
                        <a:pt x="4348" y="18"/>
                      </a:lnTo>
                      <a:lnTo>
                        <a:pt x="4388" y="36"/>
                      </a:lnTo>
                      <a:lnTo>
                        <a:pt x="4429" y="61"/>
                      </a:lnTo>
                      <a:lnTo>
                        <a:pt x="4470" y="90"/>
                      </a:lnTo>
                      <a:lnTo>
                        <a:pt x="4512" y="124"/>
                      </a:lnTo>
                      <a:lnTo>
                        <a:pt x="4553" y="165"/>
                      </a:lnTo>
                      <a:lnTo>
                        <a:pt x="4594" y="210"/>
                      </a:lnTo>
                      <a:lnTo>
                        <a:pt x="4635" y="260"/>
                      </a:lnTo>
                      <a:lnTo>
                        <a:pt x="4675" y="315"/>
                      </a:lnTo>
                      <a:lnTo>
                        <a:pt x="4716" y="376"/>
                      </a:lnTo>
                      <a:lnTo>
                        <a:pt x="4759" y="439"/>
                      </a:lnTo>
                      <a:lnTo>
                        <a:pt x="4799" y="507"/>
                      </a:lnTo>
                      <a:lnTo>
                        <a:pt x="4840" y="578"/>
                      </a:lnTo>
                      <a:lnTo>
                        <a:pt x="4881" y="653"/>
                      </a:lnTo>
                      <a:lnTo>
                        <a:pt x="4922" y="730"/>
                      </a:lnTo>
                      <a:lnTo>
                        <a:pt x="4962" y="811"/>
                      </a:lnTo>
                      <a:lnTo>
                        <a:pt x="5005" y="895"/>
                      </a:lnTo>
                      <a:lnTo>
                        <a:pt x="5046" y="979"/>
                      </a:lnTo>
                      <a:lnTo>
                        <a:pt x="5086" y="1067"/>
                      </a:lnTo>
                      <a:lnTo>
                        <a:pt x="5127" y="1154"/>
                      </a:lnTo>
                      <a:lnTo>
                        <a:pt x="5168" y="1244"/>
                      </a:lnTo>
                      <a:lnTo>
                        <a:pt x="5209" y="1333"/>
                      </a:lnTo>
                      <a:lnTo>
                        <a:pt x="5249" y="1424"/>
                      </a:lnTo>
                      <a:lnTo>
                        <a:pt x="5292" y="1516"/>
                      </a:lnTo>
                      <a:lnTo>
                        <a:pt x="5333" y="1605"/>
                      </a:lnTo>
                      <a:lnTo>
                        <a:pt x="5373" y="1696"/>
                      </a:lnTo>
                      <a:lnTo>
                        <a:pt x="5414" y="1786"/>
                      </a:lnTo>
                      <a:lnTo>
                        <a:pt x="5455" y="1875"/>
                      </a:lnTo>
                      <a:lnTo>
                        <a:pt x="5496" y="1961"/>
                      </a:lnTo>
                      <a:lnTo>
                        <a:pt x="5538" y="2049"/>
                      </a:lnTo>
                      <a:lnTo>
                        <a:pt x="5579" y="2133"/>
                      </a:lnTo>
                      <a:lnTo>
                        <a:pt x="5620" y="2215"/>
                      </a:lnTo>
                      <a:lnTo>
                        <a:pt x="5660" y="2298"/>
                      </a:lnTo>
                      <a:lnTo>
                        <a:pt x="5701" y="2376"/>
                      </a:lnTo>
                      <a:lnTo>
                        <a:pt x="5742" y="2453"/>
                      </a:lnTo>
                      <a:lnTo>
                        <a:pt x="5783" y="2527"/>
                      </a:lnTo>
                      <a:lnTo>
                        <a:pt x="5825" y="2600"/>
                      </a:lnTo>
                      <a:lnTo>
                        <a:pt x="5866" y="2670"/>
                      </a:lnTo>
                      <a:lnTo>
                        <a:pt x="5907" y="2736"/>
                      </a:lnTo>
                      <a:lnTo>
                        <a:pt x="5948" y="2800"/>
                      </a:lnTo>
                      <a:lnTo>
                        <a:pt x="5988" y="2863"/>
                      </a:lnTo>
                      <a:lnTo>
                        <a:pt x="6029" y="2922"/>
                      </a:lnTo>
                      <a:lnTo>
                        <a:pt x="6072" y="2977"/>
                      </a:lnTo>
                      <a:lnTo>
                        <a:pt x="6112" y="3031"/>
                      </a:lnTo>
                      <a:lnTo>
                        <a:pt x="6153" y="3083"/>
                      </a:lnTo>
                      <a:lnTo>
                        <a:pt x="6194" y="3131"/>
                      </a:lnTo>
                      <a:lnTo>
                        <a:pt x="6235" y="3178"/>
                      </a:lnTo>
                      <a:lnTo>
                        <a:pt x="6275" y="3221"/>
                      </a:lnTo>
                      <a:lnTo>
                        <a:pt x="6316" y="3262"/>
                      </a:lnTo>
                      <a:lnTo>
                        <a:pt x="6359" y="3301"/>
                      </a:lnTo>
                      <a:lnTo>
                        <a:pt x="6399" y="3337"/>
                      </a:lnTo>
                      <a:lnTo>
                        <a:pt x="6440" y="3371"/>
                      </a:lnTo>
                      <a:lnTo>
                        <a:pt x="6481" y="3403"/>
                      </a:lnTo>
                      <a:lnTo>
                        <a:pt x="6522" y="3434"/>
                      </a:lnTo>
                      <a:lnTo>
                        <a:pt x="6562" y="3462"/>
                      </a:lnTo>
                      <a:lnTo>
                        <a:pt x="6605" y="3487"/>
                      </a:lnTo>
                      <a:lnTo>
                        <a:pt x="6646" y="3511"/>
                      </a:lnTo>
                      <a:lnTo>
                        <a:pt x="6686" y="3534"/>
                      </a:lnTo>
                      <a:lnTo>
                        <a:pt x="6727" y="3555"/>
                      </a:lnTo>
                      <a:lnTo>
                        <a:pt x="6768" y="3573"/>
                      </a:lnTo>
                      <a:lnTo>
                        <a:pt x="6809" y="3591"/>
                      </a:lnTo>
                      <a:lnTo>
                        <a:pt x="6851" y="3607"/>
                      </a:lnTo>
                      <a:lnTo>
                        <a:pt x="6892" y="3621"/>
                      </a:lnTo>
                      <a:lnTo>
                        <a:pt x="6933" y="3636"/>
                      </a:lnTo>
                      <a:lnTo>
                        <a:pt x="6973" y="3648"/>
                      </a:lnTo>
                      <a:lnTo>
                        <a:pt x="7014" y="3659"/>
                      </a:lnTo>
                      <a:lnTo>
                        <a:pt x="7055" y="3670"/>
                      </a:lnTo>
                      <a:lnTo>
                        <a:pt x="7096" y="3679"/>
                      </a:lnTo>
                      <a:lnTo>
                        <a:pt x="7138" y="3688"/>
                      </a:lnTo>
                      <a:lnTo>
                        <a:pt x="7179" y="3697"/>
                      </a:lnTo>
                      <a:lnTo>
                        <a:pt x="7220" y="3704"/>
                      </a:lnTo>
                      <a:lnTo>
                        <a:pt x="7260" y="3709"/>
                      </a:lnTo>
                      <a:lnTo>
                        <a:pt x="7301" y="3714"/>
                      </a:lnTo>
                      <a:lnTo>
                        <a:pt x="7342" y="3720"/>
                      </a:lnTo>
                      <a:lnTo>
                        <a:pt x="7384" y="3725"/>
                      </a:lnTo>
                      <a:lnTo>
                        <a:pt x="7425" y="3729"/>
                      </a:lnTo>
                      <a:lnTo>
                        <a:pt x="7466" y="3732"/>
                      </a:lnTo>
                      <a:lnTo>
                        <a:pt x="7507" y="3736"/>
                      </a:lnTo>
                      <a:lnTo>
                        <a:pt x="7547" y="3740"/>
                      </a:lnTo>
                      <a:lnTo>
                        <a:pt x="7588" y="3741"/>
                      </a:lnTo>
                      <a:lnTo>
                        <a:pt x="7629" y="3745"/>
                      </a:lnTo>
                      <a:lnTo>
                        <a:pt x="7671" y="3747"/>
                      </a:lnTo>
                      <a:lnTo>
                        <a:pt x="7712" y="3748"/>
                      </a:lnTo>
                      <a:lnTo>
                        <a:pt x="7753" y="3750"/>
                      </a:lnTo>
                      <a:lnTo>
                        <a:pt x="7794" y="3752"/>
                      </a:lnTo>
                      <a:lnTo>
                        <a:pt x="7834" y="3752"/>
                      </a:lnTo>
                      <a:lnTo>
                        <a:pt x="7875" y="3754"/>
                      </a:lnTo>
                      <a:lnTo>
                        <a:pt x="7918" y="3756"/>
                      </a:lnTo>
                      <a:lnTo>
                        <a:pt x="7958" y="3756"/>
                      </a:lnTo>
                      <a:lnTo>
                        <a:pt x="7999" y="3757"/>
                      </a:lnTo>
                      <a:lnTo>
                        <a:pt x="8040" y="3757"/>
                      </a:lnTo>
                      <a:lnTo>
                        <a:pt x="8081" y="3757"/>
                      </a:lnTo>
                    </a:path>
                  </a:pathLst>
                </a:custGeom>
                <a:noFill/>
                <a:ln w="349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6" name="Oval 631"/>
                <p:cNvSpPr>
                  <a:spLocks noChangeArrowheads="1"/>
                </p:cNvSpPr>
                <p:nvPr/>
              </p:nvSpPr>
              <p:spPr bwMode="auto">
                <a:xfrm>
                  <a:off x="4732" y="3447"/>
                  <a:ext cx="20"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7" name="Line 632"/>
                <p:cNvSpPr>
                  <a:spLocks noChangeShapeType="1"/>
                </p:cNvSpPr>
                <p:nvPr/>
              </p:nvSpPr>
              <p:spPr bwMode="auto">
                <a:xfrm>
                  <a:off x="4731" y="345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8" name="Line 633"/>
                <p:cNvSpPr>
                  <a:spLocks noChangeShapeType="1"/>
                </p:cNvSpPr>
                <p:nvPr/>
              </p:nvSpPr>
              <p:spPr bwMode="auto">
                <a:xfrm>
                  <a:off x="4741" y="3446"/>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9" name="Oval 634"/>
                <p:cNvSpPr>
                  <a:spLocks noChangeArrowheads="1"/>
                </p:cNvSpPr>
                <p:nvPr/>
              </p:nvSpPr>
              <p:spPr bwMode="auto">
                <a:xfrm>
                  <a:off x="4753" y="3447"/>
                  <a:ext cx="19" cy="20"/>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0" name="Line 635"/>
                <p:cNvSpPr>
                  <a:spLocks noChangeShapeType="1"/>
                </p:cNvSpPr>
                <p:nvPr/>
              </p:nvSpPr>
              <p:spPr bwMode="auto">
                <a:xfrm>
                  <a:off x="4752" y="3457"/>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1" name="Line 636"/>
                <p:cNvSpPr>
                  <a:spLocks noChangeShapeType="1"/>
                </p:cNvSpPr>
                <p:nvPr/>
              </p:nvSpPr>
              <p:spPr bwMode="auto">
                <a:xfrm>
                  <a:off x="4762" y="3447"/>
                  <a:ext cx="0" cy="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2" name="Freeform 637"/>
                <p:cNvSpPr>
                  <a:spLocks/>
                </p:cNvSpPr>
                <p:nvPr/>
              </p:nvSpPr>
              <p:spPr bwMode="auto">
                <a:xfrm>
                  <a:off x="4721" y="3456"/>
                  <a:ext cx="41" cy="1"/>
                </a:xfrm>
                <a:custGeom>
                  <a:avLst/>
                  <a:gdLst>
                    <a:gd name="T0" fmla="*/ 0 w 83"/>
                    <a:gd name="T1" fmla="*/ 0 h 2"/>
                    <a:gd name="T2" fmla="*/ 40 w 83"/>
                    <a:gd name="T3" fmla="*/ 2 h 2"/>
                    <a:gd name="T4" fmla="*/ 83 w 83"/>
                    <a:gd name="T5" fmla="*/ 2 h 2"/>
                  </a:gdLst>
                  <a:ahLst/>
                  <a:cxnLst>
                    <a:cxn ang="0">
                      <a:pos x="T0" y="T1"/>
                    </a:cxn>
                    <a:cxn ang="0">
                      <a:pos x="T2" y="T3"/>
                    </a:cxn>
                    <a:cxn ang="0">
                      <a:pos x="T4" y="T5"/>
                    </a:cxn>
                  </a:cxnLst>
                  <a:rect l="0" t="0" r="r" b="b"/>
                  <a:pathLst>
                    <a:path w="83" h="2">
                      <a:moveTo>
                        <a:pt x="0" y="0"/>
                      </a:moveTo>
                      <a:lnTo>
                        <a:pt x="40" y="2"/>
                      </a:lnTo>
                      <a:lnTo>
                        <a:pt x="83" y="2"/>
                      </a:lnTo>
                    </a:path>
                  </a:pathLst>
                </a:custGeom>
                <a:noFill/>
                <a:ln w="349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3" name="Oval 638"/>
                <p:cNvSpPr>
                  <a:spLocks noChangeArrowheads="1"/>
                </p:cNvSpPr>
                <p:nvPr/>
              </p:nvSpPr>
              <p:spPr bwMode="auto">
                <a:xfrm>
                  <a:off x="671" y="3439"/>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4" name="Line 639"/>
                <p:cNvSpPr>
                  <a:spLocks noChangeShapeType="1"/>
                </p:cNvSpPr>
                <p:nvPr/>
              </p:nvSpPr>
              <p:spPr bwMode="auto">
                <a:xfrm>
                  <a:off x="670" y="344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5" name="Line 640"/>
                <p:cNvSpPr>
                  <a:spLocks noChangeShapeType="1"/>
                </p:cNvSpPr>
                <p:nvPr/>
              </p:nvSpPr>
              <p:spPr bwMode="auto">
                <a:xfrm>
                  <a:off x="680" y="343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6" name="Oval 641"/>
                <p:cNvSpPr>
                  <a:spLocks noChangeArrowheads="1"/>
                </p:cNvSpPr>
                <p:nvPr/>
              </p:nvSpPr>
              <p:spPr bwMode="auto">
                <a:xfrm>
                  <a:off x="691" y="3438"/>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7" name="Line 642"/>
                <p:cNvSpPr>
                  <a:spLocks noChangeShapeType="1"/>
                </p:cNvSpPr>
                <p:nvPr/>
              </p:nvSpPr>
              <p:spPr bwMode="auto">
                <a:xfrm>
                  <a:off x="691" y="344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8" name="Line 643"/>
                <p:cNvSpPr>
                  <a:spLocks noChangeShapeType="1"/>
                </p:cNvSpPr>
                <p:nvPr/>
              </p:nvSpPr>
              <p:spPr bwMode="auto">
                <a:xfrm>
                  <a:off x="701" y="343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9" name="Oval 644"/>
                <p:cNvSpPr>
                  <a:spLocks noChangeArrowheads="1"/>
                </p:cNvSpPr>
                <p:nvPr/>
              </p:nvSpPr>
              <p:spPr bwMode="auto">
                <a:xfrm>
                  <a:off x="711" y="3437"/>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0" name="Line 645"/>
                <p:cNvSpPr>
                  <a:spLocks noChangeShapeType="1"/>
                </p:cNvSpPr>
                <p:nvPr/>
              </p:nvSpPr>
              <p:spPr bwMode="auto">
                <a:xfrm>
                  <a:off x="711" y="3446"/>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1" name="Line 646"/>
                <p:cNvSpPr>
                  <a:spLocks noChangeShapeType="1"/>
                </p:cNvSpPr>
                <p:nvPr/>
              </p:nvSpPr>
              <p:spPr bwMode="auto">
                <a:xfrm>
                  <a:off x="721" y="343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2" name="Oval 647"/>
                <p:cNvSpPr>
                  <a:spLocks noChangeArrowheads="1"/>
                </p:cNvSpPr>
                <p:nvPr/>
              </p:nvSpPr>
              <p:spPr bwMode="auto">
                <a:xfrm>
                  <a:off x="732" y="3436"/>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3" name="Line 648"/>
                <p:cNvSpPr>
                  <a:spLocks noChangeShapeType="1"/>
                </p:cNvSpPr>
                <p:nvPr/>
              </p:nvSpPr>
              <p:spPr bwMode="auto">
                <a:xfrm>
                  <a:off x="732" y="344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4" name="Line 649"/>
                <p:cNvSpPr>
                  <a:spLocks noChangeShapeType="1"/>
                </p:cNvSpPr>
                <p:nvPr/>
              </p:nvSpPr>
              <p:spPr bwMode="auto">
                <a:xfrm>
                  <a:off x="741" y="343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5" name="Oval 650"/>
                <p:cNvSpPr>
                  <a:spLocks noChangeArrowheads="1"/>
                </p:cNvSpPr>
                <p:nvPr/>
              </p:nvSpPr>
              <p:spPr bwMode="auto">
                <a:xfrm>
                  <a:off x="753" y="3435"/>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6" name="Line 651"/>
                <p:cNvSpPr>
                  <a:spLocks noChangeShapeType="1"/>
                </p:cNvSpPr>
                <p:nvPr/>
              </p:nvSpPr>
              <p:spPr bwMode="auto">
                <a:xfrm>
                  <a:off x="752" y="344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7" name="Line 652"/>
                <p:cNvSpPr>
                  <a:spLocks noChangeShapeType="1"/>
                </p:cNvSpPr>
                <p:nvPr/>
              </p:nvSpPr>
              <p:spPr bwMode="auto">
                <a:xfrm>
                  <a:off x="762" y="343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8" name="Oval 653"/>
                <p:cNvSpPr>
                  <a:spLocks noChangeArrowheads="1"/>
                </p:cNvSpPr>
                <p:nvPr/>
              </p:nvSpPr>
              <p:spPr bwMode="auto">
                <a:xfrm>
                  <a:off x="773" y="343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9" name="Line 654"/>
                <p:cNvSpPr>
                  <a:spLocks noChangeShapeType="1"/>
                </p:cNvSpPr>
                <p:nvPr/>
              </p:nvSpPr>
              <p:spPr bwMode="auto">
                <a:xfrm>
                  <a:off x="772" y="344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0" name="Line 655"/>
                <p:cNvSpPr>
                  <a:spLocks noChangeShapeType="1"/>
                </p:cNvSpPr>
                <p:nvPr/>
              </p:nvSpPr>
              <p:spPr bwMode="auto">
                <a:xfrm>
                  <a:off x="782" y="3432"/>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1" name="Oval 656"/>
                <p:cNvSpPr>
                  <a:spLocks noChangeArrowheads="1"/>
                </p:cNvSpPr>
                <p:nvPr/>
              </p:nvSpPr>
              <p:spPr bwMode="auto">
                <a:xfrm>
                  <a:off x="794" y="3431"/>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2" name="Line 657"/>
                <p:cNvSpPr>
                  <a:spLocks noChangeShapeType="1"/>
                </p:cNvSpPr>
                <p:nvPr/>
              </p:nvSpPr>
              <p:spPr bwMode="auto">
                <a:xfrm>
                  <a:off x="793" y="344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3" name="Line 658"/>
                <p:cNvSpPr>
                  <a:spLocks noChangeShapeType="1"/>
                </p:cNvSpPr>
                <p:nvPr/>
              </p:nvSpPr>
              <p:spPr bwMode="auto">
                <a:xfrm>
                  <a:off x="803" y="3430"/>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4" name="Oval 659"/>
                <p:cNvSpPr>
                  <a:spLocks noChangeArrowheads="1"/>
                </p:cNvSpPr>
                <p:nvPr/>
              </p:nvSpPr>
              <p:spPr bwMode="auto">
                <a:xfrm>
                  <a:off x="814" y="342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5" name="Line 660"/>
                <p:cNvSpPr>
                  <a:spLocks noChangeShapeType="1"/>
                </p:cNvSpPr>
                <p:nvPr/>
              </p:nvSpPr>
              <p:spPr bwMode="auto">
                <a:xfrm>
                  <a:off x="814" y="3438"/>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6" name="Line 661"/>
                <p:cNvSpPr>
                  <a:spLocks noChangeShapeType="1"/>
                </p:cNvSpPr>
                <p:nvPr/>
              </p:nvSpPr>
              <p:spPr bwMode="auto">
                <a:xfrm>
                  <a:off x="824" y="342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7" name="Oval 662"/>
                <p:cNvSpPr>
                  <a:spLocks noChangeArrowheads="1"/>
                </p:cNvSpPr>
                <p:nvPr/>
              </p:nvSpPr>
              <p:spPr bwMode="auto">
                <a:xfrm>
                  <a:off x="835" y="3427"/>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8" name="Line 663"/>
                <p:cNvSpPr>
                  <a:spLocks noChangeShapeType="1"/>
                </p:cNvSpPr>
                <p:nvPr/>
              </p:nvSpPr>
              <p:spPr bwMode="auto">
                <a:xfrm>
                  <a:off x="835" y="343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9" name="Line 664"/>
                <p:cNvSpPr>
                  <a:spLocks noChangeShapeType="1"/>
                </p:cNvSpPr>
                <p:nvPr/>
              </p:nvSpPr>
              <p:spPr bwMode="auto">
                <a:xfrm>
                  <a:off x="844" y="342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0" name="Oval 665"/>
                <p:cNvSpPr>
                  <a:spLocks noChangeArrowheads="1"/>
                </p:cNvSpPr>
                <p:nvPr/>
              </p:nvSpPr>
              <p:spPr bwMode="auto">
                <a:xfrm>
                  <a:off x="855" y="342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1" name="Line 666"/>
                <p:cNvSpPr>
                  <a:spLocks noChangeShapeType="1"/>
                </p:cNvSpPr>
                <p:nvPr/>
              </p:nvSpPr>
              <p:spPr bwMode="auto">
                <a:xfrm>
                  <a:off x="855" y="343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2" name="Line 667"/>
                <p:cNvSpPr>
                  <a:spLocks noChangeShapeType="1"/>
                </p:cNvSpPr>
                <p:nvPr/>
              </p:nvSpPr>
              <p:spPr bwMode="auto">
                <a:xfrm>
                  <a:off x="865" y="342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3" name="Oval 668"/>
                <p:cNvSpPr>
                  <a:spLocks noChangeArrowheads="1"/>
                </p:cNvSpPr>
                <p:nvPr/>
              </p:nvSpPr>
              <p:spPr bwMode="auto">
                <a:xfrm>
                  <a:off x="875" y="342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4" name="Line 669"/>
                <p:cNvSpPr>
                  <a:spLocks noChangeShapeType="1"/>
                </p:cNvSpPr>
                <p:nvPr/>
              </p:nvSpPr>
              <p:spPr bwMode="auto">
                <a:xfrm>
                  <a:off x="875" y="343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5" name="Line 670"/>
                <p:cNvSpPr>
                  <a:spLocks noChangeShapeType="1"/>
                </p:cNvSpPr>
                <p:nvPr/>
              </p:nvSpPr>
              <p:spPr bwMode="auto">
                <a:xfrm>
                  <a:off x="885" y="342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6" name="Oval 671"/>
                <p:cNvSpPr>
                  <a:spLocks noChangeArrowheads="1"/>
                </p:cNvSpPr>
                <p:nvPr/>
              </p:nvSpPr>
              <p:spPr bwMode="auto">
                <a:xfrm>
                  <a:off x="897" y="3420"/>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7" name="Line 672"/>
                <p:cNvSpPr>
                  <a:spLocks noChangeShapeType="1"/>
                </p:cNvSpPr>
                <p:nvPr/>
              </p:nvSpPr>
              <p:spPr bwMode="auto">
                <a:xfrm>
                  <a:off x="896" y="342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8" name="Line 673"/>
                <p:cNvSpPr>
                  <a:spLocks noChangeShapeType="1"/>
                </p:cNvSpPr>
                <p:nvPr/>
              </p:nvSpPr>
              <p:spPr bwMode="auto">
                <a:xfrm>
                  <a:off x="905" y="341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9" name="Oval 674"/>
                <p:cNvSpPr>
                  <a:spLocks noChangeArrowheads="1"/>
                </p:cNvSpPr>
                <p:nvPr/>
              </p:nvSpPr>
              <p:spPr bwMode="auto">
                <a:xfrm>
                  <a:off x="917" y="341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0" name="Line 675"/>
                <p:cNvSpPr>
                  <a:spLocks noChangeShapeType="1"/>
                </p:cNvSpPr>
                <p:nvPr/>
              </p:nvSpPr>
              <p:spPr bwMode="auto">
                <a:xfrm>
                  <a:off x="916" y="342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1" name="Line 676"/>
                <p:cNvSpPr>
                  <a:spLocks noChangeShapeType="1"/>
                </p:cNvSpPr>
                <p:nvPr/>
              </p:nvSpPr>
              <p:spPr bwMode="auto">
                <a:xfrm>
                  <a:off x="926" y="341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2" name="Oval 677"/>
                <p:cNvSpPr>
                  <a:spLocks noChangeArrowheads="1"/>
                </p:cNvSpPr>
                <p:nvPr/>
              </p:nvSpPr>
              <p:spPr bwMode="auto">
                <a:xfrm>
                  <a:off x="937" y="341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3" name="Line 678"/>
                <p:cNvSpPr>
                  <a:spLocks noChangeShapeType="1"/>
                </p:cNvSpPr>
                <p:nvPr/>
              </p:nvSpPr>
              <p:spPr bwMode="auto">
                <a:xfrm>
                  <a:off x="937" y="342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4" name="Line 679"/>
                <p:cNvSpPr>
                  <a:spLocks noChangeShapeType="1"/>
                </p:cNvSpPr>
                <p:nvPr/>
              </p:nvSpPr>
              <p:spPr bwMode="auto">
                <a:xfrm>
                  <a:off x="947" y="341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5" name="Oval 680"/>
                <p:cNvSpPr>
                  <a:spLocks noChangeArrowheads="1"/>
                </p:cNvSpPr>
                <p:nvPr/>
              </p:nvSpPr>
              <p:spPr bwMode="auto">
                <a:xfrm>
                  <a:off x="958" y="3409"/>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6" name="Line 681"/>
                <p:cNvSpPr>
                  <a:spLocks noChangeShapeType="1"/>
                </p:cNvSpPr>
                <p:nvPr/>
              </p:nvSpPr>
              <p:spPr bwMode="auto">
                <a:xfrm>
                  <a:off x="958" y="341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7" name="Line 682"/>
                <p:cNvSpPr>
                  <a:spLocks noChangeShapeType="1"/>
                </p:cNvSpPr>
                <p:nvPr/>
              </p:nvSpPr>
              <p:spPr bwMode="auto">
                <a:xfrm>
                  <a:off x="967" y="340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8" name="Oval 683"/>
                <p:cNvSpPr>
                  <a:spLocks noChangeArrowheads="1"/>
                </p:cNvSpPr>
                <p:nvPr/>
              </p:nvSpPr>
              <p:spPr bwMode="auto">
                <a:xfrm>
                  <a:off x="978" y="3405"/>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9" name="Line 684"/>
                <p:cNvSpPr>
                  <a:spLocks noChangeShapeType="1"/>
                </p:cNvSpPr>
                <p:nvPr/>
              </p:nvSpPr>
              <p:spPr bwMode="auto">
                <a:xfrm>
                  <a:off x="978" y="341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0" name="Line 685"/>
                <p:cNvSpPr>
                  <a:spLocks noChangeShapeType="1"/>
                </p:cNvSpPr>
                <p:nvPr/>
              </p:nvSpPr>
              <p:spPr bwMode="auto">
                <a:xfrm>
                  <a:off x="988" y="340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1" name="Oval 686"/>
                <p:cNvSpPr>
                  <a:spLocks noChangeArrowheads="1"/>
                </p:cNvSpPr>
                <p:nvPr/>
              </p:nvSpPr>
              <p:spPr bwMode="auto">
                <a:xfrm>
                  <a:off x="998" y="340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2" name="Line 687"/>
                <p:cNvSpPr>
                  <a:spLocks noChangeShapeType="1"/>
                </p:cNvSpPr>
                <p:nvPr/>
              </p:nvSpPr>
              <p:spPr bwMode="auto">
                <a:xfrm>
                  <a:off x="998" y="341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3" name="Line 688"/>
                <p:cNvSpPr>
                  <a:spLocks noChangeShapeType="1"/>
                </p:cNvSpPr>
                <p:nvPr/>
              </p:nvSpPr>
              <p:spPr bwMode="auto">
                <a:xfrm>
                  <a:off x="1008" y="340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4" name="Oval 689"/>
                <p:cNvSpPr>
                  <a:spLocks noChangeArrowheads="1"/>
                </p:cNvSpPr>
                <p:nvPr/>
              </p:nvSpPr>
              <p:spPr bwMode="auto">
                <a:xfrm>
                  <a:off x="1020" y="339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5" name="Line 690"/>
                <p:cNvSpPr>
                  <a:spLocks noChangeShapeType="1"/>
                </p:cNvSpPr>
                <p:nvPr/>
              </p:nvSpPr>
              <p:spPr bwMode="auto">
                <a:xfrm>
                  <a:off x="1019" y="340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6" name="Line 691"/>
                <p:cNvSpPr>
                  <a:spLocks noChangeShapeType="1"/>
                </p:cNvSpPr>
                <p:nvPr/>
              </p:nvSpPr>
              <p:spPr bwMode="auto">
                <a:xfrm>
                  <a:off x="1029" y="339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7" name="Oval 692"/>
                <p:cNvSpPr>
                  <a:spLocks noChangeArrowheads="1"/>
                </p:cNvSpPr>
                <p:nvPr/>
              </p:nvSpPr>
              <p:spPr bwMode="auto">
                <a:xfrm>
                  <a:off x="1040" y="3391"/>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8" name="Line 693"/>
                <p:cNvSpPr>
                  <a:spLocks noChangeShapeType="1"/>
                </p:cNvSpPr>
                <p:nvPr/>
              </p:nvSpPr>
              <p:spPr bwMode="auto">
                <a:xfrm>
                  <a:off x="1039" y="340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9" name="Line 694"/>
                <p:cNvSpPr>
                  <a:spLocks noChangeShapeType="1"/>
                </p:cNvSpPr>
                <p:nvPr/>
              </p:nvSpPr>
              <p:spPr bwMode="auto">
                <a:xfrm>
                  <a:off x="1049" y="3390"/>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0" name="Oval 695"/>
                <p:cNvSpPr>
                  <a:spLocks noChangeArrowheads="1"/>
                </p:cNvSpPr>
                <p:nvPr/>
              </p:nvSpPr>
              <p:spPr bwMode="auto">
                <a:xfrm>
                  <a:off x="1060" y="3386"/>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1" name="Line 696"/>
                <p:cNvSpPr>
                  <a:spLocks noChangeShapeType="1"/>
                </p:cNvSpPr>
                <p:nvPr/>
              </p:nvSpPr>
              <p:spPr bwMode="auto">
                <a:xfrm>
                  <a:off x="1060" y="339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2" name="Line 697"/>
                <p:cNvSpPr>
                  <a:spLocks noChangeShapeType="1"/>
                </p:cNvSpPr>
                <p:nvPr/>
              </p:nvSpPr>
              <p:spPr bwMode="auto">
                <a:xfrm>
                  <a:off x="1069" y="3385"/>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3" name="Oval 698"/>
                <p:cNvSpPr>
                  <a:spLocks noChangeArrowheads="1"/>
                </p:cNvSpPr>
                <p:nvPr/>
              </p:nvSpPr>
              <p:spPr bwMode="auto">
                <a:xfrm>
                  <a:off x="1081" y="3379"/>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4" name="Line 699"/>
                <p:cNvSpPr>
                  <a:spLocks noChangeShapeType="1"/>
                </p:cNvSpPr>
                <p:nvPr/>
              </p:nvSpPr>
              <p:spPr bwMode="auto">
                <a:xfrm>
                  <a:off x="1081" y="338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5" name="Line 700"/>
                <p:cNvSpPr>
                  <a:spLocks noChangeShapeType="1"/>
                </p:cNvSpPr>
                <p:nvPr/>
              </p:nvSpPr>
              <p:spPr bwMode="auto">
                <a:xfrm>
                  <a:off x="1091" y="337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6" name="Oval 701"/>
                <p:cNvSpPr>
                  <a:spLocks noChangeArrowheads="1"/>
                </p:cNvSpPr>
                <p:nvPr/>
              </p:nvSpPr>
              <p:spPr bwMode="auto">
                <a:xfrm>
                  <a:off x="1101" y="337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7" name="Line 702"/>
                <p:cNvSpPr>
                  <a:spLocks noChangeShapeType="1"/>
                </p:cNvSpPr>
                <p:nvPr/>
              </p:nvSpPr>
              <p:spPr bwMode="auto">
                <a:xfrm>
                  <a:off x="1101" y="338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8" name="Line 703"/>
                <p:cNvSpPr>
                  <a:spLocks noChangeShapeType="1"/>
                </p:cNvSpPr>
                <p:nvPr/>
              </p:nvSpPr>
              <p:spPr bwMode="auto">
                <a:xfrm>
                  <a:off x="1111" y="337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9" name="Oval 704"/>
                <p:cNvSpPr>
                  <a:spLocks noChangeArrowheads="1"/>
                </p:cNvSpPr>
                <p:nvPr/>
              </p:nvSpPr>
              <p:spPr bwMode="auto">
                <a:xfrm>
                  <a:off x="1122" y="336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0" name="Line 705"/>
                <p:cNvSpPr>
                  <a:spLocks noChangeShapeType="1"/>
                </p:cNvSpPr>
                <p:nvPr/>
              </p:nvSpPr>
              <p:spPr bwMode="auto">
                <a:xfrm>
                  <a:off x="1122" y="337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1" name="Line 706"/>
                <p:cNvSpPr>
                  <a:spLocks noChangeShapeType="1"/>
                </p:cNvSpPr>
                <p:nvPr/>
              </p:nvSpPr>
              <p:spPr bwMode="auto">
                <a:xfrm>
                  <a:off x="1131" y="336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2" name="Oval 707"/>
                <p:cNvSpPr>
                  <a:spLocks noChangeArrowheads="1"/>
                </p:cNvSpPr>
                <p:nvPr/>
              </p:nvSpPr>
              <p:spPr bwMode="auto">
                <a:xfrm>
                  <a:off x="1142" y="3359"/>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3" name="Line 708"/>
                <p:cNvSpPr>
                  <a:spLocks noChangeShapeType="1"/>
                </p:cNvSpPr>
                <p:nvPr/>
              </p:nvSpPr>
              <p:spPr bwMode="auto">
                <a:xfrm>
                  <a:off x="1142" y="336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4" name="Line 709"/>
                <p:cNvSpPr>
                  <a:spLocks noChangeShapeType="1"/>
                </p:cNvSpPr>
                <p:nvPr/>
              </p:nvSpPr>
              <p:spPr bwMode="auto">
                <a:xfrm>
                  <a:off x="1152" y="335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5" name="Oval 710"/>
                <p:cNvSpPr>
                  <a:spLocks noChangeArrowheads="1"/>
                </p:cNvSpPr>
                <p:nvPr/>
              </p:nvSpPr>
              <p:spPr bwMode="auto">
                <a:xfrm>
                  <a:off x="1163" y="335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6" name="Line 711"/>
                <p:cNvSpPr>
                  <a:spLocks noChangeShapeType="1"/>
                </p:cNvSpPr>
                <p:nvPr/>
              </p:nvSpPr>
              <p:spPr bwMode="auto">
                <a:xfrm>
                  <a:off x="1162" y="336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7" name="Line 712"/>
                <p:cNvSpPr>
                  <a:spLocks noChangeShapeType="1"/>
                </p:cNvSpPr>
                <p:nvPr/>
              </p:nvSpPr>
              <p:spPr bwMode="auto">
                <a:xfrm>
                  <a:off x="1172" y="335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8" name="Oval 713"/>
                <p:cNvSpPr>
                  <a:spLocks noChangeArrowheads="1"/>
                </p:cNvSpPr>
                <p:nvPr/>
              </p:nvSpPr>
              <p:spPr bwMode="auto">
                <a:xfrm>
                  <a:off x="1184" y="3343"/>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9" name="Line 714"/>
                <p:cNvSpPr>
                  <a:spLocks noChangeShapeType="1"/>
                </p:cNvSpPr>
                <p:nvPr/>
              </p:nvSpPr>
              <p:spPr bwMode="auto">
                <a:xfrm>
                  <a:off x="1183" y="335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0" name="Line 715"/>
                <p:cNvSpPr>
                  <a:spLocks noChangeShapeType="1"/>
                </p:cNvSpPr>
                <p:nvPr/>
              </p:nvSpPr>
              <p:spPr bwMode="auto">
                <a:xfrm>
                  <a:off x="1192" y="3342"/>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1" name="Oval 716"/>
                <p:cNvSpPr>
                  <a:spLocks noChangeArrowheads="1"/>
                </p:cNvSpPr>
                <p:nvPr/>
              </p:nvSpPr>
              <p:spPr bwMode="auto">
                <a:xfrm>
                  <a:off x="1204" y="3333"/>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2" name="Line 717"/>
                <p:cNvSpPr>
                  <a:spLocks noChangeShapeType="1"/>
                </p:cNvSpPr>
                <p:nvPr/>
              </p:nvSpPr>
              <p:spPr bwMode="auto">
                <a:xfrm>
                  <a:off x="1204" y="334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3" name="Line 718"/>
                <p:cNvSpPr>
                  <a:spLocks noChangeShapeType="1"/>
                </p:cNvSpPr>
                <p:nvPr/>
              </p:nvSpPr>
              <p:spPr bwMode="auto">
                <a:xfrm>
                  <a:off x="1214" y="333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4" name="Oval 719"/>
                <p:cNvSpPr>
                  <a:spLocks noChangeArrowheads="1"/>
                </p:cNvSpPr>
                <p:nvPr/>
              </p:nvSpPr>
              <p:spPr bwMode="auto">
                <a:xfrm>
                  <a:off x="1224" y="332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5" name="Line 720"/>
                <p:cNvSpPr>
                  <a:spLocks noChangeShapeType="1"/>
                </p:cNvSpPr>
                <p:nvPr/>
              </p:nvSpPr>
              <p:spPr bwMode="auto">
                <a:xfrm>
                  <a:off x="1224" y="333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6" name="Line 721"/>
                <p:cNvSpPr>
                  <a:spLocks noChangeShapeType="1"/>
                </p:cNvSpPr>
                <p:nvPr/>
              </p:nvSpPr>
              <p:spPr bwMode="auto">
                <a:xfrm>
                  <a:off x="1234" y="332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7" name="Oval 722"/>
                <p:cNvSpPr>
                  <a:spLocks noChangeArrowheads="1"/>
                </p:cNvSpPr>
                <p:nvPr/>
              </p:nvSpPr>
              <p:spPr bwMode="auto">
                <a:xfrm>
                  <a:off x="1245" y="331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8" name="Line 723"/>
                <p:cNvSpPr>
                  <a:spLocks noChangeShapeType="1"/>
                </p:cNvSpPr>
                <p:nvPr/>
              </p:nvSpPr>
              <p:spPr bwMode="auto">
                <a:xfrm>
                  <a:off x="1245" y="332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9" name="Line 724"/>
                <p:cNvSpPr>
                  <a:spLocks noChangeShapeType="1"/>
                </p:cNvSpPr>
                <p:nvPr/>
              </p:nvSpPr>
              <p:spPr bwMode="auto">
                <a:xfrm>
                  <a:off x="1254" y="3312"/>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0" name="Oval 725"/>
                <p:cNvSpPr>
                  <a:spLocks noChangeArrowheads="1"/>
                </p:cNvSpPr>
                <p:nvPr/>
              </p:nvSpPr>
              <p:spPr bwMode="auto">
                <a:xfrm>
                  <a:off x="1265" y="330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1" name="Line 726"/>
                <p:cNvSpPr>
                  <a:spLocks noChangeShapeType="1"/>
                </p:cNvSpPr>
                <p:nvPr/>
              </p:nvSpPr>
              <p:spPr bwMode="auto">
                <a:xfrm>
                  <a:off x="1265" y="331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2" name="Line 727"/>
                <p:cNvSpPr>
                  <a:spLocks noChangeShapeType="1"/>
                </p:cNvSpPr>
                <p:nvPr/>
              </p:nvSpPr>
              <p:spPr bwMode="auto">
                <a:xfrm>
                  <a:off x="1275" y="330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3" name="Oval 728"/>
                <p:cNvSpPr>
                  <a:spLocks noChangeArrowheads="1"/>
                </p:cNvSpPr>
                <p:nvPr/>
              </p:nvSpPr>
              <p:spPr bwMode="auto">
                <a:xfrm>
                  <a:off x="1286" y="3290"/>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4" name="Line 729"/>
                <p:cNvSpPr>
                  <a:spLocks noChangeShapeType="1"/>
                </p:cNvSpPr>
                <p:nvPr/>
              </p:nvSpPr>
              <p:spPr bwMode="auto">
                <a:xfrm>
                  <a:off x="1285" y="330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5" name="Line 730"/>
                <p:cNvSpPr>
                  <a:spLocks noChangeShapeType="1"/>
                </p:cNvSpPr>
                <p:nvPr/>
              </p:nvSpPr>
              <p:spPr bwMode="auto">
                <a:xfrm>
                  <a:off x="1295" y="329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6" name="Oval 731"/>
                <p:cNvSpPr>
                  <a:spLocks noChangeArrowheads="1"/>
                </p:cNvSpPr>
                <p:nvPr/>
              </p:nvSpPr>
              <p:spPr bwMode="auto">
                <a:xfrm>
                  <a:off x="1307" y="3277"/>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7" name="Line 732"/>
                <p:cNvSpPr>
                  <a:spLocks noChangeShapeType="1"/>
                </p:cNvSpPr>
                <p:nvPr/>
              </p:nvSpPr>
              <p:spPr bwMode="auto">
                <a:xfrm>
                  <a:off x="1306" y="328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8" name="Line 733"/>
                <p:cNvSpPr>
                  <a:spLocks noChangeShapeType="1"/>
                </p:cNvSpPr>
                <p:nvPr/>
              </p:nvSpPr>
              <p:spPr bwMode="auto">
                <a:xfrm>
                  <a:off x="1316" y="327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9" name="Oval 734"/>
                <p:cNvSpPr>
                  <a:spLocks noChangeArrowheads="1"/>
                </p:cNvSpPr>
                <p:nvPr/>
              </p:nvSpPr>
              <p:spPr bwMode="auto">
                <a:xfrm>
                  <a:off x="1327" y="3265"/>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0" name="Line 735"/>
                <p:cNvSpPr>
                  <a:spLocks noChangeShapeType="1"/>
                </p:cNvSpPr>
                <p:nvPr/>
              </p:nvSpPr>
              <p:spPr bwMode="auto">
                <a:xfrm>
                  <a:off x="1326" y="3274"/>
                  <a:ext cx="21"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1" name="Line 736"/>
                <p:cNvSpPr>
                  <a:spLocks noChangeShapeType="1"/>
                </p:cNvSpPr>
                <p:nvPr/>
              </p:nvSpPr>
              <p:spPr bwMode="auto">
                <a:xfrm>
                  <a:off x="1336" y="326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2" name="Oval 737"/>
                <p:cNvSpPr>
                  <a:spLocks noChangeArrowheads="1"/>
                </p:cNvSpPr>
                <p:nvPr/>
              </p:nvSpPr>
              <p:spPr bwMode="auto">
                <a:xfrm>
                  <a:off x="1347" y="3250"/>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3" name="Line 738"/>
                <p:cNvSpPr>
                  <a:spLocks noChangeShapeType="1"/>
                </p:cNvSpPr>
                <p:nvPr/>
              </p:nvSpPr>
              <p:spPr bwMode="auto">
                <a:xfrm>
                  <a:off x="1347" y="326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4" name="Line 739"/>
                <p:cNvSpPr>
                  <a:spLocks noChangeShapeType="1"/>
                </p:cNvSpPr>
                <p:nvPr/>
              </p:nvSpPr>
              <p:spPr bwMode="auto">
                <a:xfrm>
                  <a:off x="1357" y="325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5" name="Oval 740"/>
                <p:cNvSpPr>
                  <a:spLocks noChangeArrowheads="1"/>
                </p:cNvSpPr>
                <p:nvPr/>
              </p:nvSpPr>
              <p:spPr bwMode="auto">
                <a:xfrm>
                  <a:off x="1368" y="323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6" name="Line 741"/>
                <p:cNvSpPr>
                  <a:spLocks noChangeShapeType="1"/>
                </p:cNvSpPr>
                <p:nvPr/>
              </p:nvSpPr>
              <p:spPr bwMode="auto">
                <a:xfrm>
                  <a:off x="1368" y="324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7" name="Line 742"/>
                <p:cNvSpPr>
                  <a:spLocks noChangeShapeType="1"/>
                </p:cNvSpPr>
                <p:nvPr/>
              </p:nvSpPr>
              <p:spPr bwMode="auto">
                <a:xfrm>
                  <a:off x="1378" y="323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8" name="Oval 743"/>
                <p:cNvSpPr>
                  <a:spLocks noChangeArrowheads="1"/>
                </p:cNvSpPr>
                <p:nvPr/>
              </p:nvSpPr>
              <p:spPr bwMode="auto">
                <a:xfrm>
                  <a:off x="1388" y="3220"/>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9" name="Line 744"/>
                <p:cNvSpPr>
                  <a:spLocks noChangeShapeType="1"/>
                </p:cNvSpPr>
                <p:nvPr/>
              </p:nvSpPr>
              <p:spPr bwMode="auto">
                <a:xfrm>
                  <a:off x="1388" y="322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0" name="Line 745"/>
                <p:cNvSpPr>
                  <a:spLocks noChangeShapeType="1"/>
                </p:cNvSpPr>
                <p:nvPr/>
              </p:nvSpPr>
              <p:spPr bwMode="auto">
                <a:xfrm>
                  <a:off x="1398" y="321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1" name="Oval 746"/>
                <p:cNvSpPr>
                  <a:spLocks noChangeArrowheads="1"/>
                </p:cNvSpPr>
                <p:nvPr/>
              </p:nvSpPr>
              <p:spPr bwMode="auto">
                <a:xfrm>
                  <a:off x="1409" y="320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2" name="Line 747"/>
                <p:cNvSpPr>
                  <a:spLocks noChangeShapeType="1"/>
                </p:cNvSpPr>
                <p:nvPr/>
              </p:nvSpPr>
              <p:spPr bwMode="auto">
                <a:xfrm>
                  <a:off x="1409" y="321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3" name="Line 748"/>
                <p:cNvSpPr>
                  <a:spLocks noChangeShapeType="1"/>
                </p:cNvSpPr>
                <p:nvPr/>
              </p:nvSpPr>
              <p:spPr bwMode="auto">
                <a:xfrm>
                  <a:off x="1418" y="320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4" name="Oval 749"/>
                <p:cNvSpPr>
                  <a:spLocks noChangeArrowheads="1"/>
                </p:cNvSpPr>
                <p:nvPr/>
              </p:nvSpPr>
              <p:spPr bwMode="auto">
                <a:xfrm>
                  <a:off x="1430" y="318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5" name="Line 750"/>
                <p:cNvSpPr>
                  <a:spLocks noChangeShapeType="1"/>
                </p:cNvSpPr>
                <p:nvPr/>
              </p:nvSpPr>
              <p:spPr bwMode="auto">
                <a:xfrm>
                  <a:off x="1429" y="319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6" name="Line 751"/>
                <p:cNvSpPr>
                  <a:spLocks noChangeShapeType="1"/>
                </p:cNvSpPr>
                <p:nvPr/>
              </p:nvSpPr>
              <p:spPr bwMode="auto">
                <a:xfrm>
                  <a:off x="1439" y="318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7" name="Oval 752"/>
                <p:cNvSpPr>
                  <a:spLocks noChangeArrowheads="1"/>
                </p:cNvSpPr>
                <p:nvPr/>
              </p:nvSpPr>
              <p:spPr bwMode="auto">
                <a:xfrm>
                  <a:off x="1450" y="3168"/>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8" name="Line 753"/>
                <p:cNvSpPr>
                  <a:spLocks noChangeShapeType="1"/>
                </p:cNvSpPr>
                <p:nvPr/>
              </p:nvSpPr>
              <p:spPr bwMode="auto">
                <a:xfrm>
                  <a:off x="1449" y="317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9" name="Line 754"/>
                <p:cNvSpPr>
                  <a:spLocks noChangeShapeType="1"/>
                </p:cNvSpPr>
                <p:nvPr/>
              </p:nvSpPr>
              <p:spPr bwMode="auto">
                <a:xfrm>
                  <a:off x="1459" y="316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0" name="Oval 755"/>
                <p:cNvSpPr>
                  <a:spLocks noChangeArrowheads="1"/>
                </p:cNvSpPr>
                <p:nvPr/>
              </p:nvSpPr>
              <p:spPr bwMode="auto">
                <a:xfrm>
                  <a:off x="1471" y="3148"/>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1" name="Line 756"/>
                <p:cNvSpPr>
                  <a:spLocks noChangeShapeType="1"/>
                </p:cNvSpPr>
                <p:nvPr/>
              </p:nvSpPr>
              <p:spPr bwMode="auto">
                <a:xfrm>
                  <a:off x="1471" y="315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2" name="Line 757"/>
                <p:cNvSpPr>
                  <a:spLocks noChangeShapeType="1"/>
                </p:cNvSpPr>
                <p:nvPr/>
              </p:nvSpPr>
              <p:spPr bwMode="auto">
                <a:xfrm>
                  <a:off x="1480" y="314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3" name="Oval 758"/>
                <p:cNvSpPr>
                  <a:spLocks noChangeArrowheads="1"/>
                </p:cNvSpPr>
                <p:nvPr/>
              </p:nvSpPr>
              <p:spPr bwMode="auto">
                <a:xfrm>
                  <a:off x="1491" y="3129"/>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4" name="Line 759"/>
                <p:cNvSpPr>
                  <a:spLocks noChangeShapeType="1"/>
                </p:cNvSpPr>
                <p:nvPr/>
              </p:nvSpPr>
              <p:spPr bwMode="auto">
                <a:xfrm>
                  <a:off x="1491" y="313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5" name="Line 760"/>
                <p:cNvSpPr>
                  <a:spLocks noChangeShapeType="1"/>
                </p:cNvSpPr>
                <p:nvPr/>
              </p:nvSpPr>
              <p:spPr bwMode="auto">
                <a:xfrm>
                  <a:off x="1501" y="312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6" name="Oval 761"/>
                <p:cNvSpPr>
                  <a:spLocks noChangeArrowheads="1"/>
                </p:cNvSpPr>
                <p:nvPr/>
              </p:nvSpPr>
              <p:spPr bwMode="auto">
                <a:xfrm>
                  <a:off x="1511" y="3107"/>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7" name="Line 762"/>
                <p:cNvSpPr>
                  <a:spLocks noChangeShapeType="1"/>
                </p:cNvSpPr>
                <p:nvPr/>
              </p:nvSpPr>
              <p:spPr bwMode="auto">
                <a:xfrm>
                  <a:off x="1511" y="311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8" name="Line 763"/>
                <p:cNvSpPr>
                  <a:spLocks noChangeShapeType="1"/>
                </p:cNvSpPr>
                <p:nvPr/>
              </p:nvSpPr>
              <p:spPr bwMode="auto">
                <a:xfrm>
                  <a:off x="1521" y="310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9" name="Oval 764"/>
                <p:cNvSpPr>
                  <a:spLocks noChangeArrowheads="1"/>
                </p:cNvSpPr>
                <p:nvPr/>
              </p:nvSpPr>
              <p:spPr bwMode="auto">
                <a:xfrm>
                  <a:off x="1532" y="308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0" name="Line 765"/>
                <p:cNvSpPr>
                  <a:spLocks noChangeShapeType="1"/>
                </p:cNvSpPr>
                <p:nvPr/>
              </p:nvSpPr>
              <p:spPr bwMode="auto">
                <a:xfrm>
                  <a:off x="1532" y="309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1" name="Line 766"/>
                <p:cNvSpPr>
                  <a:spLocks noChangeShapeType="1"/>
                </p:cNvSpPr>
                <p:nvPr/>
              </p:nvSpPr>
              <p:spPr bwMode="auto">
                <a:xfrm>
                  <a:off x="1541" y="308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2" name="Oval 767"/>
                <p:cNvSpPr>
                  <a:spLocks noChangeArrowheads="1"/>
                </p:cNvSpPr>
                <p:nvPr/>
              </p:nvSpPr>
              <p:spPr bwMode="auto">
                <a:xfrm>
                  <a:off x="1553" y="3064"/>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3" name="Line 768"/>
                <p:cNvSpPr>
                  <a:spLocks noChangeShapeType="1"/>
                </p:cNvSpPr>
                <p:nvPr/>
              </p:nvSpPr>
              <p:spPr bwMode="auto">
                <a:xfrm>
                  <a:off x="1552" y="307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4" name="Line 769"/>
                <p:cNvSpPr>
                  <a:spLocks noChangeShapeType="1"/>
                </p:cNvSpPr>
                <p:nvPr/>
              </p:nvSpPr>
              <p:spPr bwMode="auto">
                <a:xfrm>
                  <a:off x="1562" y="306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5" name="Oval 770"/>
                <p:cNvSpPr>
                  <a:spLocks noChangeArrowheads="1"/>
                </p:cNvSpPr>
                <p:nvPr/>
              </p:nvSpPr>
              <p:spPr bwMode="auto">
                <a:xfrm>
                  <a:off x="1573" y="303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6" name="Line 771"/>
                <p:cNvSpPr>
                  <a:spLocks noChangeShapeType="1"/>
                </p:cNvSpPr>
                <p:nvPr/>
              </p:nvSpPr>
              <p:spPr bwMode="auto">
                <a:xfrm>
                  <a:off x="1572" y="304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7" name="Line 772"/>
                <p:cNvSpPr>
                  <a:spLocks noChangeShapeType="1"/>
                </p:cNvSpPr>
                <p:nvPr/>
              </p:nvSpPr>
              <p:spPr bwMode="auto">
                <a:xfrm>
                  <a:off x="1582" y="303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8" name="Oval 773"/>
                <p:cNvSpPr>
                  <a:spLocks noChangeArrowheads="1"/>
                </p:cNvSpPr>
                <p:nvPr/>
              </p:nvSpPr>
              <p:spPr bwMode="auto">
                <a:xfrm>
                  <a:off x="1594" y="301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9" name="Line 774"/>
                <p:cNvSpPr>
                  <a:spLocks noChangeShapeType="1"/>
                </p:cNvSpPr>
                <p:nvPr/>
              </p:nvSpPr>
              <p:spPr bwMode="auto">
                <a:xfrm>
                  <a:off x="1593" y="302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0" name="Line 775"/>
                <p:cNvSpPr>
                  <a:spLocks noChangeShapeType="1"/>
                </p:cNvSpPr>
                <p:nvPr/>
              </p:nvSpPr>
              <p:spPr bwMode="auto">
                <a:xfrm>
                  <a:off x="1603" y="301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1" name="Oval 776"/>
                <p:cNvSpPr>
                  <a:spLocks noChangeArrowheads="1"/>
                </p:cNvSpPr>
                <p:nvPr/>
              </p:nvSpPr>
              <p:spPr bwMode="auto">
                <a:xfrm>
                  <a:off x="1614" y="298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2" name="Line 777"/>
                <p:cNvSpPr>
                  <a:spLocks noChangeShapeType="1"/>
                </p:cNvSpPr>
                <p:nvPr/>
              </p:nvSpPr>
              <p:spPr bwMode="auto">
                <a:xfrm>
                  <a:off x="1614" y="299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3" name="Line 778"/>
                <p:cNvSpPr>
                  <a:spLocks noChangeShapeType="1"/>
                </p:cNvSpPr>
                <p:nvPr/>
              </p:nvSpPr>
              <p:spPr bwMode="auto">
                <a:xfrm>
                  <a:off x="1624" y="298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 name="Oval 779"/>
                <p:cNvSpPr>
                  <a:spLocks noChangeArrowheads="1"/>
                </p:cNvSpPr>
                <p:nvPr/>
              </p:nvSpPr>
              <p:spPr bwMode="auto">
                <a:xfrm>
                  <a:off x="1634" y="296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5" name="Line 780"/>
                <p:cNvSpPr>
                  <a:spLocks noChangeShapeType="1"/>
                </p:cNvSpPr>
                <p:nvPr/>
              </p:nvSpPr>
              <p:spPr bwMode="auto">
                <a:xfrm>
                  <a:off x="1634" y="297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6" name="Line 781"/>
                <p:cNvSpPr>
                  <a:spLocks noChangeShapeType="1"/>
                </p:cNvSpPr>
                <p:nvPr/>
              </p:nvSpPr>
              <p:spPr bwMode="auto">
                <a:xfrm>
                  <a:off x="1644" y="296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7" name="Oval 782"/>
                <p:cNvSpPr>
                  <a:spLocks noChangeArrowheads="1"/>
                </p:cNvSpPr>
                <p:nvPr/>
              </p:nvSpPr>
              <p:spPr bwMode="auto">
                <a:xfrm>
                  <a:off x="1655" y="2936"/>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 name="Line 783"/>
                <p:cNvSpPr>
                  <a:spLocks noChangeShapeType="1"/>
                </p:cNvSpPr>
                <p:nvPr/>
              </p:nvSpPr>
              <p:spPr bwMode="auto">
                <a:xfrm>
                  <a:off x="1655" y="294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 name="Line 784"/>
                <p:cNvSpPr>
                  <a:spLocks noChangeShapeType="1"/>
                </p:cNvSpPr>
                <p:nvPr/>
              </p:nvSpPr>
              <p:spPr bwMode="auto">
                <a:xfrm>
                  <a:off x="1665" y="2935"/>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 name="Oval 785"/>
                <p:cNvSpPr>
                  <a:spLocks noChangeArrowheads="1"/>
                </p:cNvSpPr>
                <p:nvPr/>
              </p:nvSpPr>
              <p:spPr bwMode="auto">
                <a:xfrm>
                  <a:off x="1676" y="2907"/>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 name="Line 786"/>
                <p:cNvSpPr>
                  <a:spLocks noChangeShapeType="1"/>
                </p:cNvSpPr>
                <p:nvPr/>
              </p:nvSpPr>
              <p:spPr bwMode="auto">
                <a:xfrm>
                  <a:off x="1675" y="291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2" name="Line 787"/>
                <p:cNvSpPr>
                  <a:spLocks noChangeShapeType="1"/>
                </p:cNvSpPr>
                <p:nvPr/>
              </p:nvSpPr>
              <p:spPr bwMode="auto">
                <a:xfrm>
                  <a:off x="1685" y="290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3" name="Oval 788"/>
                <p:cNvSpPr>
                  <a:spLocks noChangeArrowheads="1"/>
                </p:cNvSpPr>
                <p:nvPr/>
              </p:nvSpPr>
              <p:spPr bwMode="auto">
                <a:xfrm>
                  <a:off x="1696" y="2878"/>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4" name="Line 789"/>
                <p:cNvSpPr>
                  <a:spLocks noChangeShapeType="1"/>
                </p:cNvSpPr>
                <p:nvPr/>
              </p:nvSpPr>
              <p:spPr bwMode="auto">
                <a:xfrm>
                  <a:off x="1696" y="288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5" name="Line 790"/>
                <p:cNvSpPr>
                  <a:spLocks noChangeShapeType="1"/>
                </p:cNvSpPr>
                <p:nvPr/>
              </p:nvSpPr>
              <p:spPr bwMode="auto">
                <a:xfrm>
                  <a:off x="1705" y="2877"/>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6" name="Oval 791"/>
                <p:cNvSpPr>
                  <a:spLocks noChangeArrowheads="1"/>
                </p:cNvSpPr>
                <p:nvPr/>
              </p:nvSpPr>
              <p:spPr bwMode="auto">
                <a:xfrm>
                  <a:off x="1717" y="2849"/>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7" name="Line 792"/>
                <p:cNvSpPr>
                  <a:spLocks noChangeShapeType="1"/>
                </p:cNvSpPr>
                <p:nvPr/>
              </p:nvSpPr>
              <p:spPr bwMode="auto">
                <a:xfrm>
                  <a:off x="1716" y="285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8" name="Line 793"/>
                <p:cNvSpPr>
                  <a:spLocks noChangeShapeType="1"/>
                </p:cNvSpPr>
                <p:nvPr/>
              </p:nvSpPr>
              <p:spPr bwMode="auto">
                <a:xfrm>
                  <a:off x="1726" y="284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9" name="Oval 794"/>
                <p:cNvSpPr>
                  <a:spLocks noChangeArrowheads="1"/>
                </p:cNvSpPr>
                <p:nvPr/>
              </p:nvSpPr>
              <p:spPr bwMode="auto">
                <a:xfrm>
                  <a:off x="1737" y="2818"/>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0" name="Line 795"/>
                <p:cNvSpPr>
                  <a:spLocks noChangeShapeType="1"/>
                </p:cNvSpPr>
                <p:nvPr/>
              </p:nvSpPr>
              <p:spPr bwMode="auto">
                <a:xfrm>
                  <a:off x="1737" y="282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1" name="Line 796"/>
                <p:cNvSpPr>
                  <a:spLocks noChangeShapeType="1"/>
                </p:cNvSpPr>
                <p:nvPr/>
              </p:nvSpPr>
              <p:spPr bwMode="auto">
                <a:xfrm>
                  <a:off x="1747" y="2818"/>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2" name="Oval 797"/>
                <p:cNvSpPr>
                  <a:spLocks noChangeArrowheads="1"/>
                </p:cNvSpPr>
                <p:nvPr/>
              </p:nvSpPr>
              <p:spPr bwMode="auto">
                <a:xfrm>
                  <a:off x="1758" y="278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3" name="Line 798"/>
                <p:cNvSpPr>
                  <a:spLocks noChangeShapeType="1"/>
                </p:cNvSpPr>
                <p:nvPr/>
              </p:nvSpPr>
              <p:spPr bwMode="auto">
                <a:xfrm>
                  <a:off x="1758" y="279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4" name="Line 799"/>
                <p:cNvSpPr>
                  <a:spLocks noChangeShapeType="1"/>
                </p:cNvSpPr>
                <p:nvPr/>
              </p:nvSpPr>
              <p:spPr bwMode="auto">
                <a:xfrm>
                  <a:off x="1767" y="278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5" name="Oval 800"/>
                <p:cNvSpPr>
                  <a:spLocks noChangeArrowheads="1"/>
                </p:cNvSpPr>
                <p:nvPr/>
              </p:nvSpPr>
              <p:spPr bwMode="auto">
                <a:xfrm>
                  <a:off x="1778" y="275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6" name="Line 801"/>
                <p:cNvSpPr>
                  <a:spLocks noChangeShapeType="1"/>
                </p:cNvSpPr>
                <p:nvPr/>
              </p:nvSpPr>
              <p:spPr bwMode="auto">
                <a:xfrm>
                  <a:off x="1778" y="276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7" name="Line 802"/>
                <p:cNvSpPr>
                  <a:spLocks noChangeShapeType="1"/>
                </p:cNvSpPr>
                <p:nvPr/>
              </p:nvSpPr>
              <p:spPr bwMode="auto">
                <a:xfrm>
                  <a:off x="1788" y="275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8" name="Oval 803"/>
                <p:cNvSpPr>
                  <a:spLocks noChangeArrowheads="1"/>
                </p:cNvSpPr>
                <p:nvPr/>
              </p:nvSpPr>
              <p:spPr bwMode="auto">
                <a:xfrm>
                  <a:off x="1798" y="2722"/>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9" name="Line 804"/>
                <p:cNvSpPr>
                  <a:spLocks noChangeShapeType="1"/>
                </p:cNvSpPr>
                <p:nvPr/>
              </p:nvSpPr>
              <p:spPr bwMode="auto">
                <a:xfrm>
                  <a:off x="1798" y="273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0" name="Line 805"/>
                <p:cNvSpPr>
                  <a:spLocks noChangeShapeType="1"/>
                </p:cNvSpPr>
                <p:nvPr/>
              </p:nvSpPr>
              <p:spPr bwMode="auto">
                <a:xfrm>
                  <a:off x="1808" y="2722"/>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1" name="Oval 806"/>
                <p:cNvSpPr>
                  <a:spLocks noChangeArrowheads="1"/>
                </p:cNvSpPr>
                <p:nvPr/>
              </p:nvSpPr>
              <p:spPr bwMode="auto">
                <a:xfrm>
                  <a:off x="1820" y="2689"/>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2" name="Line 807"/>
                <p:cNvSpPr>
                  <a:spLocks noChangeShapeType="1"/>
                </p:cNvSpPr>
                <p:nvPr/>
              </p:nvSpPr>
              <p:spPr bwMode="auto">
                <a:xfrm>
                  <a:off x="1819" y="269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 name="Group 1009"/>
              <p:cNvGrpSpPr>
                <a:grpSpLocks/>
              </p:cNvGrpSpPr>
              <p:nvPr/>
            </p:nvGrpSpPr>
            <p:grpSpPr bwMode="auto">
              <a:xfrm>
                <a:off x="2641436" y="2873523"/>
                <a:ext cx="2198688" cy="1466850"/>
                <a:chOff x="1828" y="1783"/>
                <a:chExt cx="1385" cy="924"/>
              </a:xfrm>
            </p:grpSpPr>
            <p:sp>
              <p:nvSpPr>
                <p:cNvPr id="253" name="Line 809"/>
                <p:cNvSpPr>
                  <a:spLocks noChangeShapeType="1"/>
                </p:cNvSpPr>
                <p:nvPr/>
              </p:nvSpPr>
              <p:spPr bwMode="auto">
                <a:xfrm>
                  <a:off x="1828" y="2688"/>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Oval 810"/>
                <p:cNvSpPr>
                  <a:spLocks noChangeArrowheads="1"/>
                </p:cNvSpPr>
                <p:nvPr/>
              </p:nvSpPr>
              <p:spPr bwMode="auto">
                <a:xfrm>
                  <a:off x="1840" y="2655"/>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811"/>
                <p:cNvSpPr>
                  <a:spLocks noChangeShapeType="1"/>
                </p:cNvSpPr>
                <p:nvPr/>
              </p:nvSpPr>
              <p:spPr bwMode="auto">
                <a:xfrm>
                  <a:off x="1839" y="266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812"/>
                <p:cNvSpPr>
                  <a:spLocks noChangeShapeType="1"/>
                </p:cNvSpPr>
                <p:nvPr/>
              </p:nvSpPr>
              <p:spPr bwMode="auto">
                <a:xfrm>
                  <a:off x="1849" y="2655"/>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Oval 813"/>
                <p:cNvSpPr>
                  <a:spLocks noChangeArrowheads="1"/>
                </p:cNvSpPr>
                <p:nvPr/>
              </p:nvSpPr>
              <p:spPr bwMode="auto">
                <a:xfrm>
                  <a:off x="1860" y="262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814"/>
                <p:cNvSpPr>
                  <a:spLocks noChangeShapeType="1"/>
                </p:cNvSpPr>
                <p:nvPr/>
              </p:nvSpPr>
              <p:spPr bwMode="auto">
                <a:xfrm>
                  <a:off x="1860" y="263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815"/>
                <p:cNvSpPr>
                  <a:spLocks noChangeShapeType="1"/>
                </p:cNvSpPr>
                <p:nvPr/>
              </p:nvSpPr>
              <p:spPr bwMode="auto">
                <a:xfrm>
                  <a:off x="1870" y="262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Oval 816"/>
                <p:cNvSpPr>
                  <a:spLocks noChangeArrowheads="1"/>
                </p:cNvSpPr>
                <p:nvPr/>
              </p:nvSpPr>
              <p:spPr bwMode="auto">
                <a:xfrm>
                  <a:off x="1881" y="258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817"/>
                <p:cNvSpPr>
                  <a:spLocks noChangeShapeType="1"/>
                </p:cNvSpPr>
                <p:nvPr/>
              </p:nvSpPr>
              <p:spPr bwMode="auto">
                <a:xfrm>
                  <a:off x="1881" y="259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818"/>
                <p:cNvSpPr>
                  <a:spLocks noChangeShapeType="1"/>
                </p:cNvSpPr>
                <p:nvPr/>
              </p:nvSpPr>
              <p:spPr bwMode="auto">
                <a:xfrm>
                  <a:off x="1890" y="258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Oval 819"/>
                <p:cNvSpPr>
                  <a:spLocks noChangeArrowheads="1"/>
                </p:cNvSpPr>
                <p:nvPr/>
              </p:nvSpPr>
              <p:spPr bwMode="auto">
                <a:xfrm>
                  <a:off x="1901" y="2551"/>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820"/>
                <p:cNvSpPr>
                  <a:spLocks noChangeShapeType="1"/>
                </p:cNvSpPr>
                <p:nvPr/>
              </p:nvSpPr>
              <p:spPr bwMode="auto">
                <a:xfrm>
                  <a:off x="1901" y="256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821"/>
                <p:cNvSpPr>
                  <a:spLocks noChangeShapeType="1"/>
                </p:cNvSpPr>
                <p:nvPr/>
              </p:nvSpPr>
              <p:spPr bwMode="auto">
                <a:xfrm>
                  <a:off x="1911" y="255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Oval 822"/>
                <p:cNvSpPr>
                  <a:spLocks noChangeArrowheads="1"/>
                </p:cNvSpPr>
                <p:nvPr/>
              </p:nvSpPr>
              <p:spPr bwMode="auto">
                <a:xfrm>
                  <a:off x="1921" y="2515"/>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823"/>
                <p:cNvSpPr>
                  <a:spLocks noChangeShapeType="1"/>
                </p:cNvSpPr>
                <p:nvPr/>
              </p:nvSpPr>
              <p:spPr bwMode="auto">
                <a:xfrm>
                  <a:off x="1921" y="252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824"/>
                <p:cNvSpPr>
                  <a:spLocks noChangeShapeType="1"/>
                </p:cNvSpPr>
                <p:nvPr/>
              </p:nvSpPr>
              <p:spPr bwMode="auto">
                <a:xfrm>
                  <a:off x="1931" y="251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 name="Oval 825"/>
                <p:cNvSpPr>
                  <a:spLocks noChangeArrowheads="1"/>
                </p:cNvSpPr>
                <p:nvPr/>
              </p:nvSpPr>
              <p:spPr bwMode="auto">
                <a:xfrm>
                  <a:off x="1943" y="2480"/>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 name="Line 826"/>
                <p:cNvSpPr>
                  <a:spLocks noChangeShapeType="1"/>
                </p:cNvSpPr>
                <p:nvPr/>
              </p:nvSpPr>
              <p:spPr bwMode="auto">
                <a:xfrm>
                  <a:off x="1942" y="248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Line 827"/>
                <p:cNvSpPr>
                  <a:spLocks noChangeShapeType="1"/>
                </p:cNvSpPr>
                <p:nvPr/>
              </p:nvSpPr>
              <p:spPr bwMode="auto">
                <a:xfrm>
                  <a:off x="1952" y="247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 name="Oval 828"/>
                <p:cNvSpPr>
                  <a:spLocks noChangeArrowheads="1"/>
                </p:cNvSpPr>
                <p:nvPr/>
              </p:nvSpPr>
              <p:spPr bwMode="auto">
                <a:xfrm>
                  <a:off x="1963" y="2444"/>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 name="Line 829"/>
                <p:cNvSpPr>
                  <a:spLocks noChangeShapeType="1"/>
                </p:cNvSpPr>
                <p:nvPr/>
              </p:nvSpPr>
              <p:spPr bwMode="auto">
                <a:xfrm>
                  <a:off x="1962" y="245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 name="Line 830"/>
                <p:cNvSpPr>
                  <a:spLocks noChangeShapeType="1"/>
                </p:cNvSpPr>
                <p:nvPr/>
              </p:nvSpPr>
              <p:spPr bwMode="auto">
                <a:xfrm>
                  <a:off x="1972" y="2444"/>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 name="Oval 831"/>
                <p:cNvSpPr>
                  <a:spLocks noChangeArrowheads="1"/>
                </p:cNvSpPr>
                <p:nvPr/>
              </p:nvSpPr>
              <p:spPr bwMode="auto">
                <a:xfrm>
                  <a:off x="1983" y="2409"/>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 name="Line 832"/>
                <p:cNvSpPr>
                  <a:spLocks noChangeShapeType="1"/>
                </p:cNvSpPr>
                <p:nvPr/>
              </p:nvSpPr>
              <p:spPr bwMode="auto">
                <a:xfrm>
                  <a:off x="1983" y="241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Line 833"/>
                <p:cNvSpPr>
                  <a:spLocks noChangeShapeType="1"/>
                </p:cNvSpPr>
                <p:nvPr/>
              </p:nvSpPr>
              <p:spPr bwMode="auto">
                <a:xfrm>
                  <a:off x="1992" y="240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Oval 834"/>
                <p:cNvSpPr>
                  <a:spLocks noChangeArrowheads="1"/>
                </p:cNvSpPr>
                <p:nvPr/>
              </p:nvSpPr>
              <p:spPr bwMode="auto">
                <a:xfrm>
                  <a:off x="2004" y="237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Line 835"/>
                <p:cNvSpPr>
                  <a:spLocks noChangeShapeType="1"/>
                </p:cNvSpPr>
                <p:nvPr/>
              </p:nvSpPr>
              <p:spPr bwMode="auto">
                <a:xfrm>
                  <a:off x="2004" y="238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836"/>
                <p:cNvSpPr>
                  <a:spLocks noChangeShapeType="1"/>
                </p:cNvSpPr>
                <p:nvPr/>
              </p:nvSpPr>
              <p:spPr bwMode="auto">
                <a:xfrm>
                  <a:off x="2014" y="237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Oval 837"/>
                <p:cNvSpPr>
                  <a:spLocks noChangeArrowheads="1"/>
                </p:cNvSpPr>
                <p:nvPr/>
              </p:nvSpPr>
              <p:spPr bwMode="auto">
                <a:xfrm>
                  <a:off x="2024" y="2338"/>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 name="Line 838"/>
                <p:cNvSpPr>
                  <a:spLocks noChangeShapeType="1"/>
                </p:cNvSpPr>
                <p:nvPr/>
              </p:nvSpPr>
              <p:spPr bwMode="auto">
                <a:xfrm>
                  <a:off x="2024" y="234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839"/>
                <p:cNvSpPr>
                  <a:spLocks noChangeShapeType="1"/>
                </p:cNvSpPr>
                <p:nvPr/>
              </p:nvSpPr>
              <p:spPr bwMode="auto">
                <a:xfrm>
                  <a:off x="2034" y="233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Oval 840"/>
                <p:cNvSpPr>
                  <a:spLocks noChangeArrowheads="1"/>
                </p:cNvSpPr>
                <p:nvPr/>
              </p:nvSpPr>
              <p:spPr bwMode="auto">
                <a:xfrm>
                  <a:off x="2045" y="2302"/>
                  <a:ext cx="19" cy="21"/>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 name="Line 841"/>
                <p:cNvSpPr>
                  <a:spLocks noChangeShapeType="1"/>
                </p:cNvSpPr>
                <p:nvPr/>
              </p:nvSpPr>
              <p:spPr bwMode="auto">
                <a:xfrm>
                  <a:off x="2045" y="231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842"/>
                <p:cNvSpPr>
                  <a:spLocks noChangeShapeType="1"/>
                </p:cNvSpPr>
                <p:nvPr/>
              </p:nvSpPr>
              <p:spPr bwMode="auto">
                <a:xfrm>
                  <a:off x="2054" y="230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Oval 843"/>
                <p:cNvSpPr>
                  <a:spLocks noChangeArrowheads="1"/>
                </p:cNvSpPr>
                <p:nvPr/>
              </p:nvSpPr>
              <p:spPr bwMode="auto">
                <a:xfrm>
                  <a:off x="2065" y="2268"/>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 name="Line 844"/>
                <p:cNvSpPr>
                  <a:spLocks noChangeShapeType="1"/>
                </p:cNvSpPr>
                <p:nvPr/>
              </p:nvSpPr>
              <p:spPr bwMode="auto">
                <a:xfrm>
                  <a:off x="2065" y="227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845"/>
                <p:cNvSpPr>
                  <a:spLocks noChangeShapeType="1"/>
                </p:cNvSpPr>
                <p:nvPr/>
              </p:nvSpPr>
              <p:spPr bwMode="auto">
                <a:xfrm>
                  <a:off x="2075" y="226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Oval 846"/>
                <p:cNvSpPr>
                  <a:spLocks noChangeArrowheads="1"/>
                </p:cNvSpPr>
                <p:nvPr/>
              </p:nvSpPr>
              <p:spPr bwMode="auto">
                <a:xfrm>
                  <a:off x="2086" y="223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 name="Line 847"/>
                <p:cNvSpPr>
                  <a:spLocks noChangeShapeType="1"/>
                </p:cNvSpPr>
                <p:nvPr/>
              </p:nvSpPr>
              <p:spPr bwMode="auto">
                <a:xfrm>
                  <a:off x="2085" y="224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848"/>
                <p:cNvSpPr>
                  <a:spLocks noChangeShapeType="1"/>
                </p:cNvSpPr>
                <p:nvPr/>
              </p:nvSpPr>
              <p:spPr bwMode="auto">
                <a:xfrm>
                  <a:off x="2095" y="223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Oval 849"/>
                <p:cNvSpPr>
                  <a:spLocks noChangeArrowheads="1"/>
                </p:cNvSpPr>
                <p:nvPr/>
              </p:nvSpPr>
              <p:spPr bwMode="auto">
                <a:xfrm>
                  <a:off x="2107" y="2200"/>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 name="Line 850"/>
                <p:cNvSpPr>
                  <a:spLocks noChangeShapeType="1"/>
                </p:cNvSpPr>
                <p:nvPr/>
              </p:nvSpPr>
              <p:spPr bwMode="auto">
                <a:xfrm>
                  <a:off x="2106" y="2209"/>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851"/>
                <p:cNvSpPr>
                  <a:spLocks noChangeShapeType="1"/>
                </p:cNvSpPr>
                <p:nvPr/>
              </p:nvSpPr>
              <p:spPr bwMode="auto">
                <a:xfrm>
                  <a:off x="2115" y="219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Oval 852"/>
                <p:cNvSpPr>
                  <a:spLocks noChangeArrowheads="1"/>
                </p:cNvSpPr>
                <p:nvPr/>
              </p:nvSpPr>
              <p:spPr bwMode="auto">
                <a:xfrm>
                  <a:off x="2127" y="2167"/>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 name="Line 853"/>
                <p:cNvSpPr>
                  <a:spLocks noChangeShapeType="1"/>
                </p:cNvSpPr>
                <p:nvPr/>
              </p:nvSpPr>
              <p:spPr bwMode="auto">
                <a:xfrm>
                  <a:off x="2127" y="217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 name="Line 854"/>
                <p:cNvSpPr>
                  <a:spLocks noChangeShapeType="1"/>
                </p:cNvSpPr>
                <p:nvPr/>
              </p:nvSpPr>
              <p:spPr bwMode="auto">
                <a:xfrm>
                  <a:off x="2137" y="216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Oval 855"/>
                <p:cNvSpPr>
                  <a:spLocks noChangeArrowheads="1"/>
                </p:cNvSpPr>
                <p:nvPr/>
              </p:nvSpPr>
              <p:spPr bwMode="auto">
                <a:xfrm>
                  <a:off x="2147" y="2135"/>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Line 856"/>
                <p:cNvSpPr>
                  <a:spLocks noChangeShapeType="1"/>
                </p:cNvSpPr>
                <p:nvPr/>
              </p:nvSpPr>
              <p:spPr bwMode="auto">
                <a:xfrm>
                  <a:off x="2147" y="214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857"/>
                <p:cNvSpPr>
                  <a:spLocks noChangeShapeType="1"/>
                </p:cNvSpPr>
                <p:nvPr/>
              </p:nvSpPr>
              <p:spPr bwMode="auto">
                <a:xfrm>
                  <a:off x="2157" y="213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Oval 858"/>
                <p:cNvSpPr>
                  <a:spLocks noChangeArrowheads="1"/>
                </p:cNvSpPr>
                <p:nvPr/>
              </p:nvSpPr>
              <p:spPr bwMode="auto">
                <a:xfrm>
                  <a:off x="2168" y="2103"/>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 name="Line 859"/>
                <p:cNvSpPr>
                  <a:spLocks noChangeShapeType="1"/>
                </p:cNvSpPr>
                <p:nvPr/>
              </p:nvSpPr>
              <p:spPr bwMode="auto">
                <a:xfrm>
                  <a:off x="2168" y="211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860"/>
                <p:cNvSpPr>
                  <a:spLocks noChangeShapeType="1"/>
                </p:cNvSpPr>
                <p:nvPr/>
              </p:nvSpPr>
              <p:spPr bwMode="auto">
                <a:xfrm>
                  <a:off x="2177" y="210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Oval 861"/>
                <p:cNvSpPr>
                  <a:spLocks noChangeArrowheads="1"/>
                </p:cNvSpPr>
                <p:nvPr/>
              </p:nvSpPr>
              <p:spPr bwMode="auto">
                <a:xfrm>
                  <a:off x="2188" y="207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Line 862"/>
                <p:cNvSpPr>
                  <a:spLocks noChangeShapeType="1"/>
                </p:cNvSpPr>
                <p:nvPr/>
              </p:nvSpPr>
              <p:spPr bwMode="auto">
                <a:xfrm>
                  <a:off x="2188" y="208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863"/>
                <p:cNvSpPr>
                  <a:spLocks noChangeShapeType="1"/>
                </p:cNvSpPr>
                <p:nvPr/>
              </p:nvSpPr>
              <p:spPr bwMode="auto">
                <a:xfrm>
                  <a:off x="2198" y="207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Oval 864"/>
                <p:cNvSpPr>
                  <a:spLocks noChangeArrowheads="1"/>
                </p:cNvSpPr>
                <p:nvPr/>
              </p:nvSpPr>
              <p:spPr bwMode="auto">
                <a:xfrm>
                  <a:off x="2209" y="204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Line 865"/>
                <p:cNvSpPr>
                  <a:spLocks noChangeShapeType="1"/>
                </p:cNvSpPr>
                <p:nvPr/>
              </p:nvSpPr>
              <p:spPr bwMode="auto">
                <a:xfrm>
                  <a:off x="2209" y="205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866"/>
                <p:cNvSpPr>
                  <a:spLocks noChangeShapeType="1"/>
                </p:cNvSpPr>
                <p:nvPr/>
              </p:nvSpPr>
              <p:spPr bwMode="auto">
                <a:xfrm>
                  <a:off x="2218" y="204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Oval 867"/>
                <p:cNvSpPr>
                  <a:spLocks noChangeArrowheads="1"/>
                </p:cNvSpPr>
                <p:nvPr/>
              </p:nvSpPr>
              <p:spPr bwMode="auto">
                <a:xfrm>
                  <a:off x="2230" y="201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 name="Line 868"/>
                <p:cNvSpPr>
                  <a:spLocks noChangeShapeType="1"/>
                </p:cNvSpPr>
                <p:nvPr/>
              </p:nvSpPr>
              <p:spPr bwMode="auto">
                <a:xfrm>
                  <a:off x="2229" y="202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869"/>
                <p:cNvSpPr>
                  <a:spLocks noChangeShapeType="1"/>
                </p:cNvSpPr>
                <p:nvPr/>
              </p:nvSpPr>
              <p:spPr bwMode="auto">
                <a:xfrm>
                  <a:off x="2239" y="201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Oval 870"/>
                <p:cNvSpPr>
                  <a:spLocks noChangeArrowheads="1"/>
                </p:cNvSpPr>
                <p:nvPr/>
              </p:nvSpPr>
              <p:spPr bwMode="auto">
                <a:xfrm>
                  <a:off x="2250" y="1988"/>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Line 871"/>
                <p:cNvSpPr>
                  <a:spLocks noChangeShapeType="1"/>
                </p:cNvSpPr>
                <p:nvPr/>
              </p:nvSpPr>
              <p:spPr bwMode="auto">
                <a:xfrm>
                  <a:off x="2249" y="1997"/>
                  <a:ext cx="21"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872"/>
                <p:cNvSpPr>
                  <a:spLocks noChangeShapeType="1"/>
                </p:cNvSpPr>
                <p:nvPr/>
              </p:nvSpPr>
              <p:spPr bwMode="auto">
                <a:xfrm>
                  <a:off x="2259" y="198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 name="Oval 873"/>
                <p:cNvSpPr>
                  <a:spLocks noChangeArrowheads="1"/>
                </p:cNvSpPr>
                <p:nvPr/>
              </p:nvSpPr>
              <p:spPr bwMode="auto">
                <a:xfrm>
                  <a:off x="2271" y="1962"/>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 name="Line 874"/>
                <p:cNvSpPr>
                  <a:spLocks noChangeShapeType="1"/>
                </p:cNvSpPr>
                <p:nvPr/>
              </p:nvSpPr>
              <p:spPr bwMode="auto">
                <a:xfrm>
                  <a:off x="2271" y="197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875"/>
                <p:cNvSpPr>
                  <a:spLocks noChangeShapeType="1"/>
                </p:cNvSpPr>
                <p:nvPr/>
              </p:nvSpPr>
              <p:spPr bwMode="auto">
                <a:xfrm>
                  <a:off x="2280" y="196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 name="Oval 876"/>
                <p:cNvSpPr>
                  <a:spLocks noChangeArrowheads="1"/>
                </p:cNvSpPr>
                <p:nvPr/>
              </p:nvSpPr>
              <p:spPr bwMode="auto">
                <a:xfrm>
                  <a:off x="2291" y="1938"/>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 name="Line 877"/>
                <p:cNvSpPr>
                  <a:spLocks noChangeShapeType="1"/>
                </p:cNvSpPr>
                <p:nvPr/>
              </p:nvSpPr>
              <p:spPr bwMode="auto">
                <a:xfrm>
                  <a:off x="2291" y="194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 name="Line 878"/>
                <p:cNvSpPr>
                  <a:spLocks noChangeShapeType="1"/>
                </p:cNvSpPr>
                <p:nvPr/>
              </p:nvSpPr>
              <p:spPr bwMode="auto">
                <a:xfrm>
                  <a:off x="2301" y="193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Oval 879"/>
                <p:cNvSpPr>
                  <a:spLocks noChangeArrowheads="1"/>
                </p:cNvSpPr>
                <p:nvPr/>
              </p:nvSpPr>
              <p:spPr bwMode="auto">
                <a:xfrm>
                  <a:off x="2311" y="1915"/>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Line 880"/>
                <p:cNvSpPr>
                  <a:spLocks noChangeShapeType="1"/>
                </p:cNvSpPr>
                <p:nvPr/>
              </p:nvSpPr>
              <p:spPr bwMode="auto">
                <a:xfrm>
                  <a:off x="2311" y="192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881"/>
                <p:cNvSpPr>
                  <a:spLocks noChangeShapeType="1"/>
                </p:cNvSpPr>
                <p:nvPr/>
              </p:nvSpPr>
              <p:spPr bwMode="auto">
                <a:xfrm>
                  <a:off x="2321" y="191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Oval 882"/>
                <p:cNvSpPr>
                  <a:spLocks noChangeArrowheads="1"/>
                </p:cNvSpPr>
                <p:nvPr/>
              </p:nvSpPr>
              <p:spPr bwMode="auto">
                <a:xfrm>
                  <a:off x="2333" y="189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Line 883"/>
                <p:cNvSpPr>
                  <a:spLocks noChangeShapeType="1"/>
                </p:cNvSpPr>
                <p:nvPr/>
              </p:nvSpPr>
              <p:spPr bwMode="auto">
                <a:xfrm>
                  <a:off x="2332" y="190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884"/>
                <p:cNvSpPr>
                  <a:spLocks noChangeShapeType="1"/>
                </p:cNvSpPr>
                <p:nvPr/>
              </p:nvSpPr>
              <p:spPr bwMode="auto">
                <a:xfrm>
                  <a:off x="2341" y="189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Oval 885"/>
                <p:cNvSpPr>
                  <a:spLocks noChangeArrowheads="1"/>
                </p:cNvSpPr>
                <p:nvPr/>
              </p:nvSpPr>
              <p:spPr bwMode="auto">
                <a:xfrm>
                  <a:off x="2353" y="1875"/>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 name="Line 886"/>
                <p:cNvSpPr>
                  <a:spLocks noChangeShapeType="1"/>
                </p:cNvSpPr>
                <p:nvPr/>
              </p:nvSpPr>
              <p:spPr bwMode="auto">
                <a:xfrm>
                  <a:off x="2352" y="188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887"/>
                <p:cNvSpPr>
                  <a:spLocks noChangeShapeType="1"/>
                </p:cNvSpPr>
                <p:nvPr/>
              </p:nvSpPr>
              <p:spPr bwMode="auto">
                <a:xfrm>
                  <a:off x="2362" y="187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Oval 888"/>
                <p:cNvSpPr>
                  <a:spLocks noChangeArrowheads="1"/>
                </p:cNvSpPr>
                <p:nvPr/>
              </p:nvSpPr>
              <p:spPr bwMode="auto">
                <a:xfrm>
                  <a:off x="2373" y="1857"/>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Line 889"/>
                <p:cNvSpPr>
                  <a:spLocks noChangeShapeType="1"/>
                </p:cNvSpPr>
                <p:nvPr/>
              </p:nvSpPr>
              <p:spPr bwMode="auto">
                <a:xfrm>
                  <a:off x="2372" y="186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 name="Line 890"/>
                <p:cNvSpPr>
                  <a:spLocks noChangeShapeType="1"/>
                </p:cNvSpPr>
                <p:nvPr/>
              </p:nvSpPr>
              <p:spPr bwMode="auto">
                <a:xfrm>
                  <a:off x="2382" y="185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Oval 891"/>
                <p:cNvSpPr>
                  <a:spLocks noChangeArrowheads="1"/>
                </p:cNvSpPr>
                <p:nvPr/>
              </p:nvSpPr>
              <p:spPr bwMode="auto">
                <a:xfrm>
                  <a:off x="2394" y="1841"/>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Line 892"/>
                <p:cNvSpPr>
                  <a:spLocks noChangeShapeType="1"/>
                </p:cNvSpPr>
                <p:nvPr/>
              </p:nvSpPr>
              <p:spPr bwMode="auto">
                <a:xfrm>
                  <a:off x="2394" y="185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893"/>
                <p:cNvSpPr>
                  <a:spLocks noChangeShapeType="1"/>
                </p:cNvSpPr>
                <p:nvPr/>
              </p:nvSpPr>
              <p:spPr bwMode="auto">
                <a:xfrm>
                  <a:off x="2403" y="184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Oval 894"/>
                <p:cNvSpPr>
                  <a:spLocks noChangeArrowheads="1"/>
                </p:cNvSpPr>
                <p:nvPr/>
              </p:nvSpPr>
              <p:spPr bwMode="auto">
                <a:xfrm>
                  <a:off x="2414" y="182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 name="Line 895"/>
                <p:cNvSpPr>
                  <a:spLocks noChangeShapeType="1"/>
                </p:cNvSpPr>
                <p:nvPr/>
              </p:nvSpPr>
              <p:spPr bwMode="auto">
                <a:xfrm>
                  <a:off x="2414" y="1836"/>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896"/>
                <p:cNvSpPr>
                  <a:spLocks noChangeShapeType="1"/>
                </p:cNvSpPr>
                <p:nvPr/>
              </p:nvSpPr>
              <p:spPr bwMode="auto">
                <a:xfrm>
                  <a:off x="2424" y="182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Oval 897"/>
                <p:cNvSpPr>
                  <a:spLocks noChangeArrowheads="1"/>
                </p:cNvSpPr>
                <p:nvPr/>
              </p:nvSpPr>
              <p:spPr bwMode="auto">
                <a:xfrm>
                  <a:off x="2434" y="1815"/>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Line 898"/>
                <p:cNvSpPr>
                  <a:spLocks noChangeShapeType="1"/>
                </p:cNvSpPr>
                <p:nvPr/>
              </p:nvSpPr>
              <p:spPr bwMode="auto">
                <a:xfrm>
                  <a:off x="2434" y="182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899"/>
                <p:cNvSpPr>
                  <a:spLocks noChangeShapeType="1"/>
                </p:cNvSpPr>
                <p:nvPr/>
              </p:nvSpPr>
              <p:spPr bwMode="auto">
                <a:xfrm>
                  <a:off x="2444" y="181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Oval 900"/>
                <p:cNvSpPr>
                  <a:spLocks noChangeArrowheads="1"/>
                </p:cNvSpPr>
                <p:nvPr/>
              </p:nvSpPr>
              <p:spPr bwMode="auto">
                <a:xfrm>
                  <a:off x="2455" y="180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Line 901"/>
                <p:cNvSpPr>
                  <a:spLocks noChangeShapeType="1"/>
                </p:cNvSpPr>
                <p:nvPr/>
              </p:nvSpPr>
              <p:spPr bwMode="auto">
                <a:xfrm>
                  <a:off x="2455" y="181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902"/>
                <p:cNvSpPr>
                  <a:spLocks noChangeShapeType="1"/>
                </p:cNvSpPr>
                <p:nvPr/>
              </p:nvSpPr>
              <p:spPr bwMode="auto">
                <a:xfrm>
                  <a:off x="2465" y="180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Oval 903"/>
                <p:cNvSpPr>
                  <a:spLocks noChangeArrowheads="1"/>
                </p:cNvSpPr>
                <p:nvPr/>
              </p:nvSpPr>
              <p:spPr bwMode="auto">
                <a:xfrm>
                  <a:off x="2476" y="179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 name="Line 904"/>
                <p:cNvSpPr>
                  <a:spLocks noChangeShapeType="1"/>
                </p:cNvSpPr>
                <p:nvPr/>
              </p:nvSpPr>
              <p:spPr bwMode="auto">
                <a:xfrm>
                  <a:off x="2475" y="1806"/>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905"/>
                <p:cNvSpPr>
                  <a:spLocks noChangeShapeType="1"/>
                </p:cNvSpPr>
                <p:nvPr/>
              </p:nvSpPr>
              <p:spPr bwMode="auto">
                <a:xfrm>
                  <a:off x="2485" y="179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Oval 906"/>
                <p:cNvSpPr>
                  <a:spLocks noChangeArrowheads="1"/>
                </p:cNvSpPr>
                <p:nvPr/>
              </p:nvSpPr>
              <p:spPr bwMode="auto">
                <a:xfrm>
                  <a:off x="2496" y="179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Line 907"/>
                <p:cNvSpPr>
                  <a:spLocks noChangeShapeType="1"/>
                </p:cNvSpPr>
                <p:nvPr/>
              </p:nvSpPr>
              <p:spPr bwMode="auto">
                <a:xfrm>
                  <a:off x="2496" y="180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908"/>
                <p:cNvSpPr>
                  <a:spLocks noChangeShapeType="1"/>
                </p:cNvSpPr>
                <p:nvPr/>
              </p:nvSpPr>
              <p:spPr bwMode="auto">
                <a:xfrm>
                  <a:off x="2505" y="179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Oval 909"/>
                <p:cNvSpPr>
                  <a:spLocks noChangeArrowheads="1"/>
                </p:cNvSpPr>
                <p:nvPr/>
              </p:nvSpPr>
              <p:spPr bwMode="auto">
                <a:xfrm>
                  <a:off x="2517" y="178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Line 910"/>
                <p:cNvSpPr>
                  <a:spLocks noChangeShapeType="1"/>
                </p:cNvSpPr>
                <p:nvPr/>
              </p:nvSpPr>
              <p:spPr bwMode="auto">
                <a:xfrm>
                  <a:off x="2517" y="179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911"/>
                <p:cNvSpPr>
                  <a:spLocks noChangeShapeType="1"/>
                </p:cNvSpPr>
                <p:nvPr/>
              </p:nvSpPr>
              <p:spPr bwMode="auto">
                <a:xfrm>
                  <a:off x="2527" y="178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Oval 912"/>
                <p:cNvSpPr>
                  <a:spLocks noChangeArrowheads="1"/>
                </p:cNvSpPr>
                <p:nvPr/>
              </p:nvSpPr>
              <p:spPr bwMode="auto">
                <a:xfrm>
                  <a:off x="2537" y="178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 name="Line 913"/>
                <p:cNvSpPr>
                  <a:spLocks noChangeShapeType="1"/>
                </p:cNvSpPr>
                <p:nvPr/>
              </p:nvSpPr>
              <p:spPr bwMode="auto">
                <a:xfrm>
                  <a:off x="2537" y="179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914"/>
                <p:cNvSpPr>
                  <a:spLocks noChangeShapeType="1"/>
                </p:cNvSpPr>
                <p:nvPr/>
              </p:nvSpPr>
              <p:spPr bwMode="auto">
                <a:xfrm>
                  <a:off x="2547" y="178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Oval 915"/>
                <p:cNvSpPr>
                  <a:spLocks noChangeArrowheads="1"/>
                </p:cNvSpPr>
                <p:nvPr/>
              </p:nvSpPr>
              <p:spPr bwMode="auto">
                <a:xfrm>
                  <a:off x="2558" y="178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 name="Line 916"/>
                <p:cNvSpPr>
                  <a:spLocks noChangeShapeType="1"/>
                </p:cNvSpPr>
                <p:nvPr/>
              </p:nvSpPr>
              <p:spPr bwMode="auto">
                <a:xfrm>
                  <a:off x="2558" y="179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 name="Line 917"/>
                <p:cNvSpPr>
                  <a:spLocks noChangeShapeType="1"/>
                </p:cNvSpPr>
                <p:nvPr/>
              </p:nvSpPr>
              <p:spPr bwMode="auto">
                <a:xfrm>
                  <a:off x="2567" y="178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 name="Oval 918"/>
                <p:cNvSpPr>
                  <a:spLocks noChangeArrowheads="1"/>
                </p:cNvSpPr>
                <p:nvPr/>
              </p:nvSpPr>
              <p:spPr bwMode="auto">
                <a:xfrm>
                  <a:off x="2578" y="178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 name="Line 919"/>
                <p:cNvSpPr>
                  <a:spLocks noChangeShapeType="1"/>
                </p:cNvSpPr>
                <p:nvPr/>
              </p:nvSpPr>
              <p:spPr bwMode="auto">
                <a:xfrm>
                  <a:off x="2578" y="179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 name="Line 920"/>
                <p:cNvSpPr>
                  <a:spLocks noChangeShapeType="1"/>
                </p:cNvSpPr>
                <p:nvPr/>
              </p:nvSpPr>
              <p:spPr bwMode="auto">
                <a:xfrm>
                  <a:off x="2588" y="178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 name="Oval 921"/>
                <p:cNvSpPr>
                  <a:spLocks noChangeArrowheads="1"/>
                </p:cNvSpPr>
                <p:nvPr/>
              </p:nvSpPr>
              <p:spPr bwMode="auto">
                <a:xfrm>
                  <a:off x="2599" y="179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 name="Line 922"/>
                <p:cNvSpPr>
                  <a:spLocks noChangeShapeType="1"/>
                </p:cNvSpPr>
                <p:nvPr/>
              </p:nvSpPr>
              <p:spPr bwMode="auto">
                <a:xfrm>
                  <a:off x="2598" y="179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 name="Line 923"/>
                <p:cNvSpPr>
                  <a:spLocks noChangeShapeType="1"/>
                </p:cNvSpPr>
                <p:nvPr/>
              </p:nvSpPr>
              <p:spPr bwMode="auto">
                <a:xfrm>
                  <a:off x="2608" y="178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 name="Oval 924"/>
                <p:cNvSpPr>
                  <a:spLocks noChangeArrowheads="1"/>
                </p:cNvSpPr>
                <p:nvPr/>
              </p:nvSpPr>
              <p:spPr bwMode="auto">
                <a:xfrm>
                  <a:off x="2620" y="179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 name="Line 925"/>
                <p:cNvSpPr>
                  <a:spLocks noChangeShapeType="1"/>
                </p:cNvSpPr>
                <p:nvPr/>
              </p:nvSpPr>
              <p:spPr bwMode="auto">
                <a:xfrm>
                  <a:off x="2619" y="180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 name="Line 926"/>
                <p:cNvSpPr>
                  <a:spLocks noChangeShapeType="1"/>
                </p:cNvSpPr>
                <p:nvPr/>
              </p:nvSpPr>
              <p:spPr bwMode="auto">
                <a:xfrm>
                  <a:off x="2628" y="179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 name="Oval 927"/>
                <p:cNvSpPr>
                  <a:spLocks noChangeArrowheads="1"/>
                </p:cNvSpPr>
                <p:nvPr/>
              </p:nvSpPr>
              <p:spPr bwMode="auto">
                <a:xfrm>
                  <a:off x="2640" y="180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 name="Line 928"/>
                <p:cNvSpPr>
                  <a:spLocks noChangeShapeType="1"/>
                </p:cNvSpPr>
                <p:nvPr/>
              </p:nvSpPr>
              <p:spPr bwMode="auto">
                <a:xfrm>
                  <a:off x="2639" y="181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 name="Line 929"/>
                <p:cNvSpPr>
                  <a:spLocks noChangeShapeType="1"/>
                </p:cNvSpPr>
                <p:nvPr/>
              </p:nvSpPr>
              <p:spPr bwMode="auto">
                <a:xfrm>
                  <a:off x="2649" y="180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 name="Oval 930"/>
                <p:cNvSpPr>
                  <a:spLocks noChangeArrowheads="1"/>
                </p:cNvSpPr>
                <p:nvPr/>
              </p:nvSpPr>
              <p:spPr bwMode="auto">
                <a:xfrm>
                  <a:off x="2660" y="1814"/>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 name="Line 931"/>
                <p:cNvSpPr>
                  <a:spLocks noChangeShapeType="1"/>
                </p:cNvSpPr>
                <p:nvPr/>
              </p:nvSpPr>
              <p:spPr bwMode="auto">
                <a:xfrm>
                  <a:off x="2660" y="182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 name="Line 932"/>
                <p:cNvSpPr>
                  <a:spLocks noChangeShapeType="1"/>
                </p:cNvSpPr>
                <p:nvPr/>
              </p:nvSpPr>
              <p:spPr bwMode="auto">
                <a:xfrm>
                  <a:off x="2670" y="181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 name="Oval 933"/>
                <p:cNvSpPr>
                  <a:spLocks noChangeArrowheads="1"/>
                </p:cNvSpPr>
                <p:nvPr/>
              </p:nvSpPr>
              <p:spPr bwMode="auto">
                <a:xfrm>
                  <a:off x="2681" y="182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 name="Line 934"/>
                <p:cNvSpPr>
                  <a:spLocks noChangeShapeType="1"/>
                </p:cNvSpPr>
                <p:nvPr/>
              </p:nvSpPr>
              <p:spPr bwMode="auto">
                <a:xfrm>
                  <a:off x="2681" y="183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 name="Line 935"/>
                <p:cNvSpPr>
                  <a:spLocks noChangeShapeType="1"/>
                </p:cNvSpPr>
                <p:nvPr/>
              </p:nvSpPr>
              <p:spPr bwMode="auto">
                <a:xfrm>
                  <a:off x="2690" y="182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 name="Oval 936"/>
                <p:cNvSpPr>
                  <a:spLocks noChangeArrowheads="1"/>
                </p:cNvSpPr>
                <p:nvPr/>
              </p:nvSpPr>
              <p:spPr bwMode="auto">
                <a:xfrm>
                  <a:off x="2701" y="184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 name="Line 937"/>
                <p:cNvSpPr>
                  <a:spLocks noChangeShapeType="1"/>
                </p:cNvSpPr>
                <p:nvPr/>
              </p:nvSpPr>
              <p:spPr bwMode="auto">
                <a:xfrm>
                  <a:off x="2701" y="184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 name="Line 938"/>
                <p:cNvSpPr>
                  <a:spLocks noChangeShapeType="1"/>
                </p:cNvSpPr>
                <p:nvPr/>
              </p:nvSpPr>
              <p:spPr bwMode="auto">
                <a:xfrm>
                  <a:off x="2711" y="183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 name="Oval 939"/>
                <p:cNvSpPr>
                  <a:spLocks noChangeArrowheads="1"/>
                </p:cNvSpPr>
                <p:nvPr/>
              </p:nvSpPr>
              <p:spPr bwMode="auto">
                <a:xfrm>
                  <a:off x="2721" y="185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 name="Line 940"/>
                <p:cNvSpPr>
                  <a:spLocks noChangeShapeType="1"/>
                </p:cNvSpPr>
                <p:nvPr/>
              </p:nvSpPr>
              <p:spPr bwMode="auto">
                <a:xfrm>
                  <a:off x="2721" y="186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 name="Line 941"/>
                <p:cNvSpPr>
                  <a:spLocks noChangeShapeType="1"/>
                </p:cNvSpPr>
                <p:nvPr/>
              </p:nvSpPr>
              <p:spPr bwMode="auto">
                <a:xfrm>
                  <a:off x="2731" y="185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 name="Oval 942"/>
                <p:cNvSpPr>
                  <a:spLocks noChangeArrowheads="1"/>
                </p:cNvSpPr>
                <p:nvPr/>
              </p:nvSpPr>
              <p:spPr bwMode="auto">
                <a:xfrm>
                  <a:off x="2743" y="187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 name="Line 943"/>
                <p:cNvSpPr>
                  <a:spLocks noChangeShapeType="1"/>
                </p:cNvSpPr>
                <p:nvPr/>
              </p:nvSpPr>
              <p:spPr bwMode="auto">
                <a:xfrm>
                  <a:off x="2742" y="188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 name="Line 944"/>
                <p:cNvSpPr>
                  <a:spLocks noChangeShapeType="1"/>
                </p:cNvSpPr>
                <p:nvPr/>
              </p:nvSpPr>
              <p:spPr bwMode="auto">
                <a:xfrm>
                  <a:off x="2752" y="187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 name="Oval 945"/>
                <p:cNvSpPr>
                  <a:spLocks noChangeArrowheads="1"/>
                </p:cNvSpPr>
                <p:nvPr/>
              </p:nvSpPr>
              <p:spPr bwMode="auto">
                <a:xfrm>
                  <a:off x="2763" y="1893"/>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 name="Line 946"/>
                <p:cNvSpPr>
                  <a:spLocks noChangeShapeType="1"/>
                </p:cNvSpPr>
                <p:nvPr/>
              </p:nvSpPr>
              <p:spPr bwMode="auto">
                <a:xfrm>
                  <a:off x="2762" y="190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 name="Line 947"/>
                <p:cNvSpPr>
                  <a:spLocks noChangeShapeType="1"/>
                </p:cNvSpPr>
                <p:nvPr/>
              </p:nvSpPr>
              <p:spPr bwMode="auto">
                <a:xfrm>
                  <a:off x="2772" y="189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 name="Oval 948"/>
                <p:cNvSpPr>
                  <a:spLocks noChangeArrowheads="1"/>
                </p:cNvSpPr>
                <p:nvPr/>
              </p:nvSpPr>
              <p:spPr bwMode="auto">
                <a:xfrm>
                  <a:off x="2783" y="191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 name="Line 949"/>
                <p:cNvSpPr>
                  <a:spLocks noChangeShapeType="1"/>
                </p:cNvSpPr>
                <p:nvPr/>
              </p:nvSpPr>
              <p:spPr bwMode="auto">
                <a:xfrm>
                  <a:off x="2783" y="192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 name="Line 950"/>
                <p:cNvSpPr>
                  <a:spLocks noChangeShapeType="1"/>
                </p:cNvSpPr>
                <p:nvPr/>
              </p:nvSpPr>
              <p:spPr bwMode="auto">
                <a:xfrm>
                  <a:off x="2793" y="191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 name="Oval 951"/>
                <p:cNvSpPr>
                  <a:spLocks noChangeArrowheads="1"/>
                </p:cNvSpPr>
                <p:nvPr/>
              </p:nvSpPr>
              <p:spPr bwMode="auto">
                <a:xfrm>
                  <a:off x="2804" y="193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 name="Line 952"/>
                <p:cNvSpPr>
                  <a:spLocks noChangeShapeType="1"/>
                </p:cNvSpPr>
                <p:nvPr/>
              </p:nvSpPr>
              <p:spPr bwMode="auto">
                <a:xfrm>
                  <a:off x="2804" y="194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 name="Line 953"/>
                <p:cNvSpPr>
                  <a:spLocks noChangeShapeType="1"/>
                </p:cNvSpPr>
                <p:nvPr/>
              </p:nvSpPr>
              <p:spPr bwMode="auto">
                <a:xfrm>
                  <a:off x="2814" y="193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 name="Oval 954"/>
                <p:cNvSpPr>
                  <a:spLocks noChangeArrowheads="1"/>
                </p:cNvSpPr>
                <p:nvPr/>
              </p:nvSpPr>
              <p:spPr bwMode="auto">
                <a:xfrm>
                  <a:off x="2824" y="196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 name="Line 955"/>
                <p:cNvSpPr>
                  <a:spLocks noChangeShapeType="1"/>
                </p:cNvSpPr>
                <p:nvPr/>
              </p:nvSpPr>
              <p:spPr bwMode="auto">
                <a:xfrm>
                  <a:off x="2824" y="196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 name="Line 956"/>
                <p:cNvSpPr>
                  <a:spLocks noChangeShapeType="1"/>
                </p:cNvSpPr>
                <p:nvPr/>
              </p:nvSpPr>
              <p:spPr bwMode="auto">
                <a:xfrm>
                  <a:off x="2834" y="196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 name="Oval 957"/>
                <p:cNvSpPr>
                  <a:spLocks noChangeArrowheads="1"/>
                </p:cNvSpPr>
                <p:nvPr/>
              </p:nvSpPr>
              <p:spPr bwMode="auto">
                <a:xfrm>
                  <a:off x="2845" y="1986"/>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 name="Line 958"/>
                <p:cNvSpPr>
                  <a:spLocks noChangeShapeType="1"/>
                </p:cNvSpPr>
                <p:nvPr/>
              </p:nvSpPr>
              <p:spPr bwMode="auto">
                <a:xfrm>
                  <a:off x="2845" y="199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 name="Line 959"/>
                <p:cNvSpPr>
                  <a:spLocks noChangeShapeType="1"/>
                </p:cNvSpPr>
                <p:nvPr/>
              </p:nvSpPr>
              <p:spPr bwMode="auto">
                <a:xfrm>
                  <a:off x="2854" y="198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 name="Oval 960"/>
                <p:cNvSpPr>
                  <a:spLocks noChangeArrowheads="1"/>
                </p:cNvSpPr>
                <p:nvPr/>
              </p:nvSpPr>
              <p:spPr bwMode="auto">
                <a:xfrm>
                  <a:off x="2866" y="2012"/>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 name="Line 961"/>
                <p:cNvSpPr>
                  <a:spLocks noChangeShapeType="1"/>
                </p:cNvSpPr>
                <p:nvPr/>
              </p:nvSpPr>
              <p:spPr bwMode="auto">
                <a:xfrm>
                  <a:off x="2865" y="202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 name="Line 962"/>
                <p:cNvSpPr>
                  <a:spLocks noChangeShapeType="1"/>
                </p:cNvSpPr>
                <p:nvPr/>
              </p:nvSpPr>
              <p:spPr bwMode="auto">
                <a:xfrm>
                  <a:off x="2875" y="201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 name="Oval 963"/>
                <p:cNvSpPr>
                  <a:spLocks noChangeArrowheads="1"/>
                </p:cNvSpPr>
                <p:nvPr/>
              </p:nvSpPr>
              <p:spPr bwMode="auto">
                <a:xfrm>
                  <a:off x="2886" y="2041"/>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 name="Line 964"/>
                <p:cNvSpPr>
                  <a:spLocks noChangeShapeType="1"/>
                </p:cNvSpPr>
                <p:nvPr/>
              </p:nvSpPr>
              <p:spPr bwMode="auto">
                <a:xfrm>
                  <a:off x="2885" y="205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 name="Line 965"/>
                <p:cNvSpPr>
                  <a:spLocks noChangeShapeType="1"/>
                </p:cNvSpPr>
                <p:nvPr/>
              </p:nvSpPr>
              <p:spPr bwMode="auto">
                <a:xfrm>
                  <a:off x="2895" y="2040"/>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 name="Oval 966"/>
                <p:cNvSpPr>
                  <a:spLocks noChangeArrowheads="1"/>
                </p:cNvSpPr>
                <p:nvPr/>
              </p:nvSpPr>
              <p:spPr bwMode="auto">
                <a:xfrm>
                  <a:off x="2907" y="2071"/>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 name="Line 967"/>
                <p:cNvSpPr>
                  <a:spLocks noChangeShapeType="1"/>
                </p:cNvSpPr>
                <p:nvPr/>
              </p:nvSpPr>
              <p:spPr bwMode="auto">
                <a:xfrm>
                  <a:off x="2906" y="208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 name="Line 968"/>
                <p:cNvSpPr>
                  <a:spLocks noChangeShapeType="1"/>
                </p:cNvSpPr>
                <p:nvPr/>
              </p:nvSpPr>
              <p:spPr bwMode="auto">
                <a:xfrm>
                  <a:off x="2915" y="207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 name="Oval 969"/>
                <p:cNvSpPr>
                  <a:spLocks noChangeArrowheads="1"/>
                </p:cNvSpPr>
                <p:nvPr/>
              </p:nvSpPr>
              <p:spPr bwMode="auto">
                <a:xfrm>
                  <a:off x="2927" y="2101"/>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 name="Line 970"/>
                <p:cNvSpPr>
                  <a:spLocks noChangeShapeType="1"/>
                </p:cNvSpPr>
                <p:nvPr/>
              </p:nvSpPr>
              <p:spPr bwMode="auto">
                <a:xfrm>
                  <a:off x="2927" y="211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 name="Line 971"/>
                <p:cNvSpPr>
                  <a:spLocks noChangeShapeType="1"/>
                </p:cNvSpPr>
                <p:nvPr/>
              </p:nvSpPr>
              <p:spPr bwMode="auto">
                <a:xfrm>
                  <a:off x="2937" y="210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 name="Oval 972"/>
                <p:cNvSpPr>
                  <a:spLocks noChangeArrowheads="1"/>
                </p:cNvSpPr>
                <p:nvPr/>
              </p:nvSpPr>
              <p:spPr bwMode="auto">
                <a:xfrm>
                  <a:off x="2947" y="213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 name="Line 973"/>
                <p:cNvSpPr>
                  <a:spLocks noChangeShapeType="1"/>
                </p:cNvSpPr>
                <p:nvPr/>
              </p:nvSpPr>
              <p:spPr bwMode="auto">
                <a:xfrm>
                  <a:off x="2947" y="214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 name="Line 974"/>
                <p:cNvSpPr>
                  <a:spLocks noChangeShapeType="1"/>
                </p:cNvSpPr>
                <p:nvPr/>
              </p:nvSpPr>
              <p:spPr bwMode="auto">
                <a:xfrm>
                  <a:off x="2957" y="213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 name="Oval 975"/>
                <p:cNvSpPr>
                  <a:spLocks noChangeArrowheads="1"/>
                </p:cNvSpPr>
                <p:nvPr/>
              </p:nvSpPr>
              <p:spPr bwMode="auto">
                <a:xfrm>
                  <a:off x="2968" y="2165"/>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 name="Line 976"/>
                <p:cNvSpPr>
                  <a:spLocks noChangeShapeType="1"/>
                </p:cNvSpPr>
                <p:nvPr/>
              </p:nvSpPr>
              <p:spPr bwMode="auto">
                <a:xfrm>
                  <a:off x="2968" y="217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1" name="Line 977"/>
                <p:cNvSpPr>
                  <a:spLocks noChangeShapeType="1"/>
                </p:cNvSpPr>
                <p:nvPr/>
              </p:nvSpPr>
              <p:spPr bwMode="auto">
                <a:xfrm>
                  <a:off x="2977" y="2164"/>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2" name="Oval 978"/>
                <p:cNvSpPr>
                  <a:spLocks noChangeArrowheads="1"/>
                </p:cNvSpPr>
                <p:nvPr/>
              </p:nvSpPr>
              <p:spPr bwMode="auto">
                <a:xfrm>
                  <a:off x="2988" y="2198"/>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3" name="Line 979"/>
                <p:cNvSpPr>
                  <a:spLocks noChangeShapeType="1"/>
                </p:cNvSpPr>
                <p:nvPr/>
              </p:nvSpPr>
              <p:spPr bwMode="auto">
                <a:xfrm>
                  <a:off x="2988" y="220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4" name="Line 980"/>
                <p:cNvSpPr>
                  <a:spLocks noChangeShapeType="1"/>
                </p:cNvSpPr>
                <p:nvPr/>
              </p:nvSpPr>
              <p:spPr bwMode="auto">
                <a:xfrm>
                  <a:off x="2998" y="219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5" name="Oval 981"/>
                <p:cNvSpPr>
                  <a:spLocks noChangeArrowheads="1"/>
                </p:cNvSpPr>
                <p:nvPr/>
              </p:nvSpPr>
              <p:spPr bwMode="auto">
                <a:xfrm>
                  <a:off x="3009" y="223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6" name="Line 982"/>
                <p:cNvSpPr>
                  <a:spLocks noChangeShapeType="1"/>
                </p:cNvSpPr>
                <p:nvPr/>
              </p:nvSpPr>
              <p:spPr bwMode="auto">
                <a:xfrm>
                  <a:off x="3008" y="224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7" name="Line 983"/>
                <p:cNvSpPr>
                  <a:spLocks noChangeShapeType="1"/>
                </p:cNvSpPr>
                <p:nvPr/>
              </p:nvSpPr>
              <p:spPr bwMode="auto">
                <a:xfrm>
                  <a:off x="3018" y="223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8" name="Oval 984"/>
                <p:cNvSpPr>
                  <a:spLocks noChangeArrowheads="1"/>
                </p:cNvSpPr>
                <p:nvPr/>
              </p:nvSpPr>
              <p:spPr bwMode="auto">
                <a:xfrm>
                  <a:off x="3030" y="2266"/>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9" name="Line 985"/>
                <p:cNvSpPr>
                  <a:spLocks noChangeShapeType="1"/>
                </p:cNvSpPr>
                <p:nvPr/>
              </p:nvSpPr>
              <p:spPr bwMode="auto">
                <a:xfrm>
                  <a:off x="3029" y="227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0" name="Line 986"/>
                <p:cNvSpPr>
                  <a:spLocks noChangeShapeType="1"/>
                </p:cNvSpPr>
                <p:nvPr/>
              </p:nvSpPr>
              <p:spPr bwMode="auto">
                <a:xfrm>
                  <a:off x="3039" y="2265"/>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1" name="Oval 987"/>
                <p:cNvSpPr>
                  <a:spLocks noChangeArrowheads="1"/>
                </p:cNvSpPr>
                <p:nvPr/>
              </p:nvSpPr>
              <p:spPr bwMode="auto">
                <a:xfrm>
                  <a:off x="3050" y="230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2" name="Line 988"/>
                <p:cNvSpPr>
                  <a:spLocks noChangeShapeType="1"/>
                </p:cNvSpPr>
                <p:nvPr/>
              </p:nvSpPr>
              <p:spPr bwMode="auto">
                <a:xfrm>
                  <a:off x="3050" y="230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3" name="Line 989"/>
                <p:cNvSpPr>
                  <a:spLocks noChangeShapeType="1"/>
                </p:cNvSpPr>
                <p:nvPr/>
              </p:nvSpPr>
              <p:spPr bwMode="auto">
                <a:xfrm>
                  <a:off x="3060" y="230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4" name="Oval 990"/>
                <p:cNvSpPr>
                  <a:spLocks noChangeArrowheads="1"/>
                </p:cNvSpPr>
                <p:nvPr/>
              </p:nvSpPr>
              <p:spPr bwMode="auto">
                <a:xfrm>
                  <a:off x="3070" y="2335"/>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5" name="Line 991"/>
                <p:cNvSpPr>
                  <a:spLocks noChangeShapeType="1"/>
                </p:cNvSpPr>
                <p:nvPr/>
              </p:nvSpPr>
              <p:spPr bwMode="auto">
                <a:xfrm>
                  <a:off x="3070" y="234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6" name="Line 992"/>
                <p:cNvSpPr>
                  <a:spLocks noChangeShapeType="1"/>
                </p:cNvSpPr>
                <p:nvPr/>
              </p:nvSpPr>
              <p:spPr bwMode="auto">
                <a:xfrm>
                  <a:off x="3080" y="233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7" name="Oval 993"/>
                <p:cNvSpPr>
                  <a:spLocks noChangeArrowheads="1"/>
                </p:cNvSpPr>
                <p:nvPr/>
              </p:nvSpPr>
              <p:spPr bwMode="auto">
                <a:xfrm>
                  <a:off x="3091" y="2370"/>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8" name="Line 994"/>
                <p:cNvSpPr>
                  <a:spLocks noChangeShapeType="1"/>
                </p:cNvSpPr>
                <p:nvPr/>
              </p:nvSpPr>
              <p:spPr bwMode="auto">
                <a:xfrm>
                  <a:off x="3091" y="238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9" name="Line 995"/>
                <p:cNvSpPr>
                  <a:spLocks noChangeShapeType="1"/>
                </p:cNvSpPr>
                <p:nvPr/>
              </p:nvSpPr>
              <p:spPr bwMode="auto">
                <a:xfrm>
                  <a:off x="3101" y="237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0" name="Oval 996"/>
                <p:cNvSpPr>
                  <a:spLocks noChangeArrowheads="1"/>
                </p:cNvSpPr>
                <p:nvPr/>
              </p:nvSpPr>
              <p:spPr bwMode="auto">
                <a:xfrm>
                  <a:off x="3111" y="240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1" name="Line 997"/>
                <p:cNvSpPr>
                  <a:spLocks noChangeShapeType="1"/>
                </p:cNvSpPr>
                <p:nvPr/>
              </p:nvSpPr>
              <p:spPr bwMode="auto">
                <a:xfrm>
                  <a:off x="3111" y="241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2" name="Line 998"/>
                <p:cNvSpPr>
                  <a:spLocks noChangeShapeType="1"/>
                </p:cNvSpPr>
                <p:nvPr/>
              </p:nvSpPr>
              <p:spPr bwMode="auto">
                <a:xfrm>
                  <a:off x="3121" y="240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3" name="Oval 999"/>
                <p:cNvSpPr>
                  <a:spLocks noChangeArrowheads="1"/>
                </p:cNvSpPr>
                <p:nvPr/>
              </p:nvSpPr>
              <p:spPr bwMode="auto">
                <a:xfrm>
                  <a:off x="3132" y="2442"/>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4" name="Line 1000"/>
                <p:cNvSpPr>
                  <a:spLocks noChangeShapeType="1"/>
                </p:cNvSpPr>
                <p:nvPr/>
              </p:nvSpPr>
              <p:spPr bwMode="auto">
                <a:xfrm>
                  <a:off x="3132" y="245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5" name="Line 1001"/>
                <p:cNvSpPr>
                  <a:spLocks noChangeShapeType="1"/>
                </p:cNvSpPr>
                <p:nvPr/>
              </p:nvSpPr>
              <p:spPr bwMode="auto">
                <a:xfrm>
                  <a:off x="3141" y="244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6" name="Oval 1002"/>
                <p:cNvSpPr>
                  <a:spLocks noChangeArrowheads="1"/>
                </p:cNvSpPr>
                <p:nvPr/>
              </p:nvSpPr>
              <p:spPr bwMode="auto">
                <a:xfrm>
                  <a:off x="3153" y="2477"/>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7" name="Line 1003"/>
                <p:cNvSpPr>
                  <a:spLocks noChangeShapeType="1"/>
                </p:cNvSpPr>
                <p:nvPr/>
              </p:nvSpPr>
              <p:spPr bwMode="auto">
                <a:xfrm>
                  <a:off x="3152" y="248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8" name="Line 1004"/>
                <p:cNvSpPr>
                  <a:spLocks noChangeShapeType="1"/>
                </p:cNvSpPr>
                <p:nvPr/>
              </p:nvSpPr>
              <p:spPr bwMode="auto">
                <a:xfrm>
                  <a:off x="3162" y="247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9" name="Oval 1005"/>
                <p:cNvSpPr>
                  <a:spLocks noChangeArrowheads="1"/>
                </p:cNvSpPr>
                <p:nvPr/>
              </p:nvSpPr>
              <p:spPr bwMode="auto">
                <a:xfrm>
                  <a:off x="3173" y="251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0" name="Line 1006"/>
                <p:cNvSpPr>
                  <a:spLocks noChangeShapeType="1"/>
                </p:cNvSpPr>
                <p:nvPr/>
              </p:nvSpPr>
              <p:spPr bwMode="auto">
                <a:xfrm>
                  <a:off x="3172" y="2522"/>
                  <a:ext cx="21"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1" name="Line 1007"/>
                <p:cNvSpPr>
                  <a:spLocks noChangeShapeType="1"/>
                </p:cNvSpPr>
                <p:nvPr/>
              </p:nvSpPr>
              <p:spPr bwMode="auto">
                <a:xfrm>
                  <a:off x="3183" y="251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2" name="Oval 1008"/>
                <p:cNvSpPr>
                  <a:spLocks noChangeArrowheads="1"/>
                </p:cNvSpPr>
                <p:nvPr/>
              </p:nvSpPr>
              <p:spPr bwMode="auto">
                <a:xfrm>
                  <a:off x="3194" y="2547"/>
                  <a:ext cx="19" cy="21"/>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 name="Group 1210"/>
              <p:cNvGrpSpPr>
                <a:grpSpLocks/>
              </p:cNvGrpSpPr>
              <p:nvPr/>
            </p:nvGrpSpPr>
            <p:grpSpPr bwMode="auto">
              <a:xfrm>
                <a:off x="4809961" y="4086374"/>
                <a:ext cx="2179638" cy="1455738"/>
                <a:chOff x="3194" y="2547"/>
                <a:chExt cx="1373" cy="917"/>
              </a:xfrm>
            </p:grpSpPr>
            <p:sp>
              <p:nvSpPr>
                <p:cNvPr id="53" name="Line 1010"/>
                <p:cNvSpPr>
                  <a:spLocks noChangeShapeType="1"/>
                </p:cNvSpPr>
                <p:nvPr/>
              </p:nvSpPr>
              <p:spPr bwMode="auto">
                <a:xfrm>
                  <a:off x="3194" y="255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Line 1011"/>
                <p:cNvSpPr>
                  <a:spLocks noChangeShapeType="1"/>
                </p:cNvSpPr>
                <p:nvPr/>
              </p:nvSpPr>
              <p:spPr bwMode="auto">
                <a:xfrm>
                  <a:off x="3203" y="254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Oval 1012"/>
                <p:cNvSpPr>
                  <a:spLocks noChangeArrowheads="1"/>
                </p:cNvSpPr>
                <p:nvPr/>
              </p:nvSpPr>
              <p:spPr bwMode="auto">
                <a:xfrm>
                  <a:off x="3214" y="258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Line 1013"/>
                <p:cNvSpPr>
                  <a:spLocks noChangeShapeType="1"/>
                </p:cNvSpPr>
                <p:nvPr/>
              </p:nvSpPr>
              <p:spPr bwMode="auto">
                <a:xfrm>
                  <a:off x="3214" y="259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 name="Line 1014"/>
                <p:cNvSpPr>
                  <a:spLocks noChangeShapeType="1"/>
                </p:cNvSpPr>
                <p:nvPr/>
              </p:nvSpPr>
              <p:spPr bwMode="auto">
                <a:xfrm>
                  <a:off x="3224" y="258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Oval 1015"/>
                <p:cNvSpPr>
                  <a:spLocks noChangeArrowheads="1"/>
                </p:cNvSpPr>
                <p:nvPr/>
              </p:nvSpPr>
              <p:spPr bwMode="auto">
                <a:xfrm>
                  <a:off x="3234" y="2617"/>
                  <a:ext cx="20" cy="21"/>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Line 1016"/>
                <p:cNvSpPr>
                  <a:spLocks noChangeShapeType="1"/>
                </p:cNvSpPr>
                <p:nvPr/>
              </p:nvSpPr>
              <p:spPr bwMode="auto">
                <a:xfrm>
                  <a:off x="3234" y="262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Line 1017"/>
                <p:cNvSpPr>
                  <a:spLocks noChangeShapeType="1"/>
                </p:cNvSpPr>
                <p:nvPr/>
              </p:nvSpPr>
              <p:spPr bwMode="auto">
                <a:xfrm>
                  <a:off x="3244" y="261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Oval 1018"/>
                <p:cNvSpPr>
                  <a:spLocks noChangeArrowheads="1"/>
                </p:cNvSpPr>
                <p:nvPr/>
              </p:nvSpPr>
              <p:spPr bwMode="auto">
                <a:xfrm>
                  <a:off x="3256" y="2652"/>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Line 1019"/>
                <p:cNvSpPr>
                  <a:spLocks noChangeShapeType="1"/>
                </p:cNvSpPr>
                <p:nvPr/>
              </p:nvSpPr>
              <p:spPr bwMode="auto">
                <a:xfrm>
                  <a:off x="3255" y="266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Line 1020"/>
                <p:cNvSpPr>
                  <a:spLocks noChangeShapeType="1"/>
                </p:cNvSpPr>
                <p:nvPr/>
              </p:nvSpPr>
              <p:spPr bwMode="auto">
                <a:xfrm>
                  <a:off x="3264" y="265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Oval 1021"/>
                <p:cNvSpPr>
                  <a:spLocks noChangeArrowheads="1"/>
                </p:cNvSpPr>
                <p:nvPr/>
              </p:nvSpPr>
              <p:spPr bwMode="auto">
                <a:xfrm>
                  <a:off x="3276" y="268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Line 1022"/>
                <p:cNvSpPr>
                  <a:spLocks noChangeShapeType="1"/>
                </p:cNvSpPr>
                <p:nvPr/>
              </p:nvSpPr>
              <p:spPr bwMode="auto">
                <a:xfrm>
                  <a:off x="3275" y="269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Line 1023"/>
                <p:cNvSpPr>
                  <a:spLocks noChangeShapeType="1"/>
                </p:cNvSpPr>
                <p:nvPr/>
              </p:nvSpPr>
              <p:spPr bwMode="auto">
                <a:xfrm>
                  <a:off x="3285" y="268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Oval 1024"/>
                <p:cNvSpPr>
                  <a:spLocks noChangeArrowheads="1"/>
                </p:cNvSpPr>
                <p:nvPr/>
              </p:nvSpPr>
              <p:spPr bwMode="auto">
                <a:xfrm>
                  <a:off x="3296" y="271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1025"/>
                <p:cNvSpPr>
                  <a:spLocks noChangeShapeType="1"/>
                </p:cNvSpPr>
                <p:nvPr/>
              </p:nvSpPr>
              <p:spPr bwMode="auto">
                <a:xfrm>
                  <a:off x="3295" y="272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Line 1026"/>
                <p:cNvSpPr>
                  <a:spLocks noChangeShapeType="1"/>
                </p:cNvSpPr>
                <p:nvPr/>
              </p:nvSpPr>
              <p:spPr bwMode="auto">
                <a:xfrm>
                  <a:off x="3305" y="271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Oval 1027"/>
                <p:cNvSpPr>
                  <a:spLocks noChangeArrowheads="1"/>
                </p:cNvSpPr>
                <p:nvPr/>
              </p:nvSpPr>
              <p:spPr bwMode="auto">
                <a:xfrm>
                  <a:off x="3317" y="2752"/>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1028"/>
                <p:cNvSpPr>
                  <a:spLocks noChangeShapeType="1"/>
                </p:cNvSpPr>
                <p:nvPr/>
              </p:nvSpPr>
              <p:spPr bwMode="auto">
                <a:xfrm>
                  <a:off x="3317" y="276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1029"/>
                <p:cNvSpPr>
                  <a:spLocks noChangeShapeType="1"/>
                </p:cNvSpPr>
                <p:nvPr/>
              </p:nvSpPr>
              <p:spPr bwMode="auto">
                <a:xfrm>
                  <a:off x="3326" y="275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Oval 1030"/>
                <p:cNvSpPr>
                  <a:spLocks noChangeArrowheads="1"/>
                </p:cNvSpPr>
                <p:nvPr/>
              </p:nvSpPr>
              <p:spPr bwMode="auto">
                <a:xfrm>
                  <a:off x="3337" y="2784"/>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1031"/>
                <p:cNvSpPr>
                  <a:spLocks noChangeShapeType="1"/>
                </p:cNvSpPr>
                <p:nvPr/>
              </p:nvSpPr>
              <p:spPr bwMode="auto">
                <a:xfrm>
                  <a:off x="3337" y="279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1032"/>
                <p:cNvSpPr>
                  <a:spLocks noChangeShapeType="1"/>
                </p:cNvSpPr>
                <p:nvPr/>
              </p:nvSpPr>
              <p:spPr bwMode="auto">
                <a:xfrm>
                  <a:off x="3347" y="2784"/>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Oval 1033"/>
                <p:cNvSpPr>
                  <a:spLocks noChangeArrowheads="1"/>
                </p:cNvSpPr>
                <p:nvPr/>
              </p:nvSpPr>
              <p:spPr bwMode="auto">
                <a:xfrm>
                  <a:off x="3357" y="2816"/>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1034"/>
                <p:cNvSpPr>
                  <a:spLocks noChangeShapeType="1"/>
                </p:cNvSpPr>
                <p:nvPr/>
              </p:nvSpPr>
              <p:spPr bwMode="auto">
                <a:xfrm>
                  <a:off x="3357" y="282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1035"/>
                <p:cNvSpPr>
                  <a:spLocks noChangeShapeType="1"/>
                </p:cNvSpPr>
                <p:nvPr/>
              </p:nvSpPr>
              <p:spPr bwMode="auto">
                <a:xfrm>
                  <a:off x="3367" y="281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Oval 1036"/>
                <p:cNvSpPr>
                  <a:spLocks noChangeArrowheads="1"/>
                </p:cNvSpPr>
                <p:nvPr/>
              </p:nvSpPr>
              <p:spPr bwMode="auto">
                <a:xfrm>
                  <a:off x="3378" y="284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1037"/>
                <p:cNvSpPr>
                  <a:spLocks noChangeShapeType="1"/>
                </p:cNvSpPr>
                <p:nvPr/>
              </p:nvSpPr>
              <p:spPr bwMode="auto">
                <a:xfrm>
                  <a:off x="3378" y="285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1038"/>
                <p:cNvSpPr>
                  <a:spLocks noChangeShapeType="1"/>
                </p:cNvSpPr>
                <p:nvPr/>
              </p:nvSpPr>
              <p:spPr bwMode="auto">
                <a:xfrm>
                  <a:off x="3388" y="284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Oval 1039"/>
                <p:cNvSpPr>
                  <a:spLocks noChangeArrowheads="1"/>
                </p:cNvSpPr>
                <p:nvPr/>
              </p:nvSpPr>
              <p:spPr bwMode="auto">
                <a:xfrm>
                  <a:off x="3399" y="2876"/>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1040"/>
                <p:cNvSpPr>
                  <a:spLocks noChangeShapeType="1"/>
                </p:cNvSpPr>
                <p:nvPr/>
              </p:nvSpPr>
              <p:spPr bwMode="auto">
                <a:xfrm>
                  <a:off x="3398" y="288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1041"/>
                <p:cNvSpPr>
                  <a:spLocks noChangeShapeType="1"/>
                </p:cNvSpPr>
                <p:nvPr/>
              </p:nvSpPr>
              <p:spPr bwMode="auto">
                <a:xfrm>
                  <a:off x="3408" y="287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Oval 1042"/>
                <p:cNvSpPr>
                  <a:spLocks noChangeArrowheads="1"/>
                </p:cNvSpPr>
                <p:nvPr/>
              </p:nvSpPr>
              <p:spPr bwMode="auto">
                <a:xfrm>
                  <a:off x="3420" y="290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1043"/>
                <p:cNvSpPr>
                  <a:spLocks noChangeShapeType="1"/>
                </p:cNvSpPr>
                <p:nvPr/>
              </p:nvSpPr>
              <p:spPr bwMode="auto">
                <a:xfrm>
                  <a:off x="3419" y="291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1044"/>
                <p:cNvSpPr>
                  <a:spLocks noChangeShapeType="1"/>
                </p:cNvSpPr>
                <p:nvPr/>
              </p:nvSpPr>
              <p:spPr bwMode="auto">
                <a:xfrm>
                  <a:off x="3428" y="290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Oval 1045"/>
                <p:cNvSpPr>
                  <a:spLocks noChangeArrowheads="1"/>
                </p:cNvSpPr>
                <p:nvPr/>
              </p:nvSpPr>
              <p:spPr bwMode="auto">
                <a:xfrm>
                  <a:off x="3440" y="293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1046"/>
                <p:cNvSpPr>
                  <a:spLocks noChangeShapeType="1"/>
                </p:cNvSpPr>
                <p:nvPr/>
              </p:nvSpPr>
              <p:spPr bwMode="auto">
                <a:xfrm>
                  <a:off x="3440" y="294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1047"/>
                <p:cNvSpPr>
                  <a:spLocks noChangeShapeType="1"/>
                </p:cNvSpPr>
                <p:nvPr/>
              </p:nvSpPr>
              <p:spPr bwMode="auto">
                <a:xfrm>
                  <a:off x="3450" y="293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Oval 1048"/>
                <p:cNvSpPr>
                  <a:spLocks noChangeArrowheads="1"/>
                </p:cNvSpPr>
                <p:nvPr/>
              </p:nvSpPr>
              <p:spPr bwMode="auto">
                <a:xfrm>
                  <a:off x="3460" y="2961"/>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1049"/>
                <p:cNvSpPr>
                  <a:spLocks noChangeShapeType="1"/>
                </p:cNvSpPr>
                <p:nvPr/>
              </p:nvSpPr>
              <p:spPr bwMode="auto">
                <a:xfrm>
                  <a:off x="3460" y="297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1050"/>
                <p:cNvSpPr>
                  <a:spLocks noChangeShapeType="1"/>
                </p:cNvSpPr>
                <p:nvPr/>
              </p:nvSpPr>
              <p:spPr bwMode="auto">
                <a:xfrm>
                  <a:off x="3470" y="296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Oval 1051"/>
                <p:cNvSpPr>
                  <a:spLocks noChangeArrowheads="1"/>
                </p:cNvSpPr>
                <p:nvPr/>
              </p:nvSpPr>
              <p:spPr bwMode="auto">
                <a:xfrm>
                  <a:off x="3481" y="2987"/>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1052"/>
                <p:cNvSpPr>
                  <a:spLocks noChangeShapeType="1"/>
                </p:cNvSpPr>
                <p:nvPr/>
              </p:nvSpPr>
              <p:spPr bwMode="auto">
                <a:xfrm>
                  <a:off x="3481" y="299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1053"/>
                <p:cNvSpPr>
                  <a:spLocks noChangeShapeType="1"/>
                </p:cNvSpPr>
                <p:nvPr/>
              </p:nvSpPr>
              <p:spPr bwMode="auto">
                <a:xfrm>
                  <a:off x="3490" y="298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Oval 1054"/>
                <p:cNvSpPr>
                  <a:spLocks noChangeArrowheads="1"/>
                </p:cNvSpPr>
                <p:nvPr/>
              </p:nvSpPr>
              <p:spPr bwMode="auto">
                <a:xfrm>
                  <a:off x="3501" y="3013"/>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1055"/>
                <p:cNvSpPr>
                  <a:spLocks noChangeShapeType="1"/>
                </p:cNvSpPr>
                <p:nvPr/>
              </p:nvSpPr>
              <p:spPr bwMode="auto">
                <a:xfrm>
                  <a:off x="3501" y="302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1056"/>
                <p:cNvSpPr>
                  <a:spLocks noChangeShapeType="1"/>
                </p:cNvSpPr>
                <p:nvPr/>
              </p:nvSpPr>
              <p:spPr bwMode="auto">
                <a:xfrm>
                  <a:off x="3511" y="301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Oval 1057"/>
                <p:cNvSpPr>
                  <a:spLocks noChangeArrowheads="1"/>
                </p:cNvSpPr>
                <p:nvPr/>
              </p:nvSpPr>
              <p:spPr bwMode="auto">
                <a:xfrm>
                  <a:off x="3522" y="3038"/>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1058"/>
                <p:cNvSpPr>
                  <a:spLocks noChangeShapeType="1"/>
                </p:cNvSpPr>
                <p:nvPr/>
              </p:nvSpPr>
              <p:spPr bwMode="auto">
                <a:xfrm>
                  <a:off x="3521" y="304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1059"/>
                <p:cNvSpPr>
                  <a:spLocks noChangeShapeType="1"/>
                </p:cNvSpPr>
                <p:nvPr/>
              </p:nvSpPr>
              <p:spPr bwMode="auto">
                <a:xfrm>
                  <a:off x="3531" y="303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Oval 1060"/>
                <p:cNvSpPr>
                  <a:spLocks noChangeArrowheads="1"/>
                </p:cNvSpPr>
                <p:nvPr/>
              </p:nvSpPr>
              <p:spPr bwMode="auto">
                <a:xfrm>
                  <a:off x="3543" y="3061"/>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1061"/>
                <p:cNvSpPr>
                  <a:spLocks noChangeShapeType="1"/>
                </p:cNvSpPr>
                <p:nvPr/>
              </p:nvSpPr>
              <p:spPr bwMode="auto">
                <a:xfrm>
                  <a:off x="3542" y="307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1062"/>
                <p:cNvSpPr>
                  <a:spLocks noChangeShapeType="1"/>
                </p:cNvSpPr>
                <p:nvPr/>
              </p:nvSpPr>
              <p:spPr bwMode="auto">
                <a:xfrm>
                  <a:off x="3551" y="306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Oval 1063"/>
                <p:cNvSpPr>
                  <a:spLocks noChangeArrowheads="1"/>
                </p:cNvSpPr>
                <p:nvPr/>
              </p:nvSpPr>
              <p:spPr bwMode="auto">
                <a:xfrm>
                  <a:off x="3563" y="3084"/>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1064"/>
                <p:cNvSpPr>
                  <a:spLocks noChangeShapeType="1"/>
                </p:cNvSpPr>
                <p:nvPr/>
              </p:nvSpPr>
              <p:spPr bwMode="auto">
                <a:xfrm>
                  <a:off x="3562" y="309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1065"/>
                <p:cNvSpPr>
                  <a:spLocks noChangeShapeType="1"/>
                </p:cNvSpPr>
                <p:nvPr/>
              </p:nvSpPr>
              <p:spPr bwMode="auto">
                <a:xfrm>
                  <a:off x="3572" y="308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Oval 1066"/>
                <p:cNvSpPr>
                  <a:spLocks noChangeArrowheads="1"/>
                </p:cNvSpPr>
                <p:nvPr/>
              </p:nvSpPr>
              <p:spPr bwMode="auto">
                <a:xfrm>
                  <a:off x="3583" y="310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1067"/>
                <p:cNvSpPr>
                  <a:spLocks noChangeShapeType="1"/>
                </p:cNvSpPr>
                <p:nvPr/>
              </p:nvSpPr>
              <p:spPr bwMode="auto">
                <a:xfrm>
                  <a:off x="3583" y="311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1068"/>
                <p:cNvSpPr>
                  <a:spLocks noChangeShapeType="1"/>
                </p:cNvSpPr>
                <p:nvPr/>
              </p:nvSpPr>
              <p:spPr bwMode="auto">
                <a:xfrm>
                  <a:off x="3593" y="310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Oval 1069"/>
                <p:cNvSpPr>
                  <a:spLocks noChangeArrowheads="1"/>
                </p:cNvSpPr>
                <p:nvPr/>
              </p:nvSpPr>
              <p:spPr bwMode="auto">
                <a:xfrm>
                  <a:off x="3604" y="3127"/>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1070"/>
                <p:cNvSpPr>
                  <a:spLocks noChangeShapeType="1"/>
                </p:cNvSpPr>
                <p:nvPr/>
              </p:nvSpPr>
              <p:spPr bwMode="auto">
                <a:xfrm>
                  <a:off x="3604" y="3137"/>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1071"/>
                <p:cNvSpPr>
                  <a:spLocks noChangeShapeType="1"/>
                </p:cNvSpPr>
                <p:nvPr/>
              </p:nvSpPr>
              <p:spPr bwMode="auto">
                <a:xfrm>
                  <a:off x="3614" y="3127"/>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Oval 1072"/>
                <p:cNvSpPr>
                  <a:spLocks noChangeArrowheads="1"/>
                </p:cNvSpPr>
                <p:nvPr/>
              </p:nvSpPr>
              <p:spPr bwMode="auto">
                <a:xfrm>
                  <a:off x="3624" y="3147"/>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1073"/>
                <p:cNvSpPr>
                  <a:spLocks noChangeShapeType="1"/>
                </p:cNvSpPr>
                <p:nvPr/>
              </p:nvSpPr>
              <p:spPr bwMode="auto">
                <a:xfrm>
                  <a:off x="3624" y="315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1074"/>
                <p:cNvSpPr>
                  <a:spLocks noChangeShapeType="1"/>
                </p:cNvSpPr>
                <p:nvPr/>
              </p:nvSpPr>
              <p:spPr bwMode="auto">
                <a:xfrm>
                  <a:off x="3634" y="314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Oval 1075"/>
                <p:cNvSpPr>
                  <a:spLocks noChangeArrowheads="1"/>
                </p:cNvSpPr>
                <p:nvPr/>
              </p:nvSpPr>
              <p:spPr bwMode="auto">
                <a:xfrm>
                  <a:off x="3645" y="316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1076"/>
                <p:cNvSpPr>
                  <a:spLocks noChangeShapeType="1"/>
                </p:cNvSpPr>
                <p:nvPr/>
              </p:nvSpPr>
              <p:spPr bwMode="auto">
                <a:xfrm>
                  <a:off x="3645" y="3176"/>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1077"/>
                <p:cNvSpPr>
                  <a:spLocks noChangeShapeType="1"/>
                </p:cNvSpPr>
                <p:nvPr/>
              </p:nvSpPr>
              <p:spPr bwMode="auto">
                <a:xfrm>
                  <a:off x="3654" y="316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Oval 1078"/>
                <p:cNvSpPr>
                  <a:spLocks noChangeArrowheads="1"/>
                </p:cNvSpPr>
                <p:nvPr/>
              </p:nvSpPr>
              <p:spPr bwMode="auto">
                <a:xfrm>
                  <a:off x="3666" y="318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1079"/>
                <p:cNvSpPr>
                  <a:spLocks noChangeShapeType="1"/>
                </p:cNvSpPr>
                <p:nvPr/>
              </p:nvSpPr>
              <p:spPr bwMode="auto">
                <a:xfrm>
                  <a:off x="3665" y="319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1080"/>
                <p:cNvSpPr>
                  <a:spLocks noChangeShapeType="1"/>
                </p:cNvSpPr>
                <p:nvPr/>
              </p:nvSpPr>
              <p:spPr bwMode="auto">
                <a:xfrm>
                  <a:off x="3675" y="318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Oval 1081"/>
                <p:cNvSpPr>
                  <a:spLocks noChangeArrowheads="1"/>
                </p:cNvSpPr>
                <p:nvPr/>
              </p:nvSpPr>
              <p:spPr bwMode="auto">
                <a:xfrm>
                  <a:off x="3686" y="320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1082"/>
                <p:cNvSpPr>
                  <a:spLocks noChangeShapeType="1"/>
                </p:cNvSpPr>
                <p:nvPr/>
              </p:nvSpPr>
              <p:spPr bwMode="auto">
                <a:xfrm>
                  <a:off x="3685" y="321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1083"/>
                <p:cNvSpPr>
                  <a:spLocks noChangeShapeType="1"/>
                </p:cNvSpPr>
                <p:nvPr/>
              </p:nvSpPr>
              <p:spPr bwMode="auto">
                <a:xfrm>
                  <a:off x="3695" y="3201"/>
                  <a:ext cx="0" cy="21"/>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Oval 1084"/>
                <p:cNvSpPr>
                  <a:spLocks noChangeArrowheads="1"/>
                </p:cNvSpPr>
                <p:nvPr/>
              </p:nvSpPr>
              <p:spPr bwMode="auto">
                <a:xfrm>
                  <a:off x="3707" y="3218"/>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1085"/>
                <p:cNvSpPr>
                  <a:spLocks noChangeShapeType="1"/>
                </p:cNvSpPr>
                <p:nvPr/>
              </p:nvSpPr>
              <p:spPr bwMode="auto">
                <a:xfrm>
                  <a:off x="3707" y="322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1086"/>
                <p:cNvSpPr>
                  <a:spLocks noChangeShapeType="1"/>
                </p:cNvSpPr>
                <p:nvPr/>
              </p:nvSpPr>
              <p:spPr bwMode="auto">
                <a:xfrm>
                  <a:off x="3716" y="321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Oval 1087"/>
                <p:cNvSpPr>
                  <a:spLocks noChangeArrowheads="1"/>
                </p:cNvSpPr>
                <p:nvPr/>
              </p:nvSpPr>
              <p:spPr bwMode="auto">
                <a:xfrm>
                  <a:off x="3727" y="323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1088"/>
                <p:cNvSpPr>
                  <a:spLocks noChangeShapeType="1"/>
                </p:cNvSpPr>
                <p:nvPr/>
              </p:nvSpPr>
              <p:spPr bwMode="auto">
                <a:xfrm>
                  <a:off x="3727" y="324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1089"/>
                <p:cNvSpPr>
                  <a:spLocks noChangeShapeType="1"/>
                </p:cNvSpPr>
                <p:nvPr/>
              </p:nvSpPr>
              <p:spPr bwMode="auto">
                <a:xfrm>
                  <a:off x="3737" y="323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Oval 1090"/>
                <p:cNvSpPr>
                  <a:spLocks noChangeArrowheads="1"/>
                </p:cNvSpPr>
                <p:nvPr/>
              </p:nvSpPr>
              <p:spPr bwMode="auto">
                <a:xfrm>
                  <a:off x="3747" y="325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1091"/>
                <p:cNvSpPr>
                  <a:spLocks noChangeShapeType="1"/>
                </p:cNvSpPr>
                <p:nvPr/>
              </p:nvSpPr>
              <p:spPr bwMode="auto">
                <a:xfrm>
                  <a:off x="3747" y="325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1092"/>
                <p:cNvSpPr>
                  <a:spLocks noChangeShapeType="1"/>
                </p:cNvSpPr>
                <p:nvPr/>
              </p:nvSpPr>
              <p:spPr bwMode="auto">
                <a:xfrm>
                  <a:off x="3757" y="324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Oval 1093"/>
                <p:cNvSpPr>
                  <a:spLocks noChangeArrowheads="1"/>
                </p:cNvSpPr>
                <p:nvPr/>
              </p:nvSpPr>
              <p:spPr bwMode="auto">
                <a:xfrm>
                  <a:off x="3768" y="3263"/>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1094"/>
                <p:cNvSpPr>
                  <a:spLocks noChangeShapeType="1"/>
                </p:cNvSpPr>
                <p:nvPr/>
              </p:nvSpPr>
              <p:spPr bwMode="auto">
                <a:xfrm>
                  <a:off x="3768" y="3273"/>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1095"/>
                <p:cNvSpPr>
                  <a:spLocks noChangeShapeType="1"/>
                </p:cNvSpPr>
                <p:nvPr/>
              </p:nvSpPr>
              <p:spPr bwMode="auto">
                <a:xfrm>
                  <a:off x="3777" y="3263"/>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Oval 1096"/>
                <p:cNvSpPr>
                  <a:spLocks noChangeArrowheads="1"/>
                </p:cNvSpPr>
                <p:nvPr/>
              </p:nvSpPr>
              <p:spPr bwMode="auto">
                <a:xfrm>
                  <a:off x="3789" y="327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1097"/>
                <p:cNvSpPr>
                  <a:spLocks noChangeShapeType="1"/>
                </p:cNvSpPr>
                <p:nvPr/>
              </p:nvSpPr>
              <p:spPr bwMode="auto">
                <a:xfrm>
                  <a:off x="3788" y="3286"/>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1098"/>
                <p:cNvSpPr>
                  <a:spLocks noChangeShapeType="1"/>
                </p:cNvSpPr>
                <p:nvPr/>
              </p:nvSpPr>
              <p:spPr bwMode="auto">
                <a:xfrm>
                  <a:off x="3798" y="3276"/>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Oval 1099"/>
                <p:cNvSpPr>
                  <a:spLocks noChangeArrowheads="1"/>
                </p:cNvSpPr>
                <p:nvPr/>
              </p:nvSpPr>
              <p:spPr bwMode="auto">
                <a:xfrm>
                  <a:off x="3809" y="328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1100"/>
                <p:cNvSpPr>
                  <a:spLocks noChangeShapeType="1"/>
                </p:cNvSpPr>
                <p:nvPr/>
              </p:nvSpPr>
              <p:spPr bwMode="auto">
                <a:xfrm>
                  <a:off x="3808" y="329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1101"/>
                <p:cNvSpPr>
                  <a:spLocks noChangeShapeType="1"/>
                </p:cNvSpPr>
                <p:nvPr/>
              </p:nvSpPr>
              <p:spPr bwMode="auto">
                <a:xfrm>
                  <a:off x="3818" y="328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Oval 1102"/>
                <p:cNvSpPr>
                  <a:spLocks noChangeArrowheads="1"/>
                </p:cNvSpPr>
                <p:nvPr/>
              </p:nvSpPr>
              <p:spPr bwMode="auto">
                <a:xfrm>
                  <a:off x="3830" y="3301"/>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1103"/>
                <p:cNvSpPr>
                  <a:spLocks noChangeShapeType="1"/>
                </p:cNvSpPr>
                <p:nvPr/>
              </p:nvSpPr>
              <p:spPr bwMode="auto">
                <a:xfrm>
                  <a:off x="3829" y="331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1104"/>
                <p:cNvSpPr>
                  <a:spLocks noChangeShapeType="1"/>
                </p:cNvSpPr>
                <p:nvPr/>
              </p:nvSpPr>
              <p:spPr bwMode="auto">
                <a:xfrm>
                  <a:off x="3839" y="330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Oval 1105"/>
                <p:cNvSpPr>
                  <a:spLocks noChangeArrowheads="1"/>
                </p:cNvSpPr>
                <p:nvPr/>
              </p:nvSpPr>
              <p:spPr bwMode="auto">
                <a:xfrm>
                  <a:off x="3850" y="331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1106"/>
                <p:cNvSpPr>
                  <a:spLocks noChangeShapeType="1"/>
                </p:cNvSpPr>
                <p:nvPr/>
              </p:nvSpPr>
              <p:spPr bwMode="auto">
                <a:xfrm>
                  <a:off x="3850" y="332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1107"/>
                <p:cNvSpPr>
                  <a:spLocks noChangeShapeType="1"/>
                </p:cNvSpPr>
                <p:nvPr/>
              </p:nvSpPr>
              <p:spPr bwMode="auto">
                <a:xfrm>
                  <a:off x="3860" y="331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Oval 1108"/>
                <p:cNvSpPr>
                  <a:spLocks noChangeArrowheads="1"/>
                </p:cNvSpPr>
                <p:nvPr/>
              </p:nvSpPr>
              <p:spPr bwMode="auto">
                <a:xfrm>
                  <a:off x="3870" y="332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1109"/>
                <p:cNvSpPr>
                  <a:spLocks noChangeShapeType="1"/>
                </p:cNvSpPr>
                <p:nvPr/>
              </p:nvSpPr>
              <p:spPr bwMode="auto">
                <a:xfrm>
                  <a:off x="3870" y="333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1110"/>
                <p:cNvSpPr>
                  <a:spLocks noChangeShapeType="1"/>
                </p:cNvSpPr>
                <p:nvPr/>
              </p:nvSpPr>
              <p:spPr bwMode="auto">
                <a:xfrm>
                  <a:off x="3880" y="332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Oval 1111"/>
                <p:cNvSpPr>
                  <a:spLocks noChangeArrowheads="1"/>
                </p:cNvSpPr>
                <p:nvPr/>
              </p:nvSpPr>
              <p:spPr bwMode="auto">
                <a:xfrm>
                  <a:off x="3891" y="3333"/>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1112"/>
                <p:cNvSpPr>
                  <a:spLocks noChangeShapeType="1"/>
                </p:cNvSpPr>
                <p:nvPr/>
              </p:nvSpPr>
              <p:spPr bwMode="auto">
                <a:xfrm>
                  <a:off x="3891" y="334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1113"/>
                <p:cNvSpPr>
                  <a:spLocks noChangeShapeType="1"/>
                </p:cNvSpPr>
                <p:nvPr/>
              </p:nvSpPr>
              <p:spPr bwMode="auto">
                <a:xfrm>
                  <a:off x="3901" y="333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Oval 1114"/>
                <p:cNvSpPr>
                  <a:spLocks noChangeArrowheads="1"/>
                </p:cNvSpPr>
                <p:nvPr/>
              </p:nvSpPr>
              <p:spPr bwMode="auto">
                <a:xfrm>
                  <a:off x="3911" y="3342"/>
                  <a:ext cx="21"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1115"/>
                <p:cNvSpPr>
                  <a:spLocks noChangeShapeType="1"/>
                </p:cNvSpPr>
                <p:nvPr/>
              </p:nvSpPr>
              <p:spPr bwMode="auto">
                <a:xfrm>
                  <a:off x="3911" y="3351"/>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1116"/>
                <p:cNvSpPr>
                  <a:spLocks noChangeShapeType="1"/>
                </p:cNvSpPr>
                <p:nvPr/>
              </p:nvSpPr>
              <p:spPr bwMode="auto">
                <a:xfrm>
                  <a:off x="3921" y="3341"/>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Oval 1117"/>
                <p:cNvSpPr>
                  <a:spLocks noChangeArrowheads="1"/>
                </p:cNvSpPr>
                <p:nvPr/>
              </p:nvSpPr>
              <p:spPr bwMode="auto">
                <a:xfrm>
                  <a:off x="3932" y="3350"/>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1118"/>
                <p:cNvSpPr>
                  <a:spLocks noChangeShapeType="1"/>
                </p:cNvSpPr>
                <p:nvPr/>
              </p:nvSpPr>
              <p:spPr bwMode="auto">
                <a:xfrm>
                  <a:off x="3932" y="336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1119"/>
                <p:cNvSpPr>
                  <a:spLocks noChangeShapeType="1"/>
                </p:cNvSpPr>
                <p:nvPr/>
              </p:nvSpPr>
              <p:spPr bwMode="auto">
                <a:xfrm>
                  <a:off x="3941" y="3350"/>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Oval 1120"/>
                <p:cNvSpPr>
                  <a:spLocks noChangeArrowheads="1"/>
                </p:cNvSpPr>
                <p:nvPr/>
              </p:nvSpPr>
              <p:spPr bwMode="auto">
                <a:xfrm>
                  <a:off x="3953" y="3358"/>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1121"/>
                <p:cNvSpPr>
                  <a:spLocks noChangeShapeType="1"/>
                </p:cNvSpPr>
                <p:nvPr/>
              </p:nvSpPr>
              <p:spPr bwMode="auto">
                <a:xfrm>
                  <a:off x="3952" y="336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1122"/>
                <p:cNvSpPr>
                  <a:spLocks noChangeShapeType="1"/>
                </p:cNvSpPr>
                <p:nvPr/>
              </p:nvSpPr>
              <p:spPr bwMode="auto">
                <a:xfrm>
                  <a:off x="3962" y="3358"/>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Oval 1123"/>
                <p:cNvSpPr>
                  <a:spLocks noChangeArrowheads="1"/>
                </p:cNvSpPr>
                <p:nvPr/>
              </p:nvSpPr>
              <p:spPr bwMode="auto">
                <a:xfrm>
                  <a:off x="3973" y="3366"/>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1124"/>
                <p:cNvSpPr>
                  <a:spLocks noChangeShapeType="1"/>
                </p:cNvSpPr>
                <p:nvPr/>
              </p:nvSpPr>
              <p:spPr bwMode="auto">
                <a:xfrm>
                  <a:off x="3973" y="337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1125"/>
                <p:cNvSpPr>
                  <a:spLocks noChangeShapeType="1"/>
                </p:cNvSpPr>
                <p:nvPr/>
              </p:nvSpPr>
              <p:spPr bwMode="auto">
                <a:xfrm>
                  <a:off x="3983" y="336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Oval 1126"/>
                <p:cNvSpPr>
                  <a:spLocks noChangeArrowheads="1"/>
                </p:cNvSpPr>
                <p:nvPr/>
              </p:nvSpPr>
              <p:spPr bwMode="auto">
                <a:xfrm>
                  <a:off x="3994" y="3372"/>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1127"/>
                <p:cNvSpPr>
                  <a:spLocks noChangeShapeType="1"/>
                </p:cNvSpPr>
                <p:nvPr/>
              </p:nvSpPr>
              <p:spPr bwMode="auto">
                <a:xfrm>
                  <a:off x="3994" y="3382"/>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1128"/>
                <p:cNvSpPr>
                  <a:spLocks noChangeShapeType="1"/>
                </p:cNvSpPr>
                <p:nvPr/>
              </p:nvSpPr>
              <p:spPr bwMode="auto">
                <a:xfrm>
                  <a:off x="4003" y="337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Oval 1129"/>
                <p:cNvSpPr>
                  <a:spLocks noChangeArrowheads="1"/>
                </p:cNvSpPr>
                <p:nvPr/>
              </p:nvSpPr>
              <p:spPr bwMode="auto">
                <a:xfrm>
                  <a:off x="4014" y="3379"/>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1130"/>
                <p:cNvSpPr>
                  <a:spLocks noChangeShapeType="1"/>
                </p:cNvSpPr>
                <p:nvPr/>
              </p:nvSpPr>
              <p:spPr bwMode="auto">
                <a:xfrm>
                  <a:off x="4014" y="338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1131"/>
                <p:cNvSpPr>
                  <a:spLocks noChangeShapeType="1"/>
                </p:cNvSpPr>
                <p:nvPr/>
              </p:nvSpPr>
              <p:spPr bwMode="auto">
                <a:xfrm>
                  <a:off x="4024" y="337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Oval 1132"/>
                <p:cNvSpPr>
                  <a:spLocks noChangeArrowheads="1"/>
                </p:cNvSpPr>
                <p:nvPr/>
              </p:nvSpPr>
              <p:spPr bwMode="auto">
                <a:xfrm>
                  <a:off x="4034" y="3385"/>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1133"/>
                <p:cNvSpPr>
                  <a:spLocks noChangeShapeType="1"/>
                </p:cNvSpPr>
                <p:nvPr/>
              </p:nvSpPr>
              <p:spPr bwMode="auto">
                <a:xfrm>
                  <a:off x="4034" y="339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1134"/>
                <p:cNvSpPr>
                  <a:spLocks noChangeShapeType="1"/>
                </p:cNvSpPr>
                <p:nvPr/>
              </p:nvSpPr>
              <p:spPr bwMode="auto">
                <a:xfrm>
                  <a:off x="4044" y="3385"/>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Oval 1135"/>
                <p:cNvSpPr>
                  <a:spLocks noChangeArrowheads="1"/>
                </p:cNvSpPr>
                <p:nvPr/>
              </p:nvSpPr>
              <p:spPr bwMode="auto">
                <a:xfrm>
                  <a:off x="4056" y="3390"/>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1136"/>
                <p:cNvSpPr>
                  <a:spLocks noChangeShapeType="1"/>
                </p:cNvSpPr>
                <p:nvPr/>
              </p:nvSpPr>
              <p:spPr bwMode="auto">
                <a:xfrm>
                  <a:off x="4055" y="340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1137"/>
                <p:cNvSpPr>
                  <a:spLocks noChangeShapeType="1"/>
                </p:cNvSpPr>
                <p:nvPr/>
              </p:nvSpPr>
              <p:spPr bwMode="auto">
                <a:xfrm>
                  <a:off x="4064" y="339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Oval 1138"/>
                <p:cNvSpPr>
                  <a:spLocks noChangeArrowheads="1"/>
                </p:cNvSpPr>
                <p:nvPr/>
              </p:nvSpPr>
              <p:spPr bwMode="auto">
                <a:xfrm>
                  <a:off x="4076" y="3395"/>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1139"/>
                <p:cNvSpPr>
                  <a:spLocks noChangeShapeType="1"/>
                </p:cNvSpPr>
                <p:nvPr/>
              </p:nvSpPr>
              <p:spPr bwMode="auto">
                <a:xfrm>
                  <a:off x="4075" y="3405"/>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1140"/>
                <p:cNvSpPr>
                  <a:spLocks noChangeShapeType="1"/>
                </p:cNvSpPr>
                <p:nvPr/>
              </p:nvSpPr>
              <p:spPr bwMode="auto">
                <a:xfrm>
                  <a:off x="4085" y="339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Oval 1141"/>
                <p:cNvSpPr>
                  <a:spLocks noChangeArrowheads="1"/>
                </p:cNvSpPr>
                <p:nvPr/>
              </p:nvSpPr>
              <p:spPr bwMode="auto">
                <a:xfrm>
                  <a:off x="4096" y="3400"/>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1142"/>
                <p:cNvSpPr>
                  <a:spLocks noChangeShapeType="1"/>
                </p:cNvSpPr>
                <p:nvPr/>
              </p:nvSpPr>
              <p:spPr bwMode="auto">
                <a:xfrm>
                  <a:off x="4095" y="3410"/>
                  <a:ext cx="21"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1143"/>
                <p:cNvSpPr>
                  <a:spLocks noChangeShapeType="1"/>
                </p:cNvSpPr>
                <p:nvPr/>
              </p:nvSpPr>
              <p:spPr bwMode="auto">
                <a:xfrm>
                  <a:off x="4106" y="340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Oval 1144"/>
                <p:cNvSpPr>
                  <a:spLocks noChangeArrowheads="1"/>
                </p:cNvSpPr>
                <p:nvPr/>
              </p:nvSpPr>
              <p:spPr bwMode="auto">
                <a:xfrm>
                  <a:off x="4117" y="340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1145"/>
                <p:cNvSpPr>
                  <a:spLocks noChangeShapeType="1"/>
                </p:cNvSpPr>
                <p:nvPr/>
              </p:nvSpPr>
              <p:spPr bwMode="auto">
                <a:xfrm>
                  <a:off x="4117" y="341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1146"/>
                <p:cNvSpPr>
                  <a:spLocks noChangeShapeType="1"/>
                </p:cNvSpPr>
                <p:nvPr/>
              </p:nvSpPr>
              <p:spPr bwMode="auto">
                <a:xfrm>
                  <a:off x="4126" y="340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Oval 1147"/>
                <p:cNvSpPr>
                  <a:spLocks noChangeArrowheads="1"/>
                </p:cNvSpPr>
                <p:nvPr/>
              </p:nvSpPr>
              <p:spPr bwMode="auto">
                <a:xfrm>
                  <a:off x="4137" y="3409"/>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1148"/>
                <p:cNvSpPr>
                  <a:spLocks noChangeShapeType="1"/>
                </p:cNvSpPr>
                <p:nvPr/>
              </p:nvSpPr>
              <p:spPr bwMode="auto">
                <a:xfrm>
                  <a:off x="4137" y="3418"/>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1149"/>
                <p:cNvSpPr>
                  <a:spLocks noChangeShapeType="1"/>
                </p:cNvSpPr>
                <p:nvPr/>
              </p:nvSpPr>
              <p:spPr bwMode="auto">
                <a:xfrm>
                  <a:off x="4147" y="340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Oval 1150"/>
                <p:cNvSpPr>
                  <a:spLocks noChangeArrowheads="1"/>
                </p:cNvSpPr>
                <p:nvPr/>
              </p:nvSpPr>
              <p:spPr bwMode="auto">
                <a:xfrm>
                  <a:off x="4157" y="341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1151"/>
                <p:cNvSpPr>
                  <a:spLocks noChangeShapeType="1"/>
                </p:cNvSpPr>
                <p:nvPr/>
              </p:nvSpPr>
              <p:spPr bwMode="auto">
                <a:xfrm>
                  <a:off x="4157" y="342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1152"/>
                <p:cNvSpPr>
                  <a:spLocks noChangeShapeType="1"/>
                </p:cNvSpPr>
                <p:nvPr/>
              </p:nvSpPr>
              <p:spPr bwMode="auto">
                <a:xfrm>
                  <a:off x="4167" y="341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Oval 1153"/>
                <p:cNvSpPr>
                  <a:spLocks noChangeArrowheads="1"/>
                </p:cNvSpPr>
                <p:nvPr/>
              </p:nvSpPr>
              <p:spPr bwMode="auto">
                <a:xfrm>
                  <a:off x="4179" y="3416"/>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1154"/>
                <p:cNvSpPr>
                  <a:spLocks noChangeShapeType="1"/>
                </p:cNvSpPr>
                <p:nvPr/>
              </p:nvSpPr>
              <p:spPr bwMode="auto">
                <a:xfrm>
                  <a:off x="4178" y="342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1155"/>
                <p:cNvSpPr>
                  <a:spLocks noChangeShapeType="1"/>
                </p:cNvSpPr>
                <p:nvPr/>
              </p:nvSpPr>
              <p:spPr bwMode="auto">
                <a:xfrm>
                  <a:off x="4188" y="3415"/>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Oval 1156"/>
                <p:cNvSpPr>
                  <a:spLocks noChangeArrowheads="1"/>
                </p:cNvSpPr>
                <p:nvPr/>
              </p:nvSpPr>
              <p:spPr bwMode="auto">
                <a:xfrm>
                  <a:off x="4199" y="3419"/>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1157"/>
                <p:cNvSpPr>
                  <a:spLocks noChangeShapeType="1"/>
                </p:cNvSpPr>
                <p:nvPr/>
              </p:nvSpPr>
              <p:spPr bwMode="auto">
                <a:xfrm>
                  <a:off x="4198" y="3428"/>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1158"/>
                <p:cNvSpPr>
                  <a:spLocks noChangeShapeType="1"/>
                </p:cNvSpPr>
                <p:nvPr/>
              </p:nvSpPr>
              <p:spPr bwMode="auto">
                <a:xfrm>
                  <a:off x="4208" y="3419"/>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Oval 1159"/>
                <p:cNvSpPr>
                  <a:spLocks noChangeArrowheads="1"/>
                </p:cNvSpPr>
                <p:nvPr/>
              </p:nvSpPr>
              <p:spPr bwMode="auto">
                <a:xfrm>
                  <a:off x="4219" y="3421"/>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1160"/>
                <p:cNvSpPr>
                  <a:spLocks noChangeShapeType="1"/>
                </p:cNvSpPr>
                <p:nvPr/>
              </p:nvSpPr>
              <p:spPr bwMode="auto">
                <a:xfrm>
                  <a:off x="4219" y="343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1161"/>
                <p:cNvSpPr>
                  <a:spLocks noChangeShapeType="1"/>
                </p:cNvSpPr>
                <p:nvPr/>
              </p:nvSpPr>
              <p:spPr bwMode="auto">
                <a:xfrm>
                  <a:off x="4228" y="342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Oval 1162"/>
                <p:cNvSpPr>
                  <a:spLocks noChangeArrowheads="1"/>
                </p:cNvSpPr>
                <p:nvPr/>
              </p:nvSpPr>
              <p:spPr bwMode="auto">
                <a:xfrm>
                  <a:off x="4240" y="3424"/>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1163"/>
                <p:cNvSpPr>
                  <a:spLocks noChangeShapeType="1"/>
                </p:cNvSpPr>
                <p:nvPr/>
              </p:nvSpPr>
              <p:spPr bwMode="auto">
                <a:xfrm>
                  <a:off x="4240" y="343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1164"/>
                <p:cNvSpPr>
                  <a:spLocks noChangeShapeType="1"/>
                </p:cNvSpPr>
                <p:nvPr/>
              </p:nvSpPr>
              <p:spPr bwMode="auto">
                <a:xfrm>
                  <a:off x="4250" y="342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Oval 1165"/>
                <p:cNvSpPr>
                  <a:spLocks noChangeArrowheads="1"/>
                </p:cNvSpPr>
                <p:nvPr/>
              </p:nvSpPr>
              <p:spPr bwMode="auto">
                <a:xfrm>
                  <a:off x="4260" y="3427"/>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1166"/>
                <p:cNvSpPr>
                  <a:spLocks noChangeShapeType="1"/>
                </p:cNvSpPr>
                <p:nvPr/>
              </p:nvSpPr>
              <p:spPr bwMode="auto">
                <a:xfrm>
                  <a:off x="4260" y="3437"/>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1167"/>
                <p:cNvSpPr>
                  <a:spLocks noChangeShapeType="1"/>
                </p:cNvSpPr>
                <p:nvPr/>
              </p:nvSpPr>
              <p:spPr bwMode="auto">
                <a:xfrm>
                  <a:off x="4270" y="342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Oval 1168"/>
                <p:cNvSpPr>
                  <a:spLocks noChangeArrowheads="1"/>
                </p:cNvSpPr>
                <p:nvPr/>
              </p:nvSpPr>
              <p:spPr bwMode="auto">
                <a:xfrm>
                  <a:off x="4281" y="3428"/>
                  <a:ext cx="19" cy="21"/>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1169"/>
                <p:cNvSpPr>
                  <a:spLocks noChangeShapeType="1"/>
                </p:cNvSpPr>
                <p:nvPr/>
              </p:nvSpPr>
              <p:spPr bwMode="auto">
                <a:xfrm>
                  <a:off x="4281" y="343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1170"/>
                <p:cNvSpPr>
                  <a:spLocks noChangeShapeType="1"/>
                </p:cNvSpPr>
                <p:nvPr/>
              </p:nvSpPr>
              <p:spPr bwMode="auto">
                <a:xfrm>
                  <a:off x="4290" y="342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Oval 1171"/>
                <p:cNvSpPr>
                  <a:spLocks noChangeArrowheads="1"/>
                </p:cNvSpPr>
                <p:nvPr/>
              </p:nvSpPr>
              <p:spPr bwMode="auto">
                <a:xfrm>
                  <a:off x="4301" y="3431"/>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1172"/>
                <p:cNvSpPr>
                  <a:spLocks noChangeShapeType="1"/>
                </p:cNvSpPr>
                <p:nvPr/>
              </p:nvSpPr>
              <p:spPr bwMode="auto">
                <a:xfrm>
                  <a:off x="4301" y="3440"/>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1173"/>
                <p:cNvSpPr>
                  <a:spLocks noChangeShapeType="1"/>
                </p:cNvSpPr>
                <p:nvPr/>
              </p:nvSpPr>
              <p:spPr bwMode="auto">
                <a:xfrm>
                  <a:off x="4311" y="343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Oval 1174"/>
                <p:cNvSpPr>
                  <a:spLocks noChangeArrowheads="1"/>
                </p:cNvSpPr>
                <p:nvPr/>
              </p:nvSpPr>
              <p:spPr bwMode="auto">
                <a:xfrm>
                  <a:off x="4322" y="3433"/>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1175"/>
                <p:cNvSpPr>
                  <a:spLocks noChangeShapeType="1"/>
                </p:cNvSpPr>
                <p:nvPr/>
              </p:nvSpPr>
              <p:spPr bwMode="auto">
                <a:xfrm>
                  <a:off x="4321" y="344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1176"/>
                <p:cNvSpPr>
                  <a:spLocks noChangeShapeType="1"/>
                </p:cNvSpPr>
                <p:nvPr/>
              </p:nvSpPr>
              <p:spPr bwMode="auto">
                <a:xfrm>
                  <a:off x="4331" y="343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Oval 1177"/>
                <p:cNvSpPr>
                  <a:spLocks noChangeArrowheads="1"/>
                </p:cNvSpPr>
                <p:nvPr/>
              </p:nvSpPr>
              <p:spPr bwMode="auto">
                <a:xfrm>
                  <a:off x="4343" y="3435"/>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1178"/>
                <p:cNvSpPr>
                  <a:spLocks noChangeShapeType="1"/>
                </p:cNvSpPr>
                <p:nvPr/>
              </p:nvSpPr>
              <p:spPr bwMode="auto">
                <a:xfrm>
                  <a:off x="4342" y="344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1179"/>
                <p:cNvSpPr>
                  <a:spLocks noChangeShapeType="1"/>
                </p:cNvSpPr>
                <p:nvPr/>
              </p:nvSpPr>
              <p:spPr bwMode="auto">
                <a:xfrm>
                  <a:off x="4351" y="3434"/>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Oval 1180"/>
                <p:cNvSpPr>
                  <a:spLocks noChangeArrowheads="1"/>
                </p:cNvSpPr>
                <p:nvPr/>
              </p:nvSpPr>
              <p:spPr bwMode="auto">
                <a:xfrm>
                  <a:off x="4363" y="3436"/>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1181"/>
                <p:cNvSpPr>
                  <a:spLocks noChangeShapeType="1"/>
                </p:cNvSpPr>
                <p:nvPr/>
              </p:nvSpPr>
              <p:spPr bwMode="auto">
                <a:xfrm>
                  <a:off x="4363" y="3445"/>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1182"/>
                <p:cNvSpPr>
                  <a:spLocks noChangeShapeType="1"/>
                </p:cNvSpPr>
                <p:nvPr/>
              </p:nvSpPr>
              <p:spPr bwMode="auto">
                <a:xfrm>
                  <a:off x="4373" y="3436"/>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Oval 1183"/>
                <p:cNvSpPr>
                  <a:spLocks noChangeArrowheads="1"/>
                </p:cNvSpPr>
                <p:nvPr/>
              </p:nvSpPr>
              <p:spPr bwMode="auto">
                <a:xfrm>
                  <a:off x="4383" y="3437"/>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1184"/>
                <p:cNvSpPr>
                  <a:spLocks noChangeShapeType="1"/>
                </p:cNvSpPr>
                <p:nvPr/>
              </p:nvSpPr>
              <p:spPr bwMode="auto">
                <a:xfrm>
                  <a:off x="4383" y="3446"/>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1185"/>
                <p:cNvSpPr>
                  <a:spLocks noChangeShapeType="1"/>
                </p:cNvSpPr>
                <p:nvPr/>
              </p:nvSpPr>
              <p:spPr bwMode="auto">
                <a:xfrm>
                  <a:off x="4393" y="3437"/>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Oval 1186"/>
                <p:cNvSpPr>
                  <a:spLocks noChangeArrowheads="1"/>
                </p:cNvSpPr>
                <p:nvPr/>
              </p:nvSpPr>
              <p:spPr bwMode="auto">
                <a:xfrm>
                  <a:off x="4404" y="3438"/>
                  <a:ext cx="19"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1187"/>
                <p:cNvSpPr>
                  <a:spLocks noChangeShapeType="1"/>
                </p:cNvSpPr>
                <p:nvPr/>
              </p:nvSpPr>
              <p:spPr bwMode="auto">
                <a:xfrm>
                  <a:off x="4404" y="3448"/>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1188"/>
                <p:cNvSpPr>
                  <a:spLocks noChangeShapeType="1"/>
                </p:cNvSpPr>
                <p:nvPr/>
              </p:nvSpPr>
              <p:spPr bwMode="auto">
                <a:xfrm>
                  <a:off x="4413" y="3438"/>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Oval 1189"/>
                <p:cNvSpPr>
                  <a:spLocks noChangeArrowheads="1"/>
                </p:cNvSpPr>
                <p:nvPr/>
              </p:nvSpPr>
              <p:spPr bwMode="auto">
                <a:xfrm>
                  <a:off x="4424" y="3439"/>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1190"/>
                <p:cNvSpPr>
                  <a:spLocks noChangeShapeType="1"/>
                </p:cNvSpPr>
                <p:nvPr/>
              </p:nvSpPr>
              <p:spPr bwMode="auto">
                <a:xfrm>
                  <a:off x="4424" y="3449"/>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1191"/>
                <p:cNvSpPr>
                  <a:spLocks noChangeShapeType="1"/>
                </p:cNvSpPr>
                <p:nvPr/>
              </p:nvSpPr>
              <p:spPr bwMode="auto">
                <a:xfrm>
                  <a:off x="4434" y="3439"/>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Oval 1192"/>
                <p:cNvSpPr>
                  <a:spLocks noChangeArrowheads="1"/>
                </p:cNvSpPr>
                <p:nvPr/>
              </p:nvSpPr>
              <p:spPr bwMode="auto">
                <a:xfrm>
                  <a:off x="4445" y="3440"/>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1193"/>
                <p:cNvSpPr>
                  <a:spLocks noChangeShapeType="1"/>
                </p:cNvSpPr>
                <p:nvPr/>
              </p:nvSpPr>
              <p:spPr bwMode="auto">
                <a:xfrm>
                  <a:off x="4444" y="3450"/>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1194"/>
                <p:cNvSpPr>
                  <a:spLocks noChangeShapeType="1"/>
                </p:cNvSpPr>
                <p:nvPr/>
              </p:nvSpPr>
              <p:spPr bwMode="auto">
                <a:xfrm>
                  <a:off x="4454" y="3440"/>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Oval 1195"/>
                <p:cNvSpPr>
                  <a:spLocks noChangeArrowheads="1"/>
                </p:cNvSpPr>
                <p:nvPr/>
              </p:nvSpPr>
              <p:spPr bwMode="auto">
                <a:xfrm>
                  <a:off x="4466" y="3441"/>
                  <a:ext cx="19" cy="21"/>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1196"/>
                <p:cNvSpPr>
                  <a:spLocks noChangeShapeType="1"/>
                </p:cNvSpPr>
                <p:nvPr/>
              </p:nvSpPr>
              <p:spPr bwMode="auto">
                <a:xfrm>
                  <a:off x="4465" y="3451"/>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1197"/>
                <p:cNvSpPr>
                  <a:spLocks noChangeShapeType="1"/>
                </p:cNvSpPr>
                <p:nvPr/>
              </p:nvSpPr>
              <p:spPr bwMode="auto">
                <a:xfrm>
                  <a:off x="4475" y="3441"/>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Oval 1198"/>
                <p:cNvSpPr>
                  <a:spLocks noChangeArrowheads="1"/>
                </p:cNvSpPr>
                <p:nvPr/>
              </p:nvSpPr>
              <p:spPr bwMode="auto">
                <a:xfrm>
                  <a:off x="4486" y="3442"/>
                  <a:ext cx="20" cy="2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1199"/>
                <p:cNvSpPr>
                  <a:spLocks noChangeShapeType="1"/>
                </p:cNvSpPr>
                <p:nvPr/>
              </p:nvSpPr>
              <p:spPr bwMode="auto">
                <a:xfrm>
                  <a:off x="4485" y="3452"/>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1200"/>
                <p:cNvSpPr>
                  <a:spLocks noChangeShapeType="1"/>
                </p:cNvSpPr>
                <p:nvPr/>
              </p:nvSpPr>
              <p:spPr bwMode="auto">
                <a:xfrm>
                  <a:off x="4495" y="3442"/>
                  <a:ext cx="0" cy="2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Oval 1201"/>
                <p:cNvSpPr>
                  <a:spLocks noChangeArrowheads="1"/>
                </p:cNvSpPr>
                <p:nvPr/>
              </p:nvSpPr>
              <p:spPr bwMode="auto">
                <a:xfrm>
                  <a:off x="4506" y="3443"/>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1202"/>
                <p:cNvSpPr>
                  <a:spLocks noChangeShapeType="1"/>
                </p:cNvSpPr>
                <p:nvPr/>
              </p:nvSpPr>
              <p:spPr bwMode="auto">
                <a:xfrm>
                  <a:off x="4506" y="3453"/>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1203"/>
                <p:cNvSpPr>
                  <a:spLocks noChangeShapeType="1"/>
                </p:cNvSpPr>
                <p:nvPr/>
              </p:nvSpPr>
              <p:spPr bwMode="auto">
                <a:xfrm>
                  <a:off x="4516" y="3443"/>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Oval 1204"/>
                <p:cNvSpPr>
                  <a:spLocks noChangeArrowheads="1"/>
                </p:cNvSpPr>
                <p:nvPr/>
              </p:nvSpPr>
              <p:spPr bwMode="auto">
                <a:xfrm>
                  <a:off x="4527" y="3444"/>
                  <a:ext cx="19"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1205"/>
                <p:cNvSpPr>
                  <a:spLocks noChangeShapeType="1"/>
                </p:cNvSpPr>
                <p:nvPr/>
              </p:nvSpPr>
              <p:spPr bwMode="auto">
                <a:xfrm>
                  <a:off x="4527" y="3454"/>
                  <a:ext cx="19"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1206"/>
                <p:cNvSpPr>
                  <a:spLocks noChangeShapeType="1"/>
                </p:cNvSpPr>
                <p:nvPr/>
              </p:nvSpPr>
              <p:spPr bwMode="auto">
                <a:xfrm>
                  <a:off x="4537" y="3444"/>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Oval 1207"/>
                <p:cNvSpPr>
                  <a:spLocks noChangeArrowheads="1"/>
                </p:cNvSpPr>
                <p:nvPr/>
              </p:nvSpPr>
              <p:spPr bwMode="auto">
                <a:xfrm>
                  <a:off x="4547" y="3445"/>
                  <a:ext cx="20" cy="19"/>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1208"/>
                <p:cNvSpPr>
                  <a:spLocks noChangeShapeType="1"/>
                </p:cNvSpPr>
                <p:nvPr/>
              </p:nvSpPr>
              <p:spPr bwMode="auto">
                <a:xfrm>
                  <a:off x="4547" y="3454"/>
                  <a:ext cx="2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1209"/>
                <p:cNvSpPr>
                  <a:spLocks noChangeShapeType="1"/>
                </p:cNvSpPr>
                <p:nvPr/>
              </p:nvSpPr>
              <p:spPr bwMode="auto">
                <a:xfrm>
                  <a:off x="4557" y="3444"/>
                  <a:ext cx="0" cy="19"/>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Oval 1211"/>
              <p:cNvSpPr>
                <a:spLocks noChangeArrowheads="1"/>
              </p:cNvSpPr>
              <p:nvPr/>
            </p:nvSpPr>
            <p:spPr bwMode="auto">
              <a:xfrm>
                <a:off x="6991186" y="5511949"/>
                <a:ext cx="31750" cy="3016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5" name="Line 1212"/>
              <p:cNvSpPr>
                <a:spLocks noChangeShapeType="1"/>
              </p:cNvSpPr>
              <p:nvPr/>
            </p:nvSpPr>
            <p:spPr bwMode="auto">
              <a:xfrm>
                <a:off x="6991186" y="5526236"/>
                <a:ext cx="3016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6" name="Line 1213"/>
              <p:cNvSpPr>
                <a:spLocks noChangeShapeType="1"/>
              </p:cNvSpPr>
              <p:nvPr/>
            </p:nvSpPr>
            <p:spPr bwMode="auto">
              <a:xfrm>
                <a:off x="7005474" y="5511949"/>
                <a:ext cx="0" cy="3016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7" name="Oval 1214"/>
              <p:cNvSpPr>
                <a:spLocks noChangeArrowheads="1"/>
              </p:cNvSpPr>
              <p:nvPr/>
            </p:nvSpPr>
            <p:spPr bwMode="auto">
              <a:xfrm>
                <a:off x="7024524" y="5511949"/>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8" name="Line 1215"/>
              <p:cNvSpPr>
                <a:spLocks noChangeShapeType="1"/>
              </p:cNvSpPr>
              <p:nvPr/>
            </p:nvSpPr>
            <p:spPr bwMode="auto">
              <a:xfrm>
                <a:off x="7022936" y="5526236"/>
                <a:ext cx="3016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19" name="Line 1216"/>
              <p:cNvSpPr>
                <a:spLocks noChangeShapeType="1"/>
              </p:cNvSpPr>
              <p:nvPr/>
            </p:nvSpPr>
            <p:spPr bwMode="auto">
              <a:xfrm>
                <a:off x="7038811" y="5511949"/>
                <a:ext cx="0" cy="3016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0" name="Oval 1217"/>
              <p:cNvSpPr>
                <a:spLocks noChangeArrowheads="1"/>
              </p:cNvSpPr>
              <p:nvPr/>
            </p:nvSpPr>
            <p:spPr bwMode="auto">
              <a:xfrm>
                <a:off x="7056274" y="5511949"/>
                <a:ext cx="31750"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1" name="Line 1218"/>
              <p:cNvSpPr>
                <a:spLocks noChangeShapeType="1"/>
              </p:cNvSpPr>
              <p:nvPr/>
            </p:nvSpPr>
            <p:spPr bwMode="auto">
              <a:xfrm>
                <a:off x="7054686" y="5527824"/>
                <a:ext cx="3175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2" name="Line 1219"/>
              <p:cNvSpPr>
                <a:spLocks noChangeShapeType="1"/>
              </p:cNvSpPr>
              <p:nvPr/>
            </p:nvSpPr>
            <p:spPr bwMode="auto">
              <a:xfrm>
                <a:off x="7070561" y="5511949"/>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3" name="Oval 1220"/>
              <p:cNvSpPr>
                <a:spLocks noChangeArrowheads="1"/>
              </p:cNvSpPr>
              <p:nvPr/>
            </p:nvSpPr>
            <p:spPr bwMode="auto">
              <a:xfrm>
                <a:off x="7089611" y="5513536"/>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4" name="Line 1221"/>
              <p:cNvSpPr>
                <a:spLocks noChangeShapeType="1"/>
              </p:cNvSpPr>
              <p:nvPr/>
            </p:nvSpPr>
            <p:spPr bwMode="auto">
              <a:xfrm>
                <a:off x="7089611" y="5527824"/>
                <a:ext cx="3016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5" name="Line 1222"/>
              <p:cNvSpPr>
                <a:spLocks noChangeShapeType="1"/>
              </p:cNvSpPr>
              <p:nvPr/>
            </p:nvSpPr>
            <p:spPr bwMode="auto">
              <a:xfrm>
                <a:off x="7103899" y="5511949"/>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6" name="Oval 1223"/>
              <p:cNvSpPr>
                <a:spLocks noChangeArrowheads="1"/>
              </p:cNvSpPr>
              <p:nvPr/>
            </p:nvSpPr>
            <p:spPr bwMode="auto">
              <a:xfrm>
                <a:off x="7121361" y="5513536"/>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7" name="Line 1224"/>
              <p:cNvSpPr>
                <a:spLocks noChangeShapeType="1"/>
              </p:cNvSpPr>
              <p:nvPr/>
            </p:nvSpPr>
            <p:spPr bwMode="auto">
              <a:xfrm>
                <a:off x="7121361" y="5529411"/>
                <a:ext cx="3016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8" name="Line 1225"/>
              <p:cNvSpPr>
                <a:spLocks noChangeShapeType="1"/>
              </p:cNvSpPr>
              <p:nvPr/>
            </p:nvSpPr>
            <p:spPr bwMode="auto">
              <a:xfrm>
                <a:off x="7137236" y="5513536"/>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29" name="Oval 1226"/>
              <p:cNvSpPr>
                <a:spLocks noChangeArrowheads="1"/>
              </p:cNvSpPr>
              <p:nvPr/>
            </p:nvSpPr>
            <p:spPr bwMode="auto">
              <a:xfrm>
                <a:off x="7153111" y="5513536"/>
                <a:ext cx="31750"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0" name="Line 1227"/>
              <p:cNvSpPr>
                <a:spLocks noChangeShapeType="1"/>
              </p:cNvSpPr>
              <p:nvPr/>
            </p:nvSpPr>
            <p:spPr bwMode="auto">
              <a:xfrm>
                <a:off x="7153111" y="5529411"/>
                <a:ext cx="3175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1" name="Line 1228"/>
              <p:cNvSpPr>
                <a:spLocks noChangeShapeType="1"/>
              </p:cNvSpPr>
              <p:nvPr/>
            </p:nvSpPr>
            <p:spPr bwMode="auto">
              <a:xfrm>
                <a:off x="7168986" y="5513536"/>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2" name="Oval 1229"/>
              <p:cNvSpPr>
                <a:spLocks noChangeArrowheads="1"/>
              </p:cNvSpPr>
              <p:nvPr/>
            </p:nvSpPr>
            <p:spPr bwMode="auto">
              <a:xfrm>
                <a:off x="7186449" y="5515124"/>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3" name="Line 1230"/>
              <p:cNvSpPr>
                <a:spLocks noChangeShapeType="1"/>
              </p:cNvSpPr>
              <p:nvPr/>
            </p:nvSpPr>
            <p:spPr bwMode="auto">
              <a:xfrm>
                <a:off x="7186449" y="5529411"/>
                <a:ext cx="3016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4" name="Line 1231"/>
              <p:cNvSpPr>
                <a:spLocks noChangeShapeType="1"/>
              </p:cNvSpPr>
              <p:nvPr/>
            </p:nvSpPr>
            <p:spPr bwMode="auto">
              <a:xfrm>
                <a:off x="7200736" y="5513536"/>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5" name="Oval 1232"/>
              <p:cNvSpPr>
                <a:spLocks noChangeArrowheads="1"/>
              </p:cNvSpPr>
              <p:nvPr/>
            </p:nvSpPr>
            <p:spPr bwMode="auto">
              <a:xfrm>
                <a:off x="7219786" y="5515124"/>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6" name="Line 1233"/>
              <p:cNvSpPr>
                <a:spLocks noChangeShapeType="1"/>
              </p:cNvSpPr>
              <p:nvPr/>
            </p:nvSpPr>
            <p:spPr bwMode="auto">
              <a:xfrm>
                <a:off x="7218199" y="5529411"/>
                <a:ext cx="3175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7" name="Line 1234"/>
              <p:cNvSpPr>
                <a:spLocks noChangeShapeType="1"/>
              </p:cNvSpPr>
              <p:nvPr/>
            </p:nvSpPr>
            <p:spPr bwMode="auto">
              <a:xfrm>
                <a:off x="7234074" y="5513536"/>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38" name="Freeform 1235"/>
              <p:cNvSpPr>
                <a:spLocks/>
              </p:cNvSpPr>
              <p:nvPr/>
            </p:nvSpPr>
            <p:spPr bwMode="auto">
              <a:xfrm>
                <a:off x="818986" y="2887811"/>
                <a:ext cx="6415088" cy="2641600"/>
              </a:xfrm>
              <a:custGeom>
                <a:avLst/>
                <a:gdLst>
                  <a:gd name="T0" fmla="*/ 122 w 8081"/>
                  <a:gd name="T1" fmla="*/ 3306 h 3327"/>
                  <a:gd name="T2" fmla="*/ 287 w 8081"/>
                  <a:gd name="T3" fmla="*/ 3292 h 3327"/>
                  <a:gd name="T4" fmla="*/ 450 w 8081"/>
                  <a:gd name="T5" fmla="*/ 3272 h 3327"/>
                  <a:gd name="T6" fmla="*/ 615 w 8081"/>
                  <a:gd name="T7" fmla="*/ 3243 h 3327"/>
                  <a:gd name="T8" fmla="*/ 778 w 8081"/>
                  <a:gd name="T9" fmla="*/ 3204 h 3327"/>
                  <a:gd name="T10" fmla="*/ 942 w 8081"/>
                  <a:gd name="T11" fmla="*/ 3152 h 3327"/>
                  <a:gd name="T12" fmla="*/ 1107 w 8081"/>
                  <a:gd name="T13" fmla="*/ 3081 h 3327"/>
                  <a:gd name="T14" fmla="*/ 1270 w 8081"/>
                  <a:gd name="T15" fmla="*/ 2989 h 3327"/>
                  <a:gd name="T16" fmla="*/ 1435 w 8081"/>
                  <a:gd name="T17" fmla="*/ 2873 h 3327"/>
                  <a:gd name="T18" fmla="*/ 1600 w 8081"/>
                  <a:gd name="T19" fmla="*/ 2732 h 3327"/>
                  <a:gd name="T20" fmla="*/ 1763 w 8081"/>
                  <a:gd name="T21" fmla="*/ 2560 h 3327"/>
                  <a:gd name="T22" fmla="*/ 1927 w 8081"/>
                  <a:gd name="T23" fmla="*/ 2360 h 3327"/>
                  <a:gd name="T24" fmla="*/ 2090 w 8081"/>
                  <a:gd name="T25" fmla="*/ 2131 h 3327"/>
                  <a:gd name="T26" fmla="*/ 2255 w 8081"/>
                  <a:gd name="T27" fmla="*/ 1878 h 3327"/>
                  <a:gd name="T28" fmla="*/ 2420 w 8081"/>
                  <a:gd name="T29" fmla="*/ 1605 h 3327"/>
                  <a:gd name="T30" fmla="*/ 2583 w 8081"/>
                  <a:gd name="T31" fmla="*/ 1322 h 3327"/>
                  <a:gd name="T32" fmla="*/ 2748 w 8081"/>
                  <a:gd name="T33" fmla="*/ 1039 h 3327"/>
                  <a:gd name="T34" fmla="*/ 2912 w 8081"/>
                  <a:gd name="T35" fmla="*/ 767 h 3327"/>
                  <a:gd name="T36" fmla="*/ 3075 w 8081"/>
                  <a:gd name="T37" fmla="*/ 520 h 3327"/>
                  <a:gd name="T38" fmla="*/ 3240 w 8081"/>
                  <a:gd name="T39" fmla="*/ 309 h 3327"/>
                  <a:gd name="T40" fmla="*/ 3403 w 8081"/>
                  <a:gd name="T41" fmla="*/ 148 h 3327"/>
                  <a:gd name="T42" fmla="*/ 3568 w 8081"/>
                  <a:gd name="T43" fmla="*/ 43 h 3327"/>
                  <a:gd name="T44" fmla="*/ 3733 w 8081"/>
                  <a:gd name="T45" fmla="*/ 2 h 3327"/>
                  <a:gd name="T46" fmla="*/ 3896 w 8081"/>
                  <a:gd name="T47" fmla="*/ 25 h 3327"/>
                  <a:gd name="T48" fmla="*/ 4061 w 8081"/>
                  <a:gd name="T49" fmla="*/ 112 h 3327"/>
                  <a:gd name="T50" fmla="*/ 4225 w 8081"/>
                  <a:gd name="T51" fmla="*/ 261 h 3327"/>
                  <a:gd name="T52" fmla="*/ 4388 w 8081"/>
                  <a:gd name="T53" fmla="*/ 460 h 3327"/>
                  <a:gd name="T54" fmla="*/ 4553 w 8081"/>
                  <a:gd name="T55" fmla="*/ 697 h 3327"/>
                  <a:gd name="T56" fmla="*/ 4716 w 8081"/>
                  <a:gd name="T57" fmla="*/ 964 h 3327"/>
                  <a:gd name="T58" fmla="*/ 4881 w 8081"/>
                  <a:gd name="T59" fmla="*/ 1245 h 3327"/>
                  <a:gd name="T60" fmla="*/ 5046 w 8081"/>
                  <a:gd name="T61" fmla="*/ 1529 h 3327"/>
                  <a:gd name="T62" fmla="*/ 5209 w 8081"/>
                  <a:gd name="T63" fmla="*/ 1805 h 3327"/>
                  <a:gd name="T64" fmla="*/ 5373 w 8081"/>
                  <a:gd name="T65" fmla="*/ 2064 h 3327"/>
                  <a:gd name="T66" fmla="*/ 5538 w 8081"/>
                  <a:gd name="T67" fmla="*/ 2300 h 3327"/>
                  <a:gd name="T68" fmla="*/ 5701 w 8081"/>
                  <a:gd name="T69" fmla="*/ 2508 h 3327"/>
                  <a:gd name="T70" fmla="*/ 5866 w 8081"/>
                  <a:gd name="T71" fmla="*/ 2689 h 3327"/>
                  <a:gd name="T72" fmla="*/ 6029 w 8081"/>
                  <a:gd name="T73" fmla="*/ 2837 h 3327"/>
                  <a:gd name="T74" fmla="*/ 6194 w 8081"/>
                  <a:gd name="T75" fmla="*/ 2961 h 3327"/>
                  <a:gd name="T76" fmla="*/ 6359 w 8081"/>
                  <a:gd name="T77" fmla="*/ 3059 h 3327"/>
                  <a:gd name="T78" fmla="*/ 6522 w 8081"/>
                  <a:gd name="T79" fmla="*/ 3134 h 3327"/>
                  <a:gd name="T80" fmla="*/ 6686 w 8081"/>
                  <a:gd name="T81" fmla="*/ 3191 h 3327"/>
                  <a:gd name="T82" fmla="*/ 6851 w 8081"/>
                  <a:gd name="T83" fmla="*/ 3234 h 3327"/>
                  <a:gd name="T84" fmla="*/ 7014 w 8081"/>
                  <a:gd name="T85" fmla="*/ 3265 h 3327"/>
                  <a:gd name="T86" fmla="*/ 7179 w 8081"/>
                  <a:gd name="T87" fmla="*/ 3288 h 3327"/>
                  <a:gd name="T88" fmla="*/ 7342 w 8081"/>
                  <a:gd name="T89" fmla="*/ 3302 h 3327"/>
                  <a:gd name="T90" fmla="*/ 7507 w 8081"/>
                  <a:gd name="T91" fmla="*/ 3313 h 3327"/>
                  <a:gd name="T92" fmla="*/ 7671 w 8081"/>
                  <a:gd name="T93" fmla="*/ 3320 h 3327"/>
                  <a:gd name="T94" fmla="*/ 7834 w 8081"/>
                  <a:gd name="T95" fmla="*/ 3324 h 3327"/>
                  <a:gd name="T96" fmla="*/ 7999 w 8081"/>
                  <a:gd name="T97" fmla="*/ 3327 h 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81" h="3327">
                    <a:moveTo>
                      <a:pt x="0" y="3313"/>
                    </a:moveTo>
                    <a:lnTo>
                      <a:pt x="40" y="3311"/>
                    </a:lnTo>
                    <a:lnTo>
                      <a:pt x="81" y="3308"/>
                    </a:lnTo>
                    <a:lnTo>
                      <a:pt x="122" y="3306"/>
                    </a:lnTo>
                    <a:lnTo>
                      <a:pt x="163" y="3302"/>
                    </a:lnTo>
                    <a:lnTo>
                      <a:pt x="203" y="3299"/>
                    </a:lnTo>
                    <a:lnTo>
                      <a:pt x="244" y="3295"/>
                    </a:lnTo>
                    <a:lnTo>
                      <a:pt x="287" y="3292"/>
                    </a:lnTo>
                    <a:lnTo>
                      <a:pt x="327" y="3288"/>
                    </a:lnTo>
                    <a:lnTo>
                      <a:pt x="368" y="3283"/>
                    </a:lnTo>
                    <a:lnTo>
                      <a:pt x="409" y="3277"/>
                    </a:lnTo>
                    <a:lnTo>
                      <a:pt x="450" y="3272"/>
                    </a:lnTo>
                    <a:lnTo>
                      <a:pt x="490" y="3267"/>
                    </a:lnTo>
                    <a:lnTo>
                      <a:pt x="533" y="3259"/>
                    </a:lnTo>
                    <a:lnTo>
                      <a:pt x="574" y="3252"/>
                    </a:lnTo>
                    <a:lnTo>
                      <a:pt x="615" y="3243"/>
                    </a:lnTo>
                    <a:lnTo>
                      <a:pt x="655" y="3234"/>
                    </a:lnTo>
                    <a:lnTo>
                      <a:pt x="696" y="3225"/>
                    </a:lnTo>
                    <a:lnTo>
                      <a:pt x="737" y="3215"/>
                    </a:lnTo>
                    <a:lnTo>
                      <a:pt x="778" y="3204"/>
                    </a:lnTo>
                    <a:lnTo>
                      <a:pt x="820" y="3193"/>
                    </a:lnTo>
                    <a:lnTo>
                      <a:pt x="861" y="3181"/>
                    </a:lnTo>
                    <a:lnTo>
                      <a:pt x="902" y="3166"/>
                    </a:lnTo>
                    <a:lnTo>
                      <a:pt x="942" y="3152"/>
                    </a:lnTo>
                    <a:lnTo>
                      <a:pt x="983" y="3136"/>
                    </a:lnTo>
                    <a:lnTo>
                      <a:pt x="1024" y="3118"/>
                    </a:lnTo>
                    <a:lnTo>
                      <a:pt x="1066" y="3100"/>
                    </a:lnTo>
                    <a:lnTo>
                      <a:pt x="1107" y="3081"/>
                    </a:lnTo>
                    <a:lnTo>
                      <a:pt x="1148" y="3059"/>
                    </a:lnTo>
                    <a:lnTo>
                      <a:pt x="1189" y="3038"/>
                    </a:lnTo>
                    <a:lnTo>
                      <a:pt x="1229" y="3014"/>
                    </a:lnTo>
                    <a:lnTo>
                      <a:pt x="1270" y="2989"/>
                    </a:lnTo>
                    <a:lnTo>
                      <a:pt x="1311" y="2962"/>
                    </a:lnTo>
                    <a:lnTo>
                      <a:pt x="1353" y="2936"/>
                    </a:lnTo>
                    <a:lnTo>
                      <a:pt x="1394" y="2905"/>
                    </a:lnTo>
                    <a:lnTo>
                      <a:pt x="1435" y="2873"/>
                    </a:lnTo>
                    <a:lnTo>
                      <a:pt x="1476" y="2841"/>
                    </a:lnTo>
                    <a:lnTo>
                      <a:pt x="1516" y="2807"/>
                    </a:lnTo>
                    <a:lnTo>
                      <a:pt x="1557" y="2769"/>
                    </a:lnTo>
                    <a:lnTo>
                      <a:pt x="1600" y="2732"/>
                    </a:lnTo>
                    <a:lnTo>
                      <a:pt x="1640" y="2691"/>
                    </a:lnTo>
                    <a:lnTo>
                      <a:pt x="1681" y="2649"/>
                    </a:lnTo>
                    <a:lnTo>
                      <a:pt x="1722" y="2606"/>
                    </a:lnTo>
                    <a:lnTo>
                      <a:pt x="1763" y="2560"/>
                    </a:lnTo>
                    <a:lnTo>
                      <a:pt x="1803" y="2513"/>
                    </a:lnTo>
                    <a:lnTo>
                      <a:pt x="1846" y="2463"/>
                    </a:lnTo>
                    <a:lnTo>
                      <a:pt x="1887" y="2413"/>
                    </a:lnTo>
                    <a:lnTo>
                      <a:pt x="1927" y="2360"/>
                    </a:lnTo>
                    <a:lnTo>
                      <a:pt x="1968" y="2304"/>
                    </a:lnTo>
                    <a:lnTo>
                      <a:pt x="2009" y="2249"/>
                    </a:lnTo>
                    <a:lnTo>
                      <a:pt x="2050" y="2190"/>
                    </a:lnTo>
                    <a:lnTo>
                      <a:pt x="2090" y="2131"/>
                    </a:lnTo>
                    <a:lnTo>
                      <a:pt x="2133" y="2070"/>
                    </a:lnTo>
                    <a:lnTo>
                      <a:pt x="2174" y="2007"/>
                    </a:lnTo>
                    <a:lnTo>
                      <a:pt x="2214" y="1943"/>
                    </a:lnTo>
                    <a:lnTo>
                      <a:pt x="2255" y="1878"/>
                    </a:lnTo>
                    <a:lnTo>
                      <a:pt x="2296" y="1810"/>
                    </a:lnTo>
                    <a:lnTo>
                      <a:pt x="2337" y="1744"/>
                    </a:lnTo>
                    <a:lnTo>
                      <a:pt x="2379" y="1674"/>
                    </a:lnTo>
                    <a:lnTo>
                      <a:pt x="2420" y="1605"/>
                    </a:lnTo>
                    <a:lnTo>
                      <a:pt x="2461" y="1535"/>
                    </a:lnTo>
                    <a:lnTo>
                      <a:pt x="2501" y="1465"/>
                    </a:lnTo>
                    <a:lnTo>
                      <a:pt x="2542" y="1393"/>
                    </a:lnTo>
                    <a:lnTo>
                      <a:pt x="2583" y="1322"/>
                    </a:lnTo>
                    <a:lnTo>
                      <a:pt x="2624" y="1252"/>
                    </a:lnTo>
                    <a:lnTo>
                      <a:pt x="2666" y="1181"/>
                    </a:lnTo>
                    <a:lnTo>
                      <a:pt x="2707" y="1109"/>
                    </a:lnTo>
                    <a:lnTo>
                      <a:pt x="2748" y="1039"/>
                    </a:lnTo>
                    <a:lnTo>
                      <a:pt x="2788" y="969"/>
                    </a:lnTo>
                    <a:lnTo>
                      <a:pt x="2829" y="901"/>
                    </a:lnTo>
                    <a:lnTo>
                      <a:pt x="2870" y="833"/>
                    </a:lnTo>
                    <a:lnTo>
                      <a:pt x="2912" y="767"/>
                    </a:lnTo>
                    <a:lnTo>
                      <a:pt x="2953" y="703"/>
                    </a:lnTo>
                    <a:lnTo>
                      <a:pt x="2994" y="640"/>
                    </a:lnTo>
                    <a:lnTo>
                      <a:pt x="3035" y="579"/>
                    </a:lnTo>
                    <a:lnTo>
                      <a:pt x="3075" y="520"/>
                    </a:lnTo>
                    <a:lnTo>
                      <a:pt x="3116" y="463"/>
                    </a:lnTo>
                    <a:lnTo>
                      <a:pt x="3157" y="409"/>
                    </a:lnTo>
                    <a:lnTo>
                      <a:pt x="3200" y="359"/>
                    </a:lnTo>
                    <a:lnTo>
                      <a:pt x="3240" y="309"/>
                    </a:lnTo>
                    <a:lnTo>
                      <a:pt x="3281" y="265"/>
                    </a:lnTo>
                    <a:lnTo>
                      <a:pt x="3322" y="222"/>
                    </a:lnTo>
                    <a:lnTo>
                      <a:pt x="3363" y="184"/>
                    </a:lnTo>
                    <a:lnTo>
                      <a:pt x="3403" y="148"/>
                    </a:lnTo>
                    <a:lnTo>
                      <a:pt x="3446" y="116"/>
                    </a:lnTo>
                    <a:lnTo>
                      <a:pt x="3487" y="87"/>
                    </a:lnTo>
                    <a:lnTo>
                      <a:pt x="3527" y="62"/>
                    </a:lnTo>
                    <a:lnTo>
                      <a:pt x="3568" y="43"/>
                    </a:lnTo>
                    <a:lnTo>
                      <a:pt x="3609" y="27"/>
                    </a:lnTo>
                    <a:lnTo>
                      <a:pt x="3650" y="14"/>
                    </a:lnTo>
                    <a:lnTo>
                      <a:pt x="3692" y="5"/>
                    </a:lnTo>
                    <a:lnTo>
                      <a:pt x="3733" y="2"/>
                    </a:lnTo>
                    <a:lnTo>
                      <a:pt x="3774" y="0"/>
                    </a:lnTo>
                    <a:lnTo>
                      <a:pt x="3814" y="5"/>
                    </a:lnTo>
                    <a:lnTo>
                      <a:pt x="3855" y="12"/>
                    </a:lnTo>
                    <a:lnTo>
                      <a:pt x="3896" y="25"/>
                    </a:lnTo>
                    <a:lnTo>
                      <a:pt x="3937" y="41"/>
                    </a:lnTo>
                    <a:lnTo>
                      <a:pt x="3979" y="61"/>
                    </a:lnTo>
                    <a:lnTo>
                      <a:pt x="4020" y="86"/>
                    </a:lnTo>
                    <a:lnTo>
                      <a:pt x="4061" y="112"/>
                    </a:lnTo>
                    <a:lnTo>
                      <a:pt x="4101" y="145"/>
                    </a:lnTo>
                    <a:lnTo>
                      <a:pt x="4142" y="180"/>
                    </a:lnTo>
                    <a:lnTo>
                      <a:pt x="4183" y="218"/>
                    </a:lnTo>
                    <a:lnTo>
                      <a:pt x="4225" y="261"/>
                    </a:lnTo>
                    <a:lnTo>
                      <a:pt x="4266" y="306"/>
                    </a:lnTo>
                    <a:lnTo>
                      <a:pt x="4307" y="354"/>
                    </a:lnTo>
                    <a:lnTo>
                      <a:pt x="4348" y="406"/>
                    </a:lnTo>
                    <a:lnTo>
                      <a:pt x="4388" y="460"/>
                    </a:lnTo>
                    <a:lnTo>
                      <a:pt x="4429" y="517"/>
                    </a:lnTo>
                    <a:lnTo>
                      <a:pt x="4470" y="574"/>
                    </a:lnTo>
                    <a:lnTo>
                      <a:pt x="4512" y="635"/>
                    </a:lnTo>
                    <a:lnTo>
                      <a:pt x="4553" y="697"/>
                    </a:lnTo>
                    <a:lnTo>
                      <a:pt x="4594" y="762"/>
                    </a:lnTo>
                    <a:lnTo>
                      <a:pt x="4635" y="828"/>
                    </a:lnTo>
                    <a:lnTo>
                      <a:pt x="4675" y="896"/>
                    </a:lnTo>
                    <a:lnTo>
                      <a:pt x="4716" y="964"/>
                    </a:lnTo>
                    <a:lnTo>
                      <a:pt x="4759" y="1034"/>
                    </a:lnTo>
                    <a:lnTo>
                      <a:pt x="4799" y="1104"/>
                    </a:lnTo>
                    <a:lnTo>
                      <a:pt x="4840" y="1175"/>
                    </a:lnTo>
                    <a:lnTo>
                      <a:pt x="4881" y="1245"/>
                    </a:lnTo>
                    <a:lnTo>
                      <a:pt x="4922" y="1317"/>
                    </a:lnTo>
                    <a:lnTo>
                      <a:pt x="4962" y="1388"/>
                    </a:lnTo>
                    <a:lnTo>
                      <a:pt x="5005" y="1460"/>
                    </a:lnTo>
                    <a:lnTo>
                      <a:pt x="5046" y="1529"/>
                    </a:lnTo>
                    <a:lnTo>
                      <a:pt x="5086" y="1599"/>
                    </a:lnTo>
                    <a:lnTo>
                      <a:pt x="5127" y="1669"/>
                    </a:lnTo>
                    <a:lnTo>
                      <a:pt x="5168" y="1737"/>
                    </a:lnTo>
                    <a:lnTo>
                      <a:pt x="5209" y="1805"/>
                    </a:lnTo>
                    <a:lnTo>
                      <a:pt x="5249" y="1873"/>
                    </a:lnTo>
                    <a:lnTo>
                      <a:pt x="5292" y="1937"/>
                    </a:lnTo>
                    <a:lnTo>
                      <a:pt x="5333" y="2002"/>
                    </a:lnTo>
                    <a:lnTo>
                      <a:pt x="5373" y="2064"/>
                    </a:lnTo>
                    <a:lnTo>
                      <a:pt x="5414" y="2125"/>
                    </a:lnTo>
                    <a:lnTo>
                      <a:pt x="5455" y="2186"/>
                    </a:lnTo>
                    <a:lnTo>
                      <a:pt x="5496" y="2243"/>
                    </a:lnTo>
                    <a:lnTo>
                      <a:pt x="5538" y="2300"/>
                    </a:lnTo>
                    <a:lnTo>
                      <a:pt x="5579" y="2356"/>
                    </a:lnTo>
                    <a:lnTo>
                      <a:pt x="5620" y="2408"/>
                    </a:lnTo>
                    <a:lnTo>
                      <a:pt x="5660" y="2460"/>
                    </a:lnTo>
                    <a:lnTo>
                      <a:pt x="5701" y="2508"/>
                    </a:lnTo>
                    <a:lnTo>
                      <a:pt x="5742" y="2556"/>
                    </a:lnTo>
                    <a:lnTo>
                      <a:pt x="5783" y="2603"/>
                    </a:lnTo>
                    <a:lnTo>
                      <a:pt x="5825" y="2646"/>
                    </a:lnTo>
                    <a:lnTo>
                      <a:pt x="5866" y="2689"/>
                    </a:lnTo>
                    <a:lnTo>
                      <a:pt x="5907" y="2728"/>
                    </a:lnTo>
                    <a:lnTo>
                      <a:pt x="5948" y="2767"/>
                    </a:lnTo>
                    <a:lnTo>
                      <a:pt x="5988" y="2803"/>
                    </a:lnTo>
                    <a:lnTo>
                      <a:pt x="6029" y="2837"/>
                    </a:lnTo>
                    <a:lnTo>
                      <a:pt x="6072" y="2871"/>
                    </a:lnTo>
                    <a:lnTo>
                      <a:pt x="6112" y="2903"/>
                    </a:lnTo>
                    <a:lnTo>
                      <a:pt x="6153" y="2932"/>
                    </a:lnTo>
                    <a:lnTo>
                      <a:pt x="6194" y="2961"/>
                    </a:lnTo>
                    <a:lnTo>
                      <a:pt x="6235" y="2987"/>
                    </a:lnTo>
                    <a:lnTo>
                      <a:pt x="6275" y="3013"/>
                    </a:lnTo>
                    <a:lnTo>
                      <a:pt x="6316" y="3036"/>
                    </a:lnTo>
                    <a:lnTo>
                      <a:pt x="6359" y="3059"/>
                    </a:lnTo>
                    <a:lnTo>
                      <a:pt x="6399" y="3079"/>
                    </a:lnTo>
                    <a:lnTo>
                      <a:pt x="6440" y="3098"/>
                    </a:lnTo>
                    <a:lnTo>
                      <a:pt x="6481" y="3116"/>
                    </a:lnTo>
                    <a:lnTo>
                      <a:pt x="6522" y="3134"/>
                    </a:lnTo>
                    <a:lnTo>
                      <a:pt x="6562" y="3150"/>
                    </a:lnTo>
                    <a:lnTo>
                      <a:pt x="6605" y="3165"/>
                    </a:lnTo>
                    <a:lnTo>
                      <a:pt x="6646" y="3179"/>
                    </a:lnTo>
                    <a:lnTo>
                      <a:pt x="6686" y="3191"/>
                    </a:lnTo>
                    <a:lnTo>
                      <a:pt x="6727" y="3204"/>
                    </a:lnTo>
                    <a:lnTo>
                      <a:pt x="6768" y="3215"/>
                    </a:lnTo>
                    <a:lnTo>
                      <a:pt x="6809" y="3225"/>
                    </a:lnTo>
                    <a:lnTo>
                      <a:pt x="6851" y="3234"/>
                    </a:lnTo>
                    <a:lnTo>
                      <a:pt x="6892" y="3243"/>
                    </a:lnTo>
                    <a:lnTo>
                      <a:pt x="6933" y="3250"/>
                    </a:lnTo>
                    <a:lnTo>
                      <a:pt x="6973" y="3259"/>
                    </a:lnTo>
                    <a:lnTo>
                      <a:pt x="7014" y="3265"/>
                    </a:lnTo>
                    <a:lnTo>
                      <a:pt x="7055" y="3272"/>
                    </a:lnTo>
                    <a:lnTo>
                      <a:pt x="7096" y="3277"/>
                    </a:lnTo>
                    <a:lnTo>
                      <a:pt x="7138" y="3283"/>
                    </a:lnTo>
                    <a:lnTo>
                      <a:pt x="7179" y="3288"/>
                    </a:lnTo>
                    <a:lnTo>
                      <a:pt x="7220" y="3292"/>
                    </a:lnTo>
                    <a:lnTo>
                      <a:pt x="7260" y="3295"/>
                    </a:lnTo>
                    <a:lnTo>
                      <a:pt x="7301" y="3299"/>
                    </a:lnTo>
                    <a:lnTo>
                      <a:pt x="7342" y="3302"/>
                    </a:lnTo>
                    <a:lnTo>
                      <a:pt x="7384" y="3306"/>
                    </a:lnTo>
                    <a:lnTo>
                      <a:pt x="7425" y="3308"/>
                    </a:lnTo>
                    <a:lnTo>
                      <a:pt x="7466" y="3311"/>
                    </a:lnTo>
                    <a:lnTo>
                      <a:pt x="7507" y="3313"/>
                    </a:lnTo>
                    <a:lnTo>
                      <a:pt x="7547" y="3315"/>
                    </a:lnTo>
                    <a:lnTo>
                      <a:pt x="7588" y="3317"/>
                    </a:lnTo>
                    <a:lnTo>
                      <a:pt x="7629" y="3318"/>
                    </a:lnTo>
                    <a:lnTo>
                      <a:pt x="7671" y="3320"/>
                    </a:lnTo>
                    <a:lnTo>
                      <a:pt x="7712" y="3322"/>
                    </a:lnTo>
                    <a:lnTo>
                      <a:pt x="7753" y="3322"/>
                    </a:lnTo>
                    <a:lnTo>
                      <a:pt x="7794" y="3324"/>
                    </a:lnTo>
                    <a:lnTo>
                      <a:pt x="7834" y="3324"/>
                    </a:lnTo>
                    <a:lnTo>
                      <a:pt x="7875" y="3326"/>
                    </a:lnTo>
                    <a:lnTo>
                      <a:pt x="7918" y="3326"/>
                    </a:lnTo>
                    <a:lnTo>
                      <a:pt x="7958" y="3327"/>
                    </a:lnTo>
                    <a:lnTo>
                      <a:pt x="7999" y="3327"/>
                    </a:lnTo>
                    <a:lnTo>
                      <a:pt x="8040" y="3327"/>
                    </a:lnTo>
                    <a:lnTo>
                      <a:pt x="8081" y="3327"/>
                    </a:lnTo>
                  </a:path>
                </a:pathLst>
              </a:custGeom>
              <a:noFill/>
              <a:ln w="349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Oval 1236"/>
              <p:cNvSpPr>
                <a:spLocks noChangeArrowheads="1"/>
              </p:cNvSpPr>
              <p:nvPr/>
            </p:nvSpPr>
            <p:spPr bwMode="auto">
              <a:xfrm>
                <a:off x="7251536" y="5515124"/>
                <a:ext cx="31750"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0" name="Line 1237"/>
              <p:cNvSpPr>
                <a:spLocks noChangeShapeType="1"/>
              </p:cNvSpPr>
              <p:nvPr/>
            </p:nvSpPr>
            <p:spPr bwMode="auto">
              <a:xfrm>
                <a:off x="7249949" y="5530999"/>
                <a:ext cx="3175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1" name="Line 1238"/>
              <p:cNvSpPr>
                <a:spLocks noChangeShapeType="1"/>
              </p:cNvSpPr>
              <p:nvPr/>
            </p:nvSpPr>
            <p:spPr bwMode="auto">
              <a:xfrm>
                <a:off x="7265824" y="5515124"/>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2" name="Oval 1239"/>
              <p:cNvSpPr>
                <a:spLocks noChangeArrowheads="1"/>
              </p:cNvSpPr>
              <p:nvPr/>
            </p:nvSpPr>
            <p:spPr bwMode="auto">
              <a:xfrm>
                <a:off x="7284874" y="5515124"/>
                <a:ext cx="30163" cy="31750"/>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3" name="Line 1240"/>
              <p:cNvSpPr>
                <a:spLocks noChangeShapeType="1"/>
              </p:cNvSpPr>
              <p:nvPr/>
            </p:nvSpPr>
            <p:spPr bwMode="auto">
              <a:xfrm>
                <a:off x="7283286" y="5530999"/>
                <a:ext cx="31750"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4" name="Line 1241"/>
              <p:cNvSpPr>
                <a:spLocks noChangeShapeType="1"/>
              </p:cNvSpPr>
              <p:nvPr/>
            </p:nvSpPr>
            <p:spPr bwMode="auto">
              <a:xfrm>
                <a:off x="7299161" y="5515124"/>
                <a:ext cx="0" cy="3175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5" name="Freeform 1242"/>
              <p:cNvSpPr>
                <a:spLocks/>
              </p:cNvSpPr>
              <p:nvPr/>
            </p:nvSpPr>
            <p:spPr bwMode="auto">
              <a:xfrm>
                <a:off x="7234074" y="5529411"/>
                <a:ext cx="65088" cy="1588"/>
              </a:xfrm>
              <a:custGeom>
                <a:avLst/>
                <a:gdLst>
                  <a:gd name="T0" fmla="*/ 0 w 83"/>
                  <a:gd name="T1" fmla="*/ 0 h 2"/>
                  <a:gd name="T2" fmla="*/ 40 w 83"/>
                  <a:gd name="T3" fmla="*/ 2 h 2"/>
                  <a:gd name="T4" fmla="*/ 83 w 83"/>
                  <a:gd name="T5" fmla="*/ 2 h 2"/>
                </a:gdLst>
                <a:ahLst/>
                <a:cxnLst>
                  <a:cxn ang="0">
                    <a:pos x="T0" y="T1"/>
                  </a:cxn>
                  <a:cxn ang="0">
                    <a:pos x="T2" y="T3"/>
                  </a:cxn>
                  <a:cxn ang="0">
                    <a:pos x="T4" y="T5"/>
                  </a:cxn>
                </a:cxnLst>
                <a:rect l="0" t="0" r="r" b="b"/>
                <a:pathLst>
                  <a:path w="83" h="2">
                    <a:moveTo>
                      <a:pt x="0" y="0"/>
                    </a:moveTo>
                    <a:lnTo>
                      <a:pt x="40" y="2"/>
                    </a:lnTo>
                    <a:lnTo>
                      <a:pt x="83" y="2"/>
                    </a:lnTo>
                  </a:path>
                </a:pathLst>
              </a:custGeom>
              <a:noFill/>
              <a:ln w="349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dirty="0"/>
              </a:p>
            </p:txBody>
          </p:sp>
          <p:sp>
            <p:nvSpPr>
              <p:cNvPr id="46" name="Line 1243"/>
              <p:cNvSpPr>
                <a:spLocks noChangeShapeType="1"/>
              </p:cNvSpPr>
              <p:nvPr/>
            </p:nvSpPr>
            <p:spPr bwMode="auto">
              <a:xfrm flipV="1">
                <a:off x="4170199" y="2567136"/>
                <a:ext cx="0" cy="2947988"/>
              </a:xfrm>
              <a:prstGeom prst="line">
                <a:avLst/>
              </a:prstGeom>
              <a:noFill/>
              <a:ln w="349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1244"/>
              <p:cNvSpPr>
                <a:spLocks noChangeShapeType="1"/>
              </p:cNvSpPr>
              <p:nvPr/>
            </p:nvSpPr>
            <p:spPr bwMode="auto">
              <a:xfrm flipV="1">
                <a:off x="3755861" y="2913211"/>
                <a:ext cx="0" cy="2601913"/>
              </a:xfrm>
              <a:prstGeom prst="line">
                <a:avLst/>
              </a:prstGeom>
              <a:noFill/>
              <a:ln w="3492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Rectangle 1245"/>
              <p:cNvSpPr>
                <a:spLocks noChangeArrowheads="1"/>
              </p:cNvSpPr>
              <p:nvPr/>
            </p:nvSpPr>
            <p:spPr bwMode="auto">
              <a:xfrm>
                <a:off x="760249" y="1220936"/>
                <a:ext cx="2116138" cy="669925"/>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Rectangle 1246"/>
              <p:cNvSpPr>
                <a:spLocks noChangeArrowheads="1"/>
              </p:cNvSpPr>
              <p:nvPr/>
            </p:nvSpPr>
            <p:spPr bwMode="auto">
              <a:xfrm>
                <a:off x="818986" y="721805"/>
                <a:ext cx="1776127" cy="830997"/>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GB" altLang="en-US" b="0" i="0" u="none" strike="noStrike" cap="none" normalizeH="0" baseline="0" dirty="0">
                    <a:ln>
                      <a:noFill/>
                    </a:ln>
                    <a:solidFill>
                      <a:srgbClr val="000000"/>
                    </a:solidFill>
                    <a:effectLst/>
                    <a:latin typeface="Arial" panose="020B0604020202020204" pitchFamily="34" charset="0"/>
                  </a:rPr>
                  <a:t>10 Loci; </a:t>
                </a:r>
                <a:r>
                  <a:rPr kumimoji="0" lang="en-GB" altLang="en-US" b="0" i="0" u="none" strike="noStrike" cap="none" normalizeH="0" baseline="0" dirty="0">
                    <a:ln>
                      <a:noFill/>
                    </a:ln>
                    <a:solidFill>
                      <a:srgbClr val="0000FF"/>
                    </a:solidFill>
                    <a:effectLst/>
                    <a:latin typeface="Arial" panose="020B0604020202020204" pitchFamily="34" charset="0"/>
                  </a:rPr>
                  <a:t>d/a = 0.5</a:t>
                </a:r>
                <a:br>
                  <a:rPr kumimoji="0" lang="en-GB" altLang="en-US" b="0" i="0" u="none" strike="noStrike" cap="none" normalizeH="0" baseline="0" dirty="0">
                    <a:ln>
                      <a:noFill/>
                    </a:ln>
                    <a:solidFill>
                      <a:srgbClr val="0000FF"/>
                    </a:solidFill>
                    <a:effectLst/>
                    <a:latin typeface="Arial" panose="020B0604020202020204" pitchFamily="34" charset="0"/>
                  </a:rPr>
                </a:br>
                <a:r>
                  <a:rPr lang="en-GB" altLang="en-US" dirty="0">
                    <a:solidFill>
                      <a:srgbClr val="000000"/>
                    </a:solidFill>
                  </a:rPr>
                  <a:t>p(A) = 0.4</a:t>
                </a:r>
              </a:p>
              <a:p>
                <a:pPr lvl="0"/>
                <a:r>
                  <a:rPr lang="de-DE" altLang="en-US" i="1" dirty="0">
                    <a:solidFill>
                      <a:srgbClr val="000000"/>
                    </a:solidFill>
                  </a:rPr>
                  <a:t>et </a:t>
                </a:r>
                <a:r>
                  <a:rPr lang="de-DE" altLang="en-US" i="1" dirty="0" err="1">
                    <a:solidFill>
                      <a:srgbClr val="000000"/>
                    </a:solidFill>
                  </a:rPr>
                  <a:t>cetera</a:t>
                </a:r>
                <a:endParaRPr kumimoji="0" lang="en-GB" altLang="en-US" b="0" i="1" u="none" strike="noStrike" cap="none" normalizeH="0" baseline="0" dirty="0">
                  <a:ln>
                    <a:noFill/>
                  </a:ln>
                  <a:solidFill>
                    <a:srgbClr val="0000FF"/>
                  </a:solidFill>
                  <a:effectLst/>
                </a:endParaRPr>
              </a:p>
            </p:txBody>
          </p:sp>
          <p:sp>
            <p:nvSpPr>
              <p:cNvPr id="50" name="Rectangle 1247"/>
              <p:cNvSpPr>
                <a:spLocks noChangeArrowheads="1"/>
              </p:cNvSpPr>
              <p:nvPr/>
            </p:nvSpPr>
            <p:spPr bwMode="auto">
              <a:xfrm>
                <a:off x="840151" y="1558013"/>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51" name="Rectangle 1248"/>
              <p:cNvSpPr>
                <a:spLocks noChangeArrowheads="1"/>
              </p:cNvSpPr>
              <p:nvPr/>
            </p:nvSpPr>
            <p:spPr bwMode="auto">
              <a:xfrm>
                <a:off x="1339686" y="3149749"/>
                <a:ext cx="2003754" cy="353943"/>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FF0000"/>
                    </a:solidFill>
                    <a:effectLst/>
                    <a:latin typeface="Arial" panose="020B0604020202020204" pitchFamily="34" charset="0"/>
                  </a:rPr>
                  <a:t>S1-Gen</a:t>
                </a:r>
                <a:r>
                  <a:rPr kumimoji="0" lang="en-GB" altLang="en-US" sz="2300" b="0" i="0" u="none" strike="noStrike" cap="none" normalizeH="0" baseline="0" dirty="0">
                    <a:ln>
                      <a:noFill/>
                    </a:ln>
                    <a:solidFill>
                      <a:srgbClr val="FF0000"/>
                    </a:solidFill>
                    <a:effectLst/>
                    <a:latin typeface="Arial" panose="020B0604020202020204" pitchFamily="34" charset="0"/>
                  </a:rPr>
                  <a:t>.  µ = 46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2" name="Rectangle 1249"/>
              <p:cNvSpPr>
                <a:spLocks noChangeArrowheads="1"/>
              </p:cNvSpPr>
              <p:nvPr/>
            </p:nvSpPr>
            <p:spPr bwMode="auto">
              <a:xfrm>
                <a:off x="4668674" y="3149749"/>
                <a:ext cx="1766509" cy="323165"/>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000000"/>
                    </a:solidFill>
                    <a:effectLst/>
                    <a:latin typeface="Arial" panose="020B0604020202020204" pitchFamily="34" charset="0"/>
                  </a:rPr>
                  <a:t>HWE     µ = 52</a:t>
                </a:r>
                <a:endParaRPr kumimoji="0" lang="en-GB" altLang="en-US" sz="2100" b="0" i="0" u="none" strike="noStrike" cap="none" normalizeH="0" baseline="0" dirty="0">
                  <a:ln>
                    <a:noFill/>
                  </a:ln>
                  <a:solidFill>
                    <a:schemeClr val="tx1"/>
                  </a:solidFill>
                  <a:effectLst/>
                  <a:latin typeface="Arial" panose="020B0604020202020204" pitchFamily="34" charset="0"/>
                </a:endParaRPr>
              </a:p>
            </p:txBody>
          </p:sp>
        </p:grpSp>
      </p:grpSp>
      <p:sp>
        <p:nvSpPr>
          <p:cNvPr id="1258" name="TextBox 1257"/>
          <p:cNvSpPr txBox="1"/>
          <p:nvPr/>
        </p:nvSpPr>
        <p:spPr>
          <a:xfrm>
            <a:off x="7730353" y="3579626"/>
            <a:ext cx="4387167"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probability to find a genetically mini-mum or maximum tolerant genotype is extremely low, as you see. For instance, in case of HWE, the figures are 0.4</a:t>
            </a:r>
            <a:r>
              <a:rPr lang="en-GB" baseline="30000" dirty="0">
                <a:latin typeface="Arial" panose="020B0604020202020204" pitchFamily="34" charset="0"/>
                <a:cs typeface="Arial" panose="020B0604020202020204" pitchFamily="34" charset="0"/>
              </a:rPr>
              <a:t>20   </a:t>
            </a:r>
            <a:r>
              <a:rPr lang="en-GB" dirty="0">
                <a:latin typeface="Arial" panose="020B0604020202020204" pitchFamily="34" charset="0"/>
                <a:cs typeface="Arial" panose="020B0604020202020204" pitchFamily="34" charset="0"/>
              </a:rPr>
              <a:t>and 0.6</a:t>
            </a:r>
            <a:r>
              <a:rPr lang="en-GB" baseline="30000" dirty="0">
                <a:latin typeface="Arial" panose="020B0604020202020204" pitchFamily="34" charset="0"/>
                <a:cs typeface="Arial" panose="020B0604020202020204" pitchFamily="34" charset="0"/>
              </a:rPr>
              <a:t>20   </a:t>
            </a:r>
            <a:r>
              <a:rPr lang="en-GB" dirty="0">
                <a:latin typeface="Arial" panose="020B0604020202020204" pitchFamily="34" charset="0"/>
                <a:cs typeface="Arial" panose="020B0604020202020204" pitchFamily="34" charset="0"/>
              </a:rPr>
              <a:t>- use your own table calculator ;-)</a:t>
            </a: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By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way</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generation mean difference (52-</a:t>
            </a:r>
            <a:r>
              <a:rPr lang="en-GB" dirty="0">
                <a:solidFill>
                  <a:srgbClr val="FF0000"/>
                </a:solidFill>
                <a:latin typeface="Arial" panose="020B0604020202020204" pitchFamily="34" charset="0"/>
                <a:cs typeface="Arial" panose="020B0604020202020204" pitchFamily="34" charset="0"/>
              </a:rPr>
              <a:t>46</a:t>
            </a:r>
            <a:r>
              <a:rPr lang="en-GB" dirty="0">
                <a:latin typeface="Arial" panose="020B0604020202020204" pitchFamily="34" charset="0"/>
                <a:cs typeface="Arial" panose="020B0604020202020204" pitchFamily="34" charset="0"/>
              </a:rPr>
              <a:t>) is ‘still’ not impressive.</a:t>
            </a:r>
          </a:p>
        </p:txBody>
      </p:sp>
      <p:sp>
        <p:nvSpPr>
          <p:cNvPr id="2" name="Textfeld 5"/>
          <p:cNvSpPr txBox="1"/>
          <p:nvPr/>
        </p:nvSpPr>
        <p:spPr>
          <a:xfrm>
            <a:off x="11385227" y="10884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22</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2756520" y="644652"/>
            <a:ext cx="6618299"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Now: Ten loci, still the same basic ‚rules‘. </a:t>
            </a:r>
          </a:p>
          <a:p>
            <a:r>
              <a:rPr lang="en-GB" dirty="0">
                <a:latin typeface="Arial" panose="020B0604020202020204" pitchFamily="34" charset="0"/>
                <a:cs typeface="Arial" panose="020B0604020202020204" pitchFamily="34" charset="0"/>
              </a:rPr>
              <a:t>I was not patient enough to draw all the many classes. Instead, you see the approximation of them by the Normal Distribution.</a:t>
            </a:r>
            <a:endParaRPr lang="en-GB" dirty="0"/>
          </a:p>
        </p:txBody>
      </p:sp>
      <p:pic>
        <p:nvPicPr>
          <p:cNvPr id="6" name="Picture 5"/>
          <p:cNvPicPr>
            <a:picLocks noChangeAspect="1"/>
          </p:cNvPicPr>
          <p:nvPr/>
        </p:nvPicPr>
        <p:blipFill>
          <a:blip r:embed="rId3"/>
          <a:stretch>
            <a:fillRect/>
          </a:stretch>
        </p:blipFill>
        <p:spPr>
          <a:xfrm>
            <a:off x="6883088" y="0"/>
            <a:ext cx="1815939" cy="503563"/>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52D5D278-5481-4FDF-985C-D7687E8BF353}"/>
              </a:ext>
            </a:extLst>
          </p:cNvPr>
          <p:cNvSpPr txBox="1"/>
          <p:nvPr/>
        </p:nvSpPr>
        <p:spPr>
          <a:xfrm>
            <a:off x="840152" y="1606857"/>
            <a:ext cx="852572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By the way: Should we rather emphasize “LD=0” or rather that the “loci are all pairwise unlinked”? Visit again </a:t>
            </a:r>
            <a:r>
              <a:rPr lang="en-GB" sz="1800" dirty="0">
                <a:solidFill>
                  <a:schemeClr val="tx1">
                    <a:lumMod val="50000"/>
                    <a:lumOff val="50000"/>
                  </a:schemeClr>
                </a:solidFill>
                <a:effectLst/>
                <a:latin typeface="Arial" panose="020B0604020202020204" pitchFamily="34" charset="0"/>
                <a:ea typeface="Calibri" panose="020F0502020204030204" pitchFamily="34" charset="0"/>
              </a:rPr>
              <a:t>UNPLAB-PopGen_Ch-9 until UNPLAB-PopGen_Ch-11  ;-)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5460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Rectangle 1001"/>
          <p:cNvSpPr>
            <a:spLocks noChangeArrowheads="1"/>
          </p:cNvSpPr>
          <p:nvPr/>
        </p:nvSpPr>
        <p:spPr bwMode="auto">
          <a:xfrm>
            <a:off x="3867150" y="-2117725"/>
            <a:ext cx="11717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HWG  µ =  52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1012" name="Group 1011"/>
          <p:cNvGrpSpPr/>
          <p:nvPr/>
        </p:nvGrpSpPr>
        <p:grpSpPr>
          <a:xfrm>
            <a:off x="107422" y="725594"/>
            <a:ext cx="5128683" cy="4148667"/>
            <a:chOff x="209550" y="546100"/>
            <a:chExt cx="5128683" cy="4148667"/>
          </a:xfrm>
        </p:grpSpPr>
        <p:sp>
          <p:nvSpPr>
            <p:cNvPr id="1011" name="Rectangle 1010"/>
            <p:cNvSpPr/>
            <p:nvPr/>
          </p:nvSpPr>
          <p:spPr>
            <a:xfrm>
              <a:off x="209550" y="546100"/>
              <a:ext cx="5128683" cy="41486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10" name="Group 1009"/>
            <p:cNvGrpSpPr/>
            <p:nvPr/>
          </p:nvGrpSpPr>
          <p:grpSpPr>
            <a:xfrm>
              <a:off x="209550" y="763588"/>
              <a:ext cx="5027613" cy="3802066"/>
              <a:chOff x="209550" y="763588"/>
              <a:chExt cx="5027613" cy="3802066"/>
            </a:xfrm>
          </p:grpSpPr>
          <p:grpSp>
            <p:nvGrpSpPr>
              <p:cNvPr id="10" name="Group 205"/>
              <p:cNvGrpSpPr>
                <a:grpSpLocks/>
              </p:cNvGrpSpPr>
              <p:nvPr/>
            </p:nvGrpSpPr>
            <p:grpSpPr bwMode="auto">
              <a:xfrm>
                <a:off x="209550" y="3916366"/>
                <a:ext cx="5027613" cy="649288"/>
                <a:chOff x="132" y="2467"/>
                <a:chExt cx="3167" cy="409"/>
              </a:xfrm>
            </p:grpSpPr>
            <p:sp>
              <p:nvSpPr>
                <p:cNvPr id="812" name="Rectangle 8"/>
                <p:cNvSpPr>
                  <a:spLocks noChangeArrowheads="1"/>
                </p:cNvSpPr>
                <p:nvPr/>
              </p:nvSpPr>
              <p:spPr bwMode="auto">
                <a:xfrm>
                  <a:off x="132" y="246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13" name="Line 9"/>
                <p:cNvSpPr>
                  <a:spLocks noChangeShapeType="1"/>
                </p:cNvSpPr>
                <p:nvPr/>
              </p:nvSpPr>
              <p:spPr bwMode="auto">
                <a:xfrm>
                  <a:off x="438" y="2515"/>
                  <a:ext cx="2791" cy="0"/>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4" name="Line 10"/>
                <p:cNvSpPr>
                  <a:spLocks noChangeShapeType="1"/>
                </p:cNvSpPr>
                <p:nvPr/>
              </p:nvSpPr>
              <p:spPr bwMode="auto">
                <a:xfrm>
                  <a:off x="438"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5" name="Rectangle 11"/>
                <p:cNvSpPr>
                  <a:spLocks noChangeArrowheads="1"/>
                </p:cNvSpPr>
                <p:nvPr/>
              </p:nvSpPr>
              <p:spPr bwMode="auto">
                <a:xfrm>
                  <a:off x="375" y="2576"/>
                  <a:ext cx="68"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16" name="Line 12"/>
                <p:cNvSpPr>
                  <a:spLocks noChangeShapeType="1"/>
                </p:cNvSpPr>
                <p:nvPr/>
              </p:nvSpPr>
              <p:spPr bwMode="auto">
                <a:xfrm>
                  <a:off x="717"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7" name="Rectangle 13"/>
                <p:cNvSpPr>
                  <a:spLocks noChangeArrowheads="1"/>
                </p:cNvSpPr>
                <p:nvPr/>
              </p:nvSpPr>
              <p:spPr bwMode="auto">
                <a:xfrm>
                  <a:off x="619"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18" name="Line 14"/>
                <p:cNvSpPr>
                  <a:spLocks noChangeShapeType="1"/>
                </p:cNvSpPr>
                <p:nvPr/>
              </p:nvSpPr>
              <p:spPr bwMode="auto">
                <a:xfrm>
                  <a:off x="996"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9" name="Rectangle 15"/>
                <p:cNvSpPr>
                  <a:spLocks noChangeArrowheads="1"/>
                </p:cNvSpPr>
                <p:nvPr/>
              </p:nvSpPr>
              <p:spPr bwMode="auto">
                <a:xfrm>
                  <a:off x="899"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0" name="Line 16"/>
                <p:cNvSpPr>
                  <a:spLocks noChangeShapeType="1"/>
                </p:cNvSpPr>
                <p:nvPr/>
              </p:nvSpPr>
              <p:spPr bwMode="auto">
                <a:xfrm>
                  <a:off x="1275"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1" name="Rectangle 17"/>
                <p:cNvSpPr>
                  <a:spLocks noChangeArrowheads="1"/>
                </p:cNvSpPr>
                <p:nvPr/>
              </p:nvSpPr>
              <p:spPr bwMode="auto">
                <a:xfrm>
                  <a:off x="1177"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2" name="Line 18"/>
                <p:cNvSpPr>
                  <a:spLocks noChangeShapeType="1"/>
                </p:cNvSpPr>
                <p:nvPr/>
              </p:nvSpPr>
              <p:spPr bwMode="auto">
                <a:xfrm>
                  <a:off x="1554"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3" name="Rectangle 19"/>
                <p:cNvSpPr>
                  <a:spLocks noChangeArrowheads="1"/>
                </p:cNvSpPr>
                <p:nvPr/>
              </p:nvSpPr>
              <p:spPr bwMode="auto">
                <a:xfrm>
                  <a:off x="1456"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4" name="Line 20"/>
                <p:cNvSpPr>
                  <a:spLocks noChangeShapeType="1"/>
                </p:cNvSpPr>
                <p:nvPr/>
              </p:nvSpPr>
              <p:spPr bwMode="auto">
                <a:xfrm>
                  <a:off x="1834"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5" name="Rectangle 21"/>
                <p:cNvSpPr>
                  <a:spLocks noChangeArrowheads="1"/>
                </p:cNvSpPr>
                <p:nvPr/>
              </p:nvSpPr>
              <p:spPr bwMode="auto">
                <a:xfrm>
                  <a:off x="1736"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6" name="Line 22"/>
                <p:cNvSpPr>
                  <a:spLocks noChangeShapeType="1"/>
                </p:cNvSpPr>
                <p:nvPr/>
              </p:nvSpPr>
              <p:spPr bwMode="auto">
                <a:xfrm>
                  <a:off x="2112"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7" name="Rectangle 23"/>
                <p:cNvSpPr>
                  <a:spLocks noChangeArrowheads="1"/>
                </p:cNvSpPr>
                <p:nvPr/>
              </p:nvSpPr>
              <p:spPr bwMode="auto">
                <a:xfrm>
                  <a:off x="2015"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8" name="Line 24"/>
                <p:cNvSpPr>
                  <a:spLocks noChangeShapeType="1"/>
                </p:cNvSpPr>
                <p:nvPr/>
              </p:nvSpPr>
              <p:spPr bwMode="auto">
                <a:xfrm>
                  <a:off x="2391"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9" name="Rectangle 25"/>
                <p:cNvSpPr>
                  <a:spLocks noChangeArrowheads="1"/>
                </p:cNvSpPr>
                <p:nvPr/>
              </p:nvSpPr>
              <p:spPr bwMode="auto">
                <a:xfrm>
                  <a:off x="2294"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30" name="Line 26"/>
                <p:cNvSpPr>
                  <a:spLocks noChangeShapeType="1"/>
                </p:cNvSpPr>
                <p:nvPr/>
              </p:nvSpPr>
              <p:spPr bwMode="auto">
                <a:xfrm>
                  <a:off x="2671"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1" name="Rectangle 27"/>
                <p:cNvSpPr>
                  <a:spLocks noChangeArrowheads="1"/>
                </p:cNvSpPr>
                <p:nvPr/>
              </p:nvSpPr>
              <p:spPr bwMode="auto">
                <a:xfrm>
                  <a:off x="2573"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32" name="Line 28"/>
                <p:cNvSpPr>
                  <a:spLocks noChangeShapeType="1"/>
                </p:cNvSpPr>
                <p:nvPr/>
              </p:nvSpPr>
              <p:spPr bwMode="auto">
                <a:xfrm>
                  <a:off x="2950"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3" name="Rectangle 29"/>
                <p:cNvSpPr>
                  <a:spLocks noChangeArrowheads="1"/>
                </p:cNvSpPr>
                <p:nvPr/>
              </p:nvSpPr>
              <p:spPr bwMode="auto">
                <a:xfrm>
                  <a:off x="2852" y="2576"/>
                  <a:ext cx="13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34" name="Line 30"/>
                <p:cNvSpPr>
                  <a:spLocks noChangeShapeType="1"/>
                </p:cNvSpPr>
                <p:nvPr/>
              </p:nvSpPr>
              <p:spPr bwMode="auto">
                <a:xfrm>
                  <a:off x="3229"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5" name="Rectangle 31"/>
                <p:cNvSpPr>
                  <a:spLocks noChangeArrowheads="1"/>
                </p:cNvSpPr>
                <p:nvPr/>
              </p:nvSpPr>
              <p:spPr bwMode="auto">
                <a:xfrm>
                  <a:off x="3096" y="2576"/>
                  <a:ext cx="203"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36" name="Rectangle 32"/>
                <p:cNvSpPr>
                  <a:spLocks noChangeArrowheads="1"/>
                </p:cNvSpPr>
                <p:nvPr/>
              </p:nvSpPr>
              <p:spPr bwMode="auto">
                <a:xfrm>
                  <a:off x="1291" y="2702"/>
                  <a:ext cx="104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Genotypic value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37" name="Oval 33"/>
                <p:cNvSpPr>
                  <a:spLocks noChangeArrowheads="1"/>
                </p:cNvSpPr>
                <p:nvPr/>
              </p:nvSpPr>
              <p:spPr bwMode="auto">
                <a:xfrm>
                  <a:off x="43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8" name="Line 34"/>
                <p:cNvSpPr>
                  <a:spLocks noChangeShapeType="1"/>
                </p:cNvSpPr>
                <p:nvPr/>
              </p:nvSpPr>
              <p:spPr bwMode="auto">
                <a:xfrm>
                  <a:off x="43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9" name="Line 35"/>
                <p:cNvSpPr>
                  <a:spLocks noChangeShapeType="1"/>
                </p:cNvSpPr>
                <p:nvPr/>
              </p:nvSpPr>
              <p:spPr bwMode="auto">
                <a:xfrm>
                  <a:off x="43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0" name="Oval 36"/>
                <p:cNvSpPr>
                  <a:spLocks noChangeArrowheads="1"/>
                </p:cNvSpPr>
                <p:nvPr/>
              </p:nvSpPr>
              <p:spPr bwMode="auto">
                <a:xfrm>
                  <a:off x="44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1" name="Line 37"/>
                <p:cNvSpPr>
                  <a:spLocks noChangeShapeType="1"/>
                </p:cNvSpPr>
                <p:nvPr/>
              </p:nvSpPr>
              <p:spPr bwMode="auto">
                <a:xfrm>
                  <a:off x="44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2" name="Line 38"/>
                <p:cNvSpPr>
                  <a:spLocks noChangeShapeType="1"/>
                </p:cNvSpPr>
                <p:nvPr/>
              </p:nvSpPr>
              <p:spPr bwMode="auto">
                <a:xfrm>
                  <a:off x="4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3" name="Oval 39"/>
                <p:cNvSpPr>
                  <a:spLocks noChangeArrowheads="1"/>
                </p:cNvSpPr>
                <p:nvPr/>
              </p:nvSpPr>
              <p:spPr bwMode="auto">
                <a:xfrm>
                  <a:off x="45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4" name="Line 40"/>
                <p:cNvSpPr>
                  <a:spLocks noChangeShapeType="1"/>
                </p:cNvSpPr>
                <p:nvPr/>
              </p:nvSpPr>
              <p:spPr bwMode="auto">
                <a:xfrm>
                  <a:off x="45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5" name="Line 41"/>
                <p:cNvSpPr>
                  <a:spLocks noChangeShapeType="1"/>
                </p:cNvSpPr>
                <p:nvPr/>
              </p:nvSpPr>
              <p:spPr bwMode="auto">
                <a:xfrm>
                  <a:off x="46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6" name="Oval 42"/>
                <p:cNvSpPr>
                  <a:spLocks noChangeArrowheads="1"/>
                </p:cNvSpPr>
                <p:nvPr/>
              </p:nvSpPr>
              <p:spPr bwMode="auto">
                <a:xfrm>
                  <a:off x="47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7" name="Line 43"/>
                <p:cNvSpPr>
                  <a:spLocks noChangeShapeType="1"/>
                </p:cNvSpPr>
                <p:nvPr/>
              </p:nvSpPr>
              <p:spPr bwMode="auto">
                <a:xfrm>
                  <a:off x="47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8" name="Line 44"/>
                <p:cNvSpPr>
                  <a:spLocks noChangeShapeType="1"/>
                </p:cNvSpPr>
                <p:nvPr/>
              </p:nvSpPr>
              <p:spPr bwMode="auto">
                <a:xfrm>
                  <a:off x="48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9" name="Oval 45"/>
                <p:cNvSpPr>
                  <a:spLocks noChangeArrowheads="1"/>
                </p:cNvSpPr>
                <p:nvPr/>
              </p:nvSpPr>
              <p:spPr bwMode="auto">
                <a:xfrm>
                  <a:off x="48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0" name="Line 46"/>
                <p:cNvSpPr>
                  <a:spLocks noChangeShapeType="1"/>
                </p:cNvSpPr>
                <p:nvPr/>
              </p:nvSpPr>
              <p:spPr bwMode="auto">
                <a:xfrm>
                  <a:off x="48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1" name="Line 47"/>
                <p:cNvSpPr>
                  <a:spLocks noChangeShapeType="1"/>
                </p:cNvSpPr>
                <p:nvPr/>
              </p:nvSpPr>
              <p:spPr bwMode="auto">
                <a:xfrm>
                  <a:off x="49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2" name="Oval 48"/>
                <p:cNvSpPr>
                  <a:spLocks noChangeArrowheads="1"/>
                </p:cNvSpPr>
                <p:nvPr/>
              </p:nvSpPr>
              <p:spPr bwMode="auto">
                <a:xfrm>
                  <a:off x="50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3" name="Line 49"/>
                <p:cNvSpPr>
                  <a:spLocks noChangeShapeType="1"/>
                </p:cNvSpPr>
                <p:nvPr/>
              </p:nvSpPr>
              <p:spPr bwMode="auto">
                <a:xfrm>
                  <a:off x="50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4" name="Line 50"/>
                <p:cNvSpPr>
                  <a:spLocks noChangeShapeType="1"/>
                </p:cNvSpPr>
                <p:nvPr/>
              </p:nvSpPr>
              <p:spPr bwMode="auto">
                <a:xfrm>
                  <a:off x="50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5" name="Oval 51"/>
                <p:cNvSpPr>
                  <a:spLocks noChangeArrowheads="1"/>
                </p:cNvSpPr>
                <p:nvPr/>
              </p:nvSpPr>
              <p:spPr bwMode="auto">
                <a:xfrm>
                  <a:off x="51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6" name="Line 52"/>
                <p:cNvSpPr>
                  <a:spLocks noChangeShapeType="1"/>
                </p:cNvSpPr>
                <p:nvPr/>
              </p:nvSpPr>
              <p:spPr bwMode="auto">
                <a:xfrm>
                  <a:off x="51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7" name="Line 53"/>
                <p:cNvSpPr>
                  <a:spLocks noChangeShapeType="1"/>
                </p:cNvSpPr>
                <p:nvPr/>
              </p:nvSpPr>
              <p:spPr bwMode="auto">
                <a:xfrm>
                  <a:off x="52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8" name="Oval 54"/>
                <p:cNvSpPr>
                  <a:spLocks noChangeArrowheads="1"/>
                </p:cNvSpPr>
                <p:nvPr/>
              </p:nvSpPr>
              <p:spPr bwMode="auto">
                <a:xfrm>
                  <a:off x="53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9" name="Line 55"/>
                <p:cNvSpPr>
                  <a:spLocks noChangeShapeType="1"/>
                </p:cNvSpPr>
                <p:nvPr/>
              </p:nvSpPr>
              <p:spPr bwMode="auto">
                <a:xfrm>
                  <a:off x="53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0" name="Line 56"/>
                <p:cNvSpPr>
                  <a:spLocks noChangeShapeType="1"/>
                </p:cNvSpPr>
                <p:nvPr/>
              </p:nvSpPr>
              <p:spPr bwMode="auto">
                <a:xfrm>
                  <a:off x="53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1" name="Oval 57"/>
                <p:cNvSpPr>
                  <a:spLocks noChangeArrowheads="1"/>
                </p:cNvSpPr>
                <p:nvPr/>
              </p:nvSpPr>
              <p:spPr bwMode="auto">
                <a:xfrm>
                  <a:off x="54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2" name="Line 58"/>
                <p:cNvSpPr>
                  <a:spLocks noChangeShapeType="1"/>
                </p:cNvSpPr>
                <p:nvPr/>
              </p:nvSpPr>
              <p:spPr bwMode="auto">
                <a:xfrm>
                  <a:off x="54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3" name="Line 59"/>
                <p:cNvSpPr>
                  <a:spLocks noChangeShapeType="1"/>
                </p:cNvSpPr>
                <p:nvPr/>
              </p:nvSpPr>
              <p:spPr bwMode="auto">
                <a:xfrm>
                  <a:off x="5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4" name="Oval 60"/>
                <p:cNvSpPr>
                  <a:spLocks noChangeArrowheads="1"/>
                </p:cNvSpPr>
                <p:nvPr/>
              </p:nvSpPr>
              <p:spPr bwMode="auto">
                <a:xfrm>
                  <a:off x="55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5" name="Line 61"/>
                <p:cNvSpPr>
                  <a:spLocks noChangeShapeType="1"/>
                </p:cNvSpPr>
                <p:nvPr/>
              </p:nvSpPr>
              <p:spPr bwMode="auto">
                <a:xfrm>
                  <a:off x="55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6" name="Line 62"/>
                <p:cNvSpPr>
                  <a:spLocks noChangeShapeType="1"/>
                </p:cNvSpPr>
                <p:nvPr/>
              </p:nvSpPr>
              <p:spPr bwMode="auto">
                <a:xfrm>
                  <a:off x="5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7" name="Oval 63"/>
                <p:cNvSpPr>
                  <a:spLocks noChangeArrowheads="1"/>
                </p:cNvSpPr>
                <p:nvPr/>
              </p:nvSpPr>
              <p:spPr bwMode="auto">
                <a:xfrm>
                  <a:off x="57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8" name="Line 64"/>
                <p:cNvSpPr>
                  <a:spLocks noChangeShapeType="1"/>
                </p:cNvSpPr>
                <p:nvPr/>
              </p:nvSpPr>
              <p:spPr bwMode="auto">
                <a:xfrm>
                  <a:off x="57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9" name="Line 65"/>
                <p:cNvSpPr>
                  <a:spLocks noChangeShapeType="1"/>
                </p:cNvSpPr>
                <p:nvPr/>
              </p:nvSpPr>
              <p:spPr bwMode="auto">
                <a:xfrm>
                  <a:off x="5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0" name="Freeform 66"/>
                <p:cNvSpPr>
                  <a:spLocks/>
                </p:cNvSpPr>
                <p:nvPr/>
              </p:nvSpPr>
              <p:spPr bwMode="auto">
                <a:xfrm>
                  <a:off x="438" y="2515"/>
                  <a:ext cx="140" cy="0"/>
                </a:xfrm>
                <a:custGeom>
                  <a:avLst/>
                  <a:gdLst>
                    <a:gd name="T0" fmla="*/ 0 w 280"/>
                    <a:gd name="T1" fmla="*/ 28 w 280"/>
                    <a:gd name="T2" fmla="*/ 56 w 280"/>
                    <a:gd name="T3" fmla="*/ 84 w 280"/>
                    <a:gd name="T4" fmla="*/ 112 w 280"/>
                    <a:gd name="T5" fmla="*/ 140 w 280"/>
                    <a:gd name="T6" fmla="*/ 167 w 280"/>
                    <a:gd name="T7" fmla="*/ 197 w 280"/>
                    <a:gd name="T8" fmla="*/ 224 w 280"/>
                    <a:gd name="T9" fmla="*/ 252 w 280"/>
                    <a:gd name="T10" fmla="*/ 280 w 280"/>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280">
                      <a:moveTo>
                        <a:pt x="0" y="0"/>
                      </a:moveTo>
                      <a:lnTo>
                        <a:pt x="28" y="0"/>
                      </a:lnTo>
                      <a:lnTo>
                        <a:pt x="56" y="0"/>
                      </a:lnTo>
                      <a:lnTo>
                        <a:pt x="84" y="0"/>
                      </a:lnTo>
                      <a:lnTo>
                        <a:pt x="112" y="0"/>
                      </a:lnTo>
                      <a:lnTo>
                        <a:pt x="140" y="0"/>
                      </a:lnTo>
                      <a:lnTo>
                        <a:pt x="167" y="0"/>
                      </a:lnTo>
                      <a:lnTo>
                        <a:pt x="197" y="0"/>
                      </a:lnTo>
                      <a:lnTo>
                        <a:pt x="224" y="0"/>
                      </a:lnTo>
                      <a:lnTo>
                        <a:pt x="252" y="0"/>
                      </a:lnTo>
                      <a:lnTo>
                        <a:pt x="280"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1" name="Oval 67"/>
                <p:cNvSpPr>
                  <a:spLocks noChangeArrowheads="1"/>
                </p:cNvSpPr>
                <p:nvPr/>
              </p:nvSpPr>
              <p:spPr bwMode="auto">
                <a:xfrm>
                  <a:off x="61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2" name="Line 68"/>
                <p:cNvSpPr>
                  <a:spLocks noChangeShapeType="1"/>
                </p:cNvSpPr>
                <p:nvPr/>
              </p:nvSpPr>
              <p:spPr bwMode="auto">
                <a:xfrm>
                  <a:off x="61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3" name="Line 69"/>
                <p:cNvSpPr>
                  <a:spLocks noChangeShapeType="1"/>
                </p:cNvSpPr>
                <p:nvPr/>
              </p:nvSpPr>
              <p:spPr bwMode="auto">
                <a:xfrm>
                  <a:off x="62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4" name="Oval 70"/>
                <p:cNvSpPr>
                  <a:spLocks noChangeArrowheads="1"/>
                </p:cNvSpPr>
                <p:nvPr/>
              </p:nvSpPr>
              <p:spPr bwMode="auto">
                <a:xfrm>
                  <a:off x="62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5" name="Line 71"/>
                <p:cNvSpPr>
                  <a:spLocks noChangeShapeType="1"/>
                </p:cNvSpPr>
                <p:nvPr/>
              </p:nvSpPr>
              <p:spPr bwMode="auto">
                <a:xfrm>
                  <a:off x="62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6" name="Line 72"/>
                <p:cNvSpPr>
                  <a:spLocks noChangeShapeType="1"/>
                </p:cNvSpPr>
                <p:nvPr/>
              </p:nvSpPr>
              <p:spPr bwMode="auto">
                <a:xfrm>
                  <a:off x="63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7" name="Oval 73"/>
                <p:cNvSpPr>
                  <a:spLocks noChangeArrowheads="1"/>
                </p:cNvSpPr>
                <p:nvPr/>
              </p:nvSpPr>
              <p:spPr bwMode="auto">
                <a:xfrm>
                  <a:off x="64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8" name="Line 74"/>
                <p:cNvSpPr>
                  <a:spLocks noChangeShapeType="1"/>
                </p:cNvSpPr>
                <p:nvPr/>
              </p:nvSpPr>
              <p:spPr bwMode="auto">
                <a:xfrm>
                  <a:off x="64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9" name="Line 75"/>
                <p:cNvSpPr>
                  <a:spLocks noChangeShapeType="1"/>
                </p:cNvSpPr>
                <p:nvPr/>
              </p:nvSpPr>
              <p:spPr bwMode="auto">
                <a:xfrm>
                  <a:off x="64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0" name="Oval 76"/>
                <p:cNvSpPr>
                  <a:spLocks noChangeArrowheads="1"/>
                </p:cNvSpPr>
                <p:nvPr/>
              </p:nvSpPr>
              <p:spPr bwMode="auto">
                <a:xfrm>
                  <a:off x="65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1" name="Line 77"/>
                <p:cNvSpPr>
                  <a:spLocks noChangeShapeType="1"/>
                </p:cNvSpPr>
                <p:nvPr/>
              </p:nvSpPr>
              <p:spPr bwMode="auto">
                <a:xfrm>
                  <a:off x="65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2" name="Line 78"/>
                <p:cNvSpPr>
                  <a:spLocks noChangeShapeType="1"/>
                </p:cNvSpPr>
                <p:nvPr/>
              </p:nvSpPr>
              <p:spPr bwMode="auto">
                <a:xfrm>
                  <a:off x="66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3" name="Oval 79"/>
                <p:cNvSpPr>
                  <a:spLocks noChangeArrowheads="1"/>
                </p:cNvSpPr>
                <p:nvPr/>
              </p:nvSpPr>
              <p:spPr bwMode="auto">
                <a:xfrm>
                  <a:off x="67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4" name="Line 80"/>
                <p:cNvSpPr>
                  <a:spLocks noChangeShapeType="1"/>
                </p:cNvSpPr>
                <p:nvPr/>
              </p:nvSpPr>
              <p:spPr bwMode="auto">
                <a:xfrm>
                  <a:off x="67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5" name="Line 81"/>
                <p:cNvSpPr>
                  <a:spLocks noChangeShapeType="1"/>
                </p:cNvSpPr>
                <p:nvPr/>
              </p:nvSpPr>
              <p:spPr bwMode="auto">
                <a:xfrm>
                  <a:off x="67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6" name="Oval 82"/>
                <p:cNvSpPr>
                  <a:spLocks noChangeArrowheads="1"/>
                </p:cNvSpPr>
                <p:nvPr/>
              </p:nvSpPr>
              <p:spPr bwMode="auto">
                <a:xfrm>
                  <a:off x="68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7" name="Line 83"/>
                <p:cNvSpPr>
                  <a:spLocks noChangeShapeType="1"/>
                </p:cNvSpPr>
                <p:nvPr/>
              </p:nvSpPr>
              <p:spPr bwMode="auto">
                <a:xfrm>
                  <a:off x="68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8" name="Line 84"/>
                <p:cNvSpPr>
                  <a:spLocks noChangeShapeType="1"/>
                </p:cNvSpPr>
                <p:nvPr/>
              </p:nvSpPr>
              <p:spPr bwMode="auto">
                <a:xfrm>
                  <a:off x="69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9" name="Oval 85"/>
                <p:cNvSpPr>
                  <a:spLocks noChangeArrowheads="1"/>
                </p:cNvSpPr>
                <p:nvPr/>
              </p:nvSpPr>
              <p:spPr bwMode="auto">
                <a:xfrm>
                  <a:off x="69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0" name="Line 86"/>
                <p:cNvSpPr>
                  <a:spLocks noChangeShapeType="1"/>
                </p:cNvSpPr>
                <p:nvPr/>
              </p:nvSpPr>
              <p:spPr bwMode="auto">
                <a:xfrm>
                  <a:off x="69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1" name="Line 87"/>
                <p:cNvSpPr>
                  <a:spLocks noChangeShapeType="1"/>
                </p:cNvSpPr>
                <p:nvPr/>
              </p:nvSpPr>
              <p:spPr bwMode="auto">
                <a:xfrm>
                  <a:off x="70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2" name="Oval 88"/>
                <p:cNvSpPr>
                  <a:spLocks noChangeArrowheads="1"/>
                </p:cNvSpPr>
                <p:nvPr/>
              </p:nvSpPr>
              <p:spPr bwMode="auto">
                <a:xfrm>
                  <a:off x="71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3" name="Line 89"/>
                <p:cNvSpPr>
                  <a:spLocks noChangeShapeType="1"/>
                </p:cNvSpPr>
                <p:nvPr/>
              </p:nvSpPr>
              <p:spPr bwMode="auto">
                <a:xfrm>
                  <a:off x="71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4" name="Line 90"/>
                <p:cNvSpPr>
                  <a:spLocks noChangeShapeType="1"/>
                </p:cNvSpPr>
                <p:nvPr/>
              </p:nvSpPr>
              <p:spPr bwMode="auto">
                <a:xfrm>
                  <a:off x="71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5" name="Oval 91"/>
                <p:cNvSpPr>
                  <a:spLocks noChangeArrowheads="1"/>
                </p:cNvSpPr>
                <p:nvPr/>
              </p:nvSpPr>
              <p:spPr bwMode="auto">
                <a:xfrm>
                  <a:off x="72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6" name="Line 92"/>
                <p:cNvSpPr>
                  <a:spLocks noChangeShapeType="1"/>
                </p:cNvSpPr>
                <p:nvPr/>
              </p:nvSpPr>
              <p:spPr bwMode="auto">
                <a:xfrm>
                  <a:off x="72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7" name="Line 93"/>
                <p:cNvSpPr>
                  <a:spLocks noChangeShapeType="1"/>
                </p:cNvSpPr>
                <p:nvPr/>
              </p:nvSpPr>
              <p:spPr bwMode="auto">
                <a:xfrm>
                  <a:off x="73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8" name="Oval 94"/>
                <p:cNvSpPr>
                  <a:spLocks noChangeArrowheads="1"/>
                </p:cNvSpPr>
                <p:nvPr/>
              </p:nvSpPr>
              <p:spPr bwMode="auto">
                <a:xfrm>
                  <a:off x="74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9" name="Line 95"/>
                <p:cNvSpPr>
                  <a:spLocks noChangeShapeType="1"/>
                </p:cNvSpPr>
                <p:nvPr/>
              </p:nvSpPr>
              <p:spPr bwMode="auto">
                <a:xfrm>
                  <a:off x="74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0" name="Line 96"/>
                <p:cNvSpPr>
                  <a:spLocks noChangeShapeType="1"/>
                </p:cNvSpPr>
                <p:nvPr/>
              </p:nvSpPr>
              <p:spPr bwMode="auto">
                <a:xfrm>
                  <a:off x="74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1" name="Oval 97"/>
                <p:cNvSpPr>
                  <a:spLocks noChangeArrowheads="1"/>
                </p:cNvSpPr>
                <p:nvPr/>
              </p:nvSpPr>
              <p:spPr bwMode="auto">
                <a:xfrm>
                  <a:off x="75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2" name="Line 98"/>
                <p:cNvSpPr>
                  <a:spLocks noChangeShapeType="1"/>
                </p:cNvSpPr>
                <p:nvPr/>
              </p:nvSpPr>
              <p:spPr bwMode="auto">
                <a:xfrm>
                  <a:off x="75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3" name="Line 99"/>
                <p:cNvSpPr>
                  <a:spLocks noChangeShapeType="1"/>
                </p:cNvSpPr>
                <p:nvPr/>
              </p:nvSpPr>
              <p:spPr bwMode="auto">
                <a:xfrm>
                  <a:off x="76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4" name="Oval 100"/>
                <p:cNvSpPr>
                  <a:spLocks noChangeArrowheads="1"/>
                </p:cNvSpPr>
                <p:nvPr/>
              </p:nvSpPr>
              <p:spPr bwMode="auto">
                <a:xfrm>
                  <a:off x="76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5" name="Line 101"/>
                <p:cNvSpPr>
                  <a:spLocks noChangeShapeType="1"/>
                </p:cNvSpPr>
                <p:nvPr/>
              </p:nvSpPr>
              <p:spPr bwMode="auto">
                <a:xfrm>
                  <a:off x="76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6" name="Line 102"/>
                <p:cNvSpPr>
                  <a:spLocks noChangeShapeType="1"/>
                </p:cNvSpPr>
                <p:nvPr/>
              </p:nvSpPr>
              <p:spPr bwMode="auto">
                <a:xfrm>
                  <a:off x="77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7" name="Oval 103"/>
                <p:cNvSpPr>
                  <a:spLocks noChangeArrowheads="1"/>
                </p:cNvSpPr>
                <p:nvPr/>
              </p:nvSpPr>
              <p:spPr bwMode="auto">
                <a:xfrm>
                  <a:off x="78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8" name="Line 104"/>
                <p:cNvSpPr>
                  <a:spLocks noChangeShapeType="1"/>
                </p:cNvSpPr>
                <p:nvPr/>
              </p:nvSpPr>
              <p:spPr bwMode="auto">
                <a:xfrm>
                  <a:off x="78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9" name="Line 105"/>
                <p:cNvSpPr>
                  <a:spLocks noChangeShapeType="1"/>
                </p:cNvSpPr>
                <p:nvPr/>
              </p:nvSpPr>
              <p:spPr bwMode="auto">
                <a:xfrm>
                  <a:off x="78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0" name="Oval 106"/>
                <p:cNvSpPr>
                  <a:spLocks noChangeArrowheads="1"/>
                </p:cNvSpPr>
                <p:nvPr/>
              </p:nvSpPr>
              <p:spPr bwMode="auto">
                <a:xfrm>
                  <a:off x="79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1" name="Line 107"/>
                <p:cNvSpPr>
                  <a:spLocks noChangeShapeType="1"/>
                </p:cNvSpPr>
                <p:nvPr/>
              </p:nvSpPr>
              <p:spPr bwMode="auto">
                <a:xfrm>
                  <a:off x="79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2" name="Line 108"/>
                <p:cNvSpPr>
                  <a:spLocks noChangeShapeType="1"/>
                </p:cNvSpPr>
                <p:nvPr/>
              </p:nvSpPr>
              <p:spPr bwMode="auto">
                <a:xfrm>
                  <a:off x="80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3" name="Oval 109"/>
                <p:cNvSpPr>
                  <a:spLocks noChangeArrowheads="1"/>
                </p:cNvSpPr>
                <p:nvPr/>
              </p:nvSpPr>
              <p:spPr bwMode="auto">
                <a:xfrm>
                  <a:off x="81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4" name="Line 110"/>
                <p:cNvSpPr>
                  <a:spLocks noChangeShapeType="1"/>
                </p:cNvSpPr>
                <p:nvPr/>
              </p:nvSpPr>
              <p:spPr bwMode="auto">
                <a:xfrm>
                  <a:off x="81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5" name="Line 111"/>
                <p:cNvSpPr>
                  <a:spLocks noChangeShapeType="1"/>
                </p:cNvSpPr>
                <p:nvPr/>
              </p:nvSpPr>
              <p:spPr bwMode="auto">
                <a:xfrm>
                  <a:off x="81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6" name="Oval 112"/>
                <p:cNvSpPr>
                  <a:spLocks noChangeArrowheads="1"/>
                </p:cNvSpPr>
                <p:nvPr/>
              </p:nvSpPr>
              <p:spPr bwMode="auto">
                <a:xfrm>
                  <a:off x="82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7" name="Line 113"/>
                <p:cNvSpPr>
                  <a:spLocks noChangeShapeType="1"/>
                </p:cNvSpPr>
                <p:nvPr/>
              </p:nvSpPr>
              <p:spPr bwMode="auto">
                <a:xfrm>
                  <a:off x="82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8" name="Line 114"/>
                <p:cNvSpPr>
                  <a:spLocks noChangeShapeType="1"/>
                </p:cNvSpPr>
                <p:nvPr/>
              </p:nvSpPr>
              <p:spPr bwMode="auto">
                <a:xfrm>
                  <a:off x="83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9" name="Oval 115"/>
                <p:cNvSpPr>
                  <a:spLocks noChangeArrowheads="1"/>
                </p:cNvSpPr>
                <p:nvPr/>
              </p:nvSpPr>
              <p:spPr bwMode="auto">
                <a:xfrm>
                  <a:off x="83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0" name="Line 116"/>
                <p:cNvSpPr>
                  <a:spLocks noChangeShapeType="1"/>
                </p:cNvSpPr>
                <p:nvPr/>
              </p:nvSpPr>
              <p:spPr bwMode="auto">
                <a:xfrm>
                  <a:off x="83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1" name="Line 117"/>
                <p:cNvSpPr>
                  <a:spLocks noChangeShapeType="1"/>
                </p:cNvSpPr>
                <p:nvPr/>
              </p:nvSpPr>
              <p:spPr bwMode="auto">
                <a:xfrm>
                  <a:off x="8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2" name="Oval 118"/>
                <p:cNvSpPr>
                  <a:spLocks noChangeArrowheads="1"/>
                </p:cNvSpPr>
                <p:nvPr/>
              </p:nvSpPr>
              <p:spPr bwMode="auto">
                <a:xfrm>
                  <a:off x="85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3" name="Line 119"/>
                <p:cNvSpPr>
                  <a:spLocks noChangeShapeType="1"/>
                </p:cNvSpPr>
                <p:nvPr/>
              </p:nvSpPr>
              <p:spPr bwMode="auto">
                <a:xfrm>
                  <a:off x="85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4" name="Line 120"/>
                <p:cNvSpPr>
                  <a:spLocks noChangeShapeType="1"/>
                </p:cNvSpPr>
                <p:nvPr/>
              </p:nvSpPr>
              <p:spPr bwMode="auto">
                <a:xfrm>
                  <a:off x="85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5" name="Oval 121"/>
                <p:cNvSpPr>
                  <a:spLocks noChangeArrowheads="1"/>
                </p:cNvSpPr>
                <p:nvPr/>
              </p:nvSpPr>
              <p:spPr bwMode="auto">
                <a:xfrm>
                  <a:off x="86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6" name="Line 122"/>
                <p:cNvSpPr>
                  <a:spLocks noChangeShapeType="1"/>
                </p:cNvSpPr>
                <p:nvPr/>
              </p:nvSpPr>
              <p:spPr bwMode="auto">
                <a:xfrm>
                  <a:off x="86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7" name="Line 123"/>
                <p:cNvSpPr>
                  <a:spLocks noChangeShapeType="1"/>
                </p:cNvSpPr>
                <p:nvPr/>
              </p:nvSpPr>
              <p:spPr bwMode="auto">
                <a:xfrm>
                  <a:off x="87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8" name="Oval 124"/>
                <p:cNvSpPr>
                  <a:spLocks noChangeArrowheads="1"/>
                </p:cNvSpPr>
                <p:nvPr/>
              </p:nvSpPr>
              <p:spPr bwMode="auto">
                <a:xfrm>
                  <a:off x="88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9" name="Line 125"/>
                <p:cNvSpPr>
                  <a:spLocks noChangeShapeType="1"/>
                </p:cNvSpPr>
                <p:nvPr/>
              </p:nvSpPr>
              <p:spPr bwMode="auto">
                <a:xfrm>
                  <a:off x="88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0" name="Line 126"/>
                <p:cNvSpPr>
                  <a:spLocks noChangeShapeType="1"/>
                </p:cNvSpPr>
                <p:nvPr/>
              </p:nvSpPr>
              <p:spPr bwMode="auto">
                <a:xfrm>
                  <a:off x="88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1" name="Oval 127"/>
                <p:cNvSpPr>
                  <a:spLocks noChangeArrowheads="1"/>
                </p:cNvSpPr>
                <p:nvPr/>
              </p:nvSpPr>
              <p:spPr bwMode="auto">
                <a:xfrm>
                  <a:off x="89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2" name="Line 128"/>
                <p:cNvSpPr>
                  <a:spLocks noChangeShapeType="1"/>
                </p:cNvSpPr>
                <p:nvPr/>
              </p:nvSpPr>
              <p:spPr bwMode="auto">
                <a:xfrm>
                  <a:off x="89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3" name="Line 129"/>
                <p:cNvSpPr>
                  <a:spLocks noChangeShapeType="1"/>
                </p:cNvSpPr>
                <p:nvPr/>
              </p:nvSpPr>
              <p:spPr bwMode="auto">
                <a:xfrm>
                  <a:off x="9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4" name="Oval 130"/>
                <p:cNvSpPr>
                  <a:spLocks noChangeArrowheads="1"/>
                </p:cNvSpPr>
                <p:nvPr/>
              </p:nvSpPr>
              <p:spPr bwMode="auto">
                <a:xfrm>
                  <a:off x="90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5" name="Line 131"/>
                <p:cNvSpPr>
                  <a:spLocks noChangeShapeType="1"/>
                </p:cNvSpPr>
                <p:nvPr/>
              </p:nvSpPr>
              <p:spPr bwMode="auto">
                <a:xfrm>
                  <a:off x="90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6" name="Line 132"/>
                <p:cNvSpPr>
                  <a:spLocks noChangeShapeType="1"/>
                </p:cNvSpPr>
                <p:nvPr/>
              </p:nvSpPr>
              <p:spPr bwMode="auto">
                <a:xfrm>
                  <a:off x="91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7" name="Oval 133"/>
                <p:cNvSpPr>
                  <a:spLocks noChangeArrowheads="1"/>
                </p:cNvSpPr>
                <p:nvPr/>
              </p:nvSpPr>
              <p:spPr bwMode="auto">
                <a:xfrm>
                  <a:off x="92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8" name="Line 134"/>
                <p:cNvSpPr>
                  <a:spLocks noChangeShapeType="1"/>
                </p:cNvSpPr>
                <p:nvPr/>
              </p:nvSpPr>
              <p:spPr bwMode="auto">
                <a:xfrm>
                  <a:off x="92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9" name="Line 135"/>
                <p:cNvSpPr>
                  <a:spLocks noChangeShapeType="1"/>
                </p:cNvSpPr>
                <p:nvPr/>
              </p:nvSpPr>
              <p:spPr bwMode="auto">
                <a:xfrm>
                  <a:off x="92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0" name="Oval 136"/>
                <p:cNvSpPr>
                  <a:spLocks noChangeArrowheads="1"/>
                </p:cNvSpPr>
                <p:nvPr/>
              </p:nvSpPr>
              <p:spPr bwMode="auto">
                <a:xfrm>
                  <a:off x="93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1" name="Line 137"/>
                <p:cNvSpPr>
                  <a:spLocks noChangeShapeType="1"/>
                </p:cNvSpPr>
                <p:nvPr/>
              </p:nvSpPr>
              <p:spPr bwMode="auto">
                <a:xfrm>
                  <a:off x="93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2" name="Line 138"/>
                <p:cNvSpPr>
                  <a:spLocks noChangeShapeType="1"/>
                </p:cNvSpPr>
                <p:nvPr/>
              </p:nvSpPr>
              <p:spPr bwMode="auto">
                <a:xfrm>
                  <a:off x="94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3" name="Oval 139"/>
                <p:cNvSpPr>
                  <a:spLocks noChangeArrowheads="1"/>
                </p:cNvSpPr>
                <p:nvPr/>
              </p:nvSpPr>
              <p:spPr bwMode="auto">
                <a:xfrm>
                  <a:off x="95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4" name="Line 140"/>
                <p:cNvSpPr>
                  <a:spLocks noChangeShapeType="1"/>
                </p:cNvSpPr>
                <p:nvPr/>
              </p:nvSpPr>
              <p:spPr bwMode="auto">
                <a:xfrm>
                  <a:off x="95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5" name="Line 141"/>
                <p:cNvSpPr>
                  <a:spLocks noChangeShapeType="1"/>
                </p:cNvSpPr>
                <p:nvPr/>
              </p:nvSpPr>
              <p:spPr bwMode="auto">
                <a:xfrm>
                  <a:off x="95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6" name="Oval 142"/>
                <p:cNvSpPr>
                  <a:spLocks noChangeArrowheads="1"/>
                </p:cNvSpPr>
                <p:nvPr/>
              </p:nvSpPr>
              <p:spPr bwMode="auto">
                <a:xfrm>
                  <a:off x="96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7" name="Line 143"/>
                <p:cNvSpPr>
                  <a:spLocks noChangeShapeType="1"/>
                </p:cNvSpPr>
                <p:nvPr/>
              </p:nvSpPr>
              <p:spPr bwMode="auto">
                <a:xfrm>
                  <a:off x="96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8" name="Line 144"/>
                <p:cNvSpPr>
                  <a:spLocks noChangeShapeType="1"/>
                </p:cNvSpPr>
                <p:nvPr/>
              </p:nvSpPr>
              <p:spPr bwMode="auto">
                <a:xfrm>
                  <a:off x="97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9" name="Oval 145"/>
                <p:cNvSpPr>
                  <a:spLocks noChangeArrowheads="1"/>
                </p:cNvSpPr>
                <p:nvPr/>
              </p:nvSpPr>
              <p:spPr bwMode="auto">
                <a:xfrm>
                  <a:off x="97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0" name="Line 146"/>
                <p:cNvSpPr>
                  <a:spLocks noChangeShapeType="1"/>
                </p:cNvSpPr>
                <p:nvPr/>
              </p:nvSpPr>
              <p:spPr bwMode="auto">
                <a:xfrm>
                  <a:off x="97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1" name="Line 147"/>
                <p:cNvSpPr>
                  <a:spLocks noChangeShapeType="1"/>
                </p:cNvSpPr>
                <p:nvPr/>
              </p:nvSpPr>
              <p:spPr bwMode="auto">
                <a:xfrm>
                  <a:off x="98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2" name="Oval 148"/>
                <p:cNvSpPr>
                  <a:spLocks noChangeArrowheads="1"/>
                </p:cNvSpPr>
                <p:nvPr/>
              </p:nvSpPr>
              <p:spPr bwMode="auto">
                <a:xfrm>
                  <a:off x="99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3" name="Line 149"/>
                <p:cNvSpPr>
                  <a:spLocks noChangeShapeType="1"/>
                </p:cNvSpPr>
                <p:nvPr/>
              </p:nvSpPr>
              <p:spPr bwMode="auto">
                <a:xfrm>
                  <a:off x="99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4" name="Line 150"/>
                <p:cNvSpPr>
                  <a:spLocks noChangeShapeType="1"/>
                </p:cNvSpPr>
                <p:nvPr/>
              </p:nvSpPr>
              <p:spPr bwMode="auto">
                <a:xfrm>
                  <a:off x="99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5" name="Oval 151"/>
                <p:cNvSpPr>
                  <a:spLocks noChangeArrowheads="1"/>
                </p:cNvSpPr>
                <p:nvPr/>
              </p:nvSpPr>
              <p:spPr bwMode="auto">
                <a:xfrm>
                  <a:off x="100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6" name="Line 152"/>
                <p:cNvSpPr>
                  <a:spLocks noChangeShapeType="1"/>
                </p:cNvSpPr>
                <p:nvPr/>
              </p:nvSpPr>
              <p:spPr bwMode="auto">
                <a:xfrm>
                  <a:off x="1006"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7" name="Line 153"/>
                <p:cNvSpPr>
                  <a:spLocks noChangeShapeType="1"/>
                </p:cNvSpPr>
                <p:nvPr/>
              </p:nvSpPr>
              <p:spPr bwMode="auto">
                <a:xfrm>
                  <a:off x="101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8" name="Oval 154"/>
                <p:cNvSpPr>
                  <a:spLocks noChangeArrowheads="1"/>
                </p:cNvSpPr>
                <p:nvPr/>
              </p:nvSpPr>
              <p:spPr bwMode="auto">
                <a:xfrm>
                  <a:off x="102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9" name="Line 155"/>
                <p:cNvSpPr>
                  <a:spLocks noChangeShapeType="1"/>
                </p:cNvSpPr>
                <p:nvPr/>
              </p:nvSpPr>
              <p:spPr bwMode="auto">
                <a:xfrm>
                  <a:off x="102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0" name="Line 156"/>
                <p:cNvSpPr>
                  <a:spLocks noChangeShapeType="1"/>
                </p:cNvSpPr>
                <p:nvPr/>
              </p:nvSpPr>
              <p:spPr bwMode="auto">
                <a:xfrm>
                  <a:off x="102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1" name="Oval 157"/>
                <p:cNvSpPr>
                  <a:spLocks noChangeArrowheads="1"/>
                </p:cNvSpPr>
                <p:nvPr/>
              </p:nvSpPr>
              <p:spPr bwMode="auto">
                <a:xfrm>
                  <a:off x="103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2" name="Line 158"/>
                <p:cNvSpPr>
                  <a:spLocks noChangeShapeType="1"/>
                </p:cNvSpPr>
                <p:nvPr/>
              </p:nvSpPr>
              <p:spPr bwMode="auto">
                <a:xfrm>
                  <a:off x="103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3" name="Line 159"/>
                <p:cNvSpPr>
                  <a:spLocks noChangeShapeType="1"/>
                </p:cNvSpPr>
                <p:nvPr/>
              </p:nvSpPr>
              <p:spPr bwMode="auto">
                <a:xfrm>
                  <a:off x="104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4" name="Oval 160"/>
                <p:cNvSpPr>
                  <a:spLocks noChangeArrowheads="1"/>
                </p:cNvSpPr>
                <p:nvPr/>
              </p:nvSpPr>
              <p:spPr bwMode="auto">
                <a:xfrm>
                  <a:off x="104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5" name="Line 161"/>
                <p:cNvSpPr>
                  <a:spLocks noChangeShapeType="1"/>
                </p:cNvSpPr>
                <p:nvPr/>
              </p:nvSpPr>
              <p:spPr bwMode="auto">
                <a:xfrm>
                  <a:off x="104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6" name="Line 162"/>
                <p:cNvSpPr>
                  <a:spLocks noChangeShapeType="1"/>
                </p:cNvSpPr>
                <p:nvPr/>
              </p:nvSpPr>
              <p:spPr bwMode="auto">
                <a:xfrm>
                  <a:off x="105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7" name="Oval 163"/>
                <p:cNvSpPr>
                  <a:spLocks noChangeArrowheads="1"/>
                </p:cNvSpPr>
                <p:nvPr/>
              </p:nvSpPr>
              <p:spPr bwMode="auto">
                <a:xfrm>
                  <a:off x="106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8" name="Line 164"/>
                <p:cNvSpPr>
                  <a:spLocks noChangeShapeType="1"/>
                </p:cNvSpPr>
                <p:nvPr/>
              </p:nvSpPr>
              <p:spPr bwMode="auto">
                <a:xfrm>
                  <a:off x="106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9" name="Line 165"/>
                <p:cNvSpPr>
                  <a:spLocks noChangeShapeType="1"/>
                </p:cNvSpPr>
                <p:nvPr/>
              </p:nvSpPr>
              <p:spPr bwMode="auto">
                <a:xfrm>
                  <a:off x="106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0" name="Oval 166"/>
                <p:cNvSpPr>
                  <a:spLocks noChangeArrowheads="1"/>
                </p:cNvSpPr>
                <p:nvPr/>
              </p:nvSpPr>
              <p:spPr bwMode="auto">
                <a:xfrm>
                  <a:off x="107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1" name="Line 167"/>
                <p:cNvSpPr>
                  <a:spLocks noChangeShapeType="1"/>
                </p:cNvSpPr>
                <p:nvPr/>
              </p:nvSpPr>
              <p:spPr bwMode="auto">
                <a:xfrm>
                  <a:off x="107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2" name="Line 168"/>
                <p:cNvSpPr>
                  <a:spLocks noChangeShapeType="1"/>
                </p:cNvSpPr>
                <p:nvPr/>
              </p:nvSpPr>
              <p:spPr bwMode="auto">
                <a:xfrm>
                  <a:off x="108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3" name="Oval 169"/>
                <p:cNvSpPr>
                  <a:spLocks noChangeArrowheads="1"/>
                </p:cNvSpPr>
                <p:nvPr/>
              </p:nvSpPr>
              <p:spPr bwMode="auto">
                <a:xfrm>
                  <a:off x="109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4" name="Line 170"/>
                <p:cNvSpPr>
                  <a:spLocks noChangeShapeType="1"/>
                </p:cNvSpPr>
                <p:nvPr/>
              </p:nvSpPr>
              <p:spPr bwMode="auto">
                <a:xfrm>
                  <a:off x="109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5" name="Line 171"/>
                <p:cNvSpPr>
                  <a:spLocks noChangeShapeType="1"/>
                </p:cNvSpPr>
                <p:nvPr/>
              </p:nvSpPr>
              <p:spPr bwMode="auto">
                <a:xfrm>
                  <a:off x="109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6" name="Oval 172"/>
                <p:cNvSpPr>
                  <a:spLocks noChangeArrowheads="1"/>
                </p:cNvSpPr>
                <p:nvPr/>
              </p:nvSpPr>
              <p:spPr bwMode="auto">
                <a:xfrm>
                  <a:off x="110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7" name="Line 173"/>
                <p:cNvSpPr>
                  <a:spLocks noChangeShapeType="1"/>
                </p:cNvSpPr>
                <p:nvPr/>
              </p:nvSpPr>
              <p:spPr bwMode="auto">
                <a:xfrm>
                  <a:off x="110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8" name="Line 174"/>
                <p:cNvSpPr>
                  <a:spLocks noChangeShapeType="1"/>
                </p:cNvSpPr>
                <p:nvPr/>
              </p:nvSpPr>
              <p:spPr bwMode="auto">
                <a:xfrm>
                  <a:off x="111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9" name="Oval 175"/>
                <p:cNvSpPr>
                  <a:spLocks noChangeArrowheads="1"/>
                </p:cNvSpPr>
                <p:nvPr/>
              </p:nvSpPr>
              <p:spPr bwMode="auto">
                <a:xfrm>
                  <a:off x="111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0" name="Line 176"/>
                <p:cNvSpPr>
                  <a:spLocks noChangeShapeType="1"/>
                </p:cNvSpPr>
                <p:nvPr/>
              </p:nvSpPr>
              <p:spPr bwMode="auto">
                <a:xfrm>
                  <a:off x="111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1" name="Line 177"/>
                <p:cNvSpPr>
                  <a:spLocks noChangeShapeType="1"/>
                </p:cNvSpPr>
                <p:nvPr/>
              </p:nvSpPr>
              <p:spPr bwMode="auto">
                <a:xfrm>
                  <a:off x="112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2" name="Oval 178"/>
                <p:cNvSpPr>
                  <a:spLocks noChangeArrowheads="1"/>
                </p:cNvSpPr>
                <p:nvPr/>
              </p:nvSpPr>
              <p:spPr bwMode="auto">
                <a:xfrm>
                  <a:off x="113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3" name="Line 179"/>
                <p:cNvSpPr>
                  <a:spLocks noChangeShapeType="1"/>
                </p:cNvSpPr>
                <p:nvPr/>
              </p:nvSpPr>
              <p:spPr bwMode="auto">
                <a:xfrm>
                  <a:off x="113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4" name="Line 180"/>
                <p:cNvSpPr>
                  <a:spLocks noChangeShapeType="1"/>
                </p:cNvSpPr>
                <p:nvPr/>
              </p:nvSpPr>
              <p:spPr bwMode="auto">
                <a:xfrm>
                  <a:off x="113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5" name="Oval 181"/>
                <p:cNvSpPr>
                  <a:spLocks noChangeArrowheads="1"/>
                </p:cNvSpPr>
                <p:nvPr/>
              </p:nvSpPr>
              <p:spPr bwMode="auto">
                <a:xfrm>
                  <a:off x="114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6" name="Line 182"/>
                <p:cNvSpPr>
                  <a:spLocks noChangeShapeType="1"/>
                </p:cNvSpPr>
                <p:nvPr/>
              </p:nvSpPr>
              <p:spPr bwMode="auto">
                <a:xfrm>
                  <a:off x="114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7" name="Line 183"/>
                <p:cNvSpPr>
                  <a:spLocks noChangeShapeType="1"/>
                </p:cNvSpPr>
                <p:nvPr/>
              </p:nvSpPr>
              <p:spPr bwMode="auto">
                <a:xfrm>
                  <a:off x="115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8" name="Oval 184"/>
                <p:cNvSpPr>
                  <a:spLocks noChangeArrowheads="1"/>
                </p:cNvSpPr>
                <p:nvPr/>
              </p:nvSpPr>
              <p:spPr bwMode="auto">
                <a:xfrm>
                  <a:off x="116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9" name="Line 185"/>
                <p:cNvSpPr>
                  <a:spLocks noChangeShapeType="1"/>
                </p:cNvSpPr>
                <p:nvPr/>
              </p:nvSpPr>
              <p:spPr bwMode="auto">
                <a:xfrm>
                  <a:off x="116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0" name="Line 186"/>
                <p:cNvSpPr>
                  <a:spLocks noChangeShapeType="1"/>
                </p:cNvSpPr>
                <p:nvPr/>
              </p:nvSpPr>
              <p:spPr bwMode="auto">
                <a:xfrm>
                  <a:off x="116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1" name="Oval 187"/>
                <p:cNvSpPr>
                  <a:spLocks noChangeArrowheads="1"/>
                </p:cNvSpPr>
                <p:nvPr/>
              </p:nvSpPr>
              <p:spPr bwMode="auto">
                <a:xfrm>
                  <a:off x="117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2" name="Line 188"/>
                <p:cNvSpPr>
                  <a:spLocks noChangeShapeType="1"/>
                </p:cNvSpPr>
                <p:nvPr/>
              </p:nvSpPr>
              <p:spPr bwMode="auto">
                <a:xfrm>
                  <a:off x="117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3" name="Line 189"/>
                <p:cNvSpPr>
                  <a:spLocks noChangeShapeType="1"/>
                </p:cNvSpPr>
                <p:nvPr/>
              </p:nvSpPr>
              <p:spPr bwMode="auto">
                <a:xfrm>
                  <a:off x="118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4" name="Oval 190"/>
                <p:cNvSpPr>
                  <a:spLocks noChangeArrowheads="1"/>
                </p:cNvSpPr>
                <p:nvPr/>
              </p:nvSpPr>
              <p:spPr bwMode="auto">
                <a:xfrm>
                  <a:off x="118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5" name="Line 191"/>
                <p:cNvSpPr>
                  <a:spLocks noChangeShapeType="1"/>
                </p:cNvSpPr>
                <p:nvPr/>
              </p:nvSpPr>
              <p:spPr bwMode="auto">
                <a:xfrm>
                  <a:off x="118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6" name="Line 192"/>
                <p:cNvSpPr>
                  <a:spLocks noChangeShapeType="1"/>
                </p:cNvSpPr>
                <p:nvPr/>
              </p:nvSpPr>
              <p:spPr bwMode="auto">
                <a:xfrm>
                  <a:off x="119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7" name="Oval 193"/>
                <p:cNvSpPr>
                  <a:spLocks noChangeArrowheads="1"/>
                </p:cNvSpPr>
                <p:nvPr/>
              </p:nvSpPr>
              <p:spPr bwMode="auto">
                <a:xfrm>
                  <a:off x="120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8" name="Line 194"/>
                <p:cNvSpPr>
                  <a:spLocks noChangeShapeType="1"/>
                </p:cNvSpPr>
                <p:nvPr/>
              </p:nvSpPr>
              <p:spPr bwMode="auto">
                <a:xfrm>
                  <a:off x="120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9" name="Line 195"/>
                <p:cNvSpPr>
                  <a:spLocks noChangeShapeType="1"/>
                </p:cNvSpPr>
                <p:nvPr/>
              </p:nvSpPr>
              <p:spPr bwMode="auto">
                <a:xfrm>
                  <a:off x="120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0" name="Oval 196"/>
                <p:cNvSpPr>
                  <a:spLocks noChangeArrowheads="1"/>
                </p:cNvSpPr>
                <p:nvPr/>
              </p:nvSpPr>
              <p:spPr bwMode="auto">
                <a:xfrm>
                  <a:off x="121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1" name="Line 197"/>
                <p:cNvSpPr>
                  <a:spLocks noChangeShapeType="1"/>
                </p:cNvSpPr>
                <p:nvPr/>
              </p:nvSpPr>
              <p:spPr bwMode="auto">
                <a:xfrm>
                  <a:off x="1216"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2" name="Line 198"/>
                <p:cNvSpPr>
                  <a:spLocks noChangeShapeType="1"/>
                </p:cNvSpPr>
                <p:nvPr/>
              </p:nvSpPr>
              <p:spPr bwMode="auto">
                <a:xfrm>
                  <a:off x="122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3" name="Oval 199"/>
                <p:cNvSpPr>
                  <a:spLocks noChangeArrowheads="1"/>
                </p:cNvSpPr>
                <p:nvPr/>
              </p:nvSpPr>
              <p:spPr bwMode="auto">
                <a:xfrm>
                  <a:off x="123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4" name="Line 200"/>
                <p:cNvSpPr>
                  <a:spLocks noChangeShapeType="1"/>
                </p:cNvSpPr>
                <p:nvPr/>
              </p:nvSpPr>
              <p:spPr bwMode="auto">
                <a:xfrm>
                  <a:off x="123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5" name="Line 201"/>
                <p:cNvSpPr>
                  <a:spLocks noChangeShapeType="1"/>
                </p:cNvSpPr>
                <p:nvPr/>
              </p:nvSpPr>
              <p:spPr bwMode="auto">
                <a:xfrm>
                  <a:off x="123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6" name="Oval 202"/>
                <p:cNvSpPr>
                  <a:spLocks noChangeArrowheads="1"/>
                </p:cNvSpPr>
                <p:nvPr/>
              </p:nvSpPr>
              <p:spPr bwMode="auto">
                <a:xfrm>
                  <a:off x="124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7" name="Line 203"/>
                <p:cNvSpPr>
                  <a:spLocks noChangeShapeType="1"/>
                </p:cNvSpPr>
                <p:nvPr/>
              </p:nvSpPr>
              <p:spPr bwMode="auto">
                <a:xfrm>
                  <a:off x="124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8" name="Line 204"/>
                <p:cNvSpPr>
                  <a:spLocks noChangeShapeType="1"/>
                </p:cNvSpPr>
                <p:nvPr/>
              </p:nvSpPr>
              <p:spPr bwMode="auto">
                <a:xfrm>
                  <a:off x="12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406"/>
              <p:cNvGrpSpPr>
                <a:grpSpLocks/>
              </p:cNvGrpSpPr>
              <p:nvPr/>
            </p:nvGrpSpPr>
            <p:grpSpPr bwMode="auto">
              <a:xfrm>
                <a:off x="1998662" y="763588"/>
                <a:ext cx="1490663" cy="3241675"/>
                <a:chOff x="1259" y="481"/>
                <a:chExt cx="939" cy="2042"/>
              </a:xfrm>
            </p:grpSpPr>
            <p:sp>
              <p:nvSpPr>
                <p:cNvPr id="609" name="Oval 206"/>
                <p:cNvSpPr>
                  <a:spLocks noChangeArrowheads="1"/>
                </p:cNvSpPr>
                <p:nvPr/>
              </p:nvSpPr>
              <p:spPr bwMode="auto">
                <a:xfrm>
                  <a:off x="125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0" name="Line 207"/>
                <p:cNvSpPr>
                  <a:spLocks noChangeShapeType="1"/>
                </p:cNvSpPr>
                <p:nvPr/>
              </p:nvSpPr>
              <p:spPr bwMode="auto">
                <a:xfrm>
                  <a:off x="125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1" name="Line 208"/>
                <p:cNvSpPr>
                  <a:spLocks noChangeShapeType="1"/>
                </p:cNvSpPr>
                <p:nvPr/>
              </p:nvSpPr>
              <p:spPr bwMode="auto">
                <a:xfrm>
                  <a:off x="126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2" name="Oval 209"/>
                <p:cNvSpPr>
                  <a:spLocks noChangeArrowheads="1"/>
                </p:cNvSpPr>
                <p:nvPr/>
              </p:nvSpPr>
              <p:spPr bwMode="auto">
                <a:xfrm>
                  <a:off x="127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3" name="Line 210"/>
                <p:cNvSpPr>
                  <a:spLocks noChangeShapeType="1"/>
                </p:cNvSpPr>
                <p:nvPr/>
              </p:nvSpPr>
              <p:spPr bwMode="auto">
                <a:xfrm>
                  <a:off x="127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4" name="Line 211"/>
                <p:cNvSpPr>
                  <a:spLocks noChangeShapeType="1"/>
                </p:cNvSpPr>
                <p:nvPr/>
              </p:nvSpPr>
              <p:spPr bwMode="auto">
                <a:xfrm>
                  <a:off x="127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5" name="Oval 212"/>
                <p:cNvSpPr>
                  <a:spLocks noChangeArrowheads="1"/>
                </p:cNvSpPr>
                <p:nvPr/>
              </p:nvSpPr>
              <p:spPr bwMode="auto">
                <a:xfrm>
                  <a:off x="128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6" name="Line 213"/>
                <p:cNvSpPr>
                  <a:spLocks noChangeShapeType="1"/>
                </p:cNvSpPr>
                <p:nvPr/>
              </p:nvSpPr>
              <p:spPr bwMode="auto">
                <a:xfrm>
                  <a:off x="128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7" name="Line 214"/>
                <p:cNvSpPr>
                  <a:spLocks noChangeShapeType="1"/>
                </p:cNvSpPr>
                <p:nvPr/>
              </p:nvSpPr>
              <p:spPr bwMode="auto">
                <a:xfrm>
                  <a:off x="129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8" name="Oval 215"/>
                <p:cNvSpPr>
                  <a:spLocks noChangeArrowheads="1"/>
                </p:cNvSpPr>
                <p:nvPr/>
              </p:nvSpPr>
              <p:spPr bwMode="auto">
                <a:xfrm>
                  <a:off x="130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9" name="Line 216"/>
                <p:cNvSpPr>
                  <a:spLocks noChangeShapeType="1"/>
                </p:cNvSpPr>
                <p:nvPr/>
              </p:nvSpPr>
              <p:spPr bwMode="auto">
                <a:xfrm>
                  <a:off x="130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0" name="Line 217"/>
                <p:cNvSpPr>
                  <a:spLocks noChangeShapeType="1"/>
                </p:cNvSpPr>
                <p:nvPr/>
              </p:nvSpPr>
              <p:spPr bwMode="auto">
                <a:xfrm>
                  <a:off x="130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1" name="Oval 218"/>
                <p:cNvSpPr>
                  <a:spLocks noChangeArrowheads="1"/>
                </p:cNvSpPr>
                <p:nvPr/>
              </p:nvSpPr>
              <p:spPr bwMode="auto">
                <a:xfrm>
                  <a:off x="131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2" name="Line 219"/>
                <p:cNvSpPr>
                  <a:spLocks noChangeShapeType="1"/>
                </p:cNvSpPr>
                <p:nvPr/>
              </p:nvSpPr>
              <p:spPr bwMode="auto">
                <a:xfrm>
                  <a:off x="131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3" name="Line 220"/>
                <p:cNvSpPr>
                  <a:spLocks noChangeShapeType="1"/>
                </p:cNvSpPr>
                <p:nvPr/>
              </p:nvSpPr>
              <p:spPr bwMode="auto">
                <a:xfrm>
                  <a:off x="132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 name="Oval 221"/>
                <p:cNvSpPr>
                  <a:spLocks noChangeArrowheads="1"/>
                </p:cNvSpPr>
                <p:nvPr/>
              </p:nvSpPr>
              <p:spPr bwMode="auto">
                <a:xfrm>
                  <a:off x="132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5" name="Line 222"/>
                <p:cNvSpPr>
                  <a:spLocks noChangeShapeType="1"/>
                </p:cNvSpPr>
                <p:nvPr/>
              </p:nvSpPr>
              <p:spPr bwMode="auto">
                <a:xfrm>
                  <a:off x="132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6" name="Line 223"/>
                <p:cNvSpPr>
                  <a:spLocks noChangeShapeType="1"/>
                </p:cNvSpPr>
                <p:nvPr/>
              </p:nvSpPr>
              <p:spPr bwMode="auto">
                <a:xfrm>
                  <a:off x="133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7" name="Oval 224"/>
                <p:cNvSpPr>
                  <a:spLocks noChangeArrowheads="1"/>
                </p:cNvSpPr>
                <p:nvPr/>
              </p:nvSpPr>
              <p:spPr bwMode="auto">
                <a:xfrm>
                  <a:off x="134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 name="Line 225"/>
                <p:cNvSpPr>
                  <a:spLocks noChangeShapeType="1"/>
                </p:cNvSpPr>
                <p:nvPr/>
              </p:nvSpPr>
              <p:spPr bwMode="auto">
                <a:xfrm>
                  <a:off x="134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 name="Line 226"/>
                <p:cNvSpPr>
                  <a:spLocks noChangeShapeType="1"/>
                </p:cNvSpPr>
                <p:nvPr/>
              </p:nvSpPr>
              <p:spPr bwMode="auto">
                <a:xfrm>
                  <a:off x="13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 name="Oval 227"/>
                <p:cNvSpPr>
                  <a:spLocks noChangeArrowheads="1"/>
                </p:cNvSpPr>
                <p:nvPr/>
              </p:nvSpPr>
              <p:spPr bwMode="auto">
                <a:xfrm>
                  <a:off x="135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 name="Line 228"/>
                <p:cNvSpPr>
                  <a:spLocks noChangeShapeType="1"/>
                </p:cNvSpPr>
                <p:nvPr/>
              </p:nvSpPr>
              <p:spPr bwMode="auto">
                <a:xfrm>
                  <a:off x="135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2" name="Line 229"/>
                <p:cNvSpPr>
                  <a:spLocks noChangeShapeType="1"/>
                </p:cNvSpPr>
                <p:nvPr/>
              </p:nvSpPr>
              <p:spPr bwMode="auto">
                <a:xfrm>
                  <a:off x="13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3" name="Oval 230"/>
                <p:cNvSpPr>
                  <a:spLocks noChangeArrowheads="1"/>
                </p:cNvSpPr>
                <p:nvPr/>
              </p:nvSpPr>
              <p:spPr bwMode="auto">
                <a:xfrm>
                  <a:off x="137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4" name="Line 231"/>
                <p:cNvSpPr>
                  <a:spLocks noChangeShapeType="1"/>
                </p:cNvSpPr>
                <p:nvPr/>
              </p:nvSpPr>
              <p:spPr bwMode="auto">
                <a:xfrm>
                  <a:off x="137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5" name="Line 232"/>
                <p:cNvSpPr>
                  <a:spLocks noChangeShapeType="1"/>
                </p:cNvSpPr>
                <p:nvPr/>
              </p:nvSpPr>
              <p:spPr bwMode="auto">
                <a:xfrm>
                  <a:off x="13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6" name="Oval 233"/>
                <p:cNvSpPr>
                  <a:spLocks noChangeArrowheads="1"/>
                </p:cNvSpPr>
                <p:nvPr/>
              </p:nvSpPr>
              <p:spPr bwMode="auto">
                <a:xfrm>
                  <a:off x="138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7" name="Line 234"/>
                <p:cNvSpPr>
                  <a:spLocks noChangeShapeType="1"/>
                </p:cNvSpPr>
                <p:nvPr/>
              </p:nvSpPr>
              <p:spPr bwMode="auto">
                <a:xfrm>
                  <a:off x="138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8" name="Line 235"/>
                <p:cNvSpPr>
                  <a:spLocks noChangeShapeType="1"/>
                </p:cNvSpPr>
                <p:nvPr/>
              </p:nvSpPr>
              <p:spPr bwMode="auto">
                <a:xfrm>
                  <a:off x="139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9" name="Oval 236"/>
                <p:cNvSpPr>
                  <a:spLocks noChangeArrowheads="1"/>
                </p:cNvSpPr>
                <p:nvPr/>
              </p:nvSpPr>
              <p:spPr bwMode="auto">
                <a:xfrm>
                  <a:off x="1399"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0" name="Line 237"/>
                <p:cNvSpPr>
                  <a:spLocks noChangeShapeType="1"/>
                </p:cNvSpPr>
                <p:nvPr/>
              </p:nvSpPr>
              <p:spPr bwMode="auto">
                <a:xfrm>
                  <a:off x="139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1" name="Line 238"/>
                <p:cNvSpPr>
                  <a:spLocks noChangeShapeType="1"/>
                </p:cNvSpPr>
                <p:nvPr/>
              </p:nvSpPr>
              <p:spPr bwMode="auto">
                <a:xfrm>
                  <a:off x="140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2" name="Oval 239"/>
                <p:cNvSpPr>
                  <a:spLocks noChangeArrowheads="1"/>
                </p:cNvSpPr>
                <p:nvPr/>
              </p:nvSpPr>
              <p:spPr bwMode="auto">
                <a:xfrm>
                  <a:off x="1413"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3" name="Line 240"/>
                <p:cNvSpPr>
                  <a:spLocks noChangeShapeType="1"/>
                </p:cNvSpPr>
                <p:nvPr/>
              </p:nvSpPr>
              <p:spPr bwMode="auto">
                <a:xfrm>
                  <a:off x="141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4" name="Line 241"/>
                <p:cNvSpPr>
                  <a:spLocks noChangeShapeType="1"/>
                </p:cNvSpPr>
                <p:nvPr/>
              </p:nvSpPr>
              <p:spPr bwMode="auto">
                <a:xfrm>
                  <a:off x="141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5" name="Oval 242"/>
                <p:cNvSpPr>
                  <a:spLocks noChangeArrowheads="1"/>
                </p:cNvSpPr>
                <p:nvPr/>
              </p:nvSpPr>
              <p:spPr bwMode="auto">
                <a:xfrm>
                  <a:off x="1427"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6" name="Line 243"/>
                <p:cNvSpPr>
                  <a:spLocks noChangeShapeType="1"/>
                </p:cNvSpPr>
                <p:nvPr/>
              </p:nvSpPr>
              <p:spPr bwMode="auto">
                <a:xfrm>
                  <a:off x="142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7" name="Line 244"/>
                <p:cNvSpPr>
                  <a:spLocks noChangeShapeType="1"/>
                </p:cNvSpPr>
                <p:nvPr/>
              </p:nvSpPr>
              <p:spPr bwMode="auto">
                <a:xfrm>
                  <a:off x="1434"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8" name="Oval 245"/>
                <p:cNvSpPr>
                  <a:spLocks noChangeArrowheads="1"/>
                </p:cNvSpPr>
                <p:nvPr/>
              </p:nvSpPr>
              <p:spPr bwMode="auto">
                <a:xfrm>
                  <a:off x="1441"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9" name="Line 246"/>
                <p:cNvSpPr>
                  <a:spLocks noChangeShapeType="1"/>
                </p:cNvSpPr>
                <p:nvPr/>
              </p:nvSpPr>
              <p:spPr bwMode="auto">
                <a:xfrm>
                  <a:off x="144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0" name="Line 247"/>
                <p:cNvSpPr>
                  <a:spLocks noChangeShapeType="1"/>
                </p:cNvSpPr>
                <p:nvPr/>
              </p:nvSpPr>
              <p:spPr bwMode="auto">
                <a:xfrm>
                  <a:off x="1448"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1" name="Oval 248"/>
                <p:cNvSpPr>
                  <a:spLocks noChangeArrowheads="1"/>
                </p:cNvSpPr>
                <p:nvPr/>
              </p:nvSpPr>
              <p:spPr bwMode="auto">
                <a:xfrm>
                  <a:off x="1455"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2" name="Line 249"/>
                <p:cNvSpPr>
                  <a:spLocks noChangeShapeType="1"/>
                </p:cNvSpPr>
                <p:nvPr/>
              </p:nvSpPr>
              <p:spPr bwMode="auto">
                <a:xfrm>
                  <a:off x="1455" y="251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3" name="Line 250"/>
                <p:cNvSpPr>
                  <a:spLocks noChangeShapeType="1"/>
                </p:cNvSpPr>
                <p:nvPr/>
              </p:nvSpPr>
              <p:spPr bwMode="auto">
                <a:xfrm>
                  <a:off x="1462" y="250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4" name="Oval 251"/>
                <p:cNvSpPr>
                  <a:spLocks noChangeArrowheads="1"/>
                </p:cNvSpPr>
                <p:nvPr/>
              </p:nvSpPr>
              <p:spPr bwMode="auto">
                <a:xfrm>
                  <a:off x="1469" y="25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5" name="Line 252"/>
                <p:cNvSpPr>
                  <a:spLocks noChangeShapeType="1"/>
                </p:cNvSpPr>
                <p:nvPr/>
              </p:nvSpPr>
              <p:spPr bwMode="auto">
                <a:xfrm>
                  <a:off x="1469" y="251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6" name="Line 253"/>
                <p:cNvSpPr>
                  <a:spLocks noChangeShapeType="1"/>
                </p:cNvSpPr>
                <p:nvPr/>
              </p:nvSpPr>
              <p:spPr bwMode="auto">
                <a:xfrm>
                  <a:off x="1476" y="25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7" name="Oval 254"/>
                <p:cNvSpPr>
                  <a:spLocks noChangeArrowheads="1"/>
                </p:cNvSpPr>
                <p:nvPr/>
              </p:nvSpPr>
              <p:spPr bwMode="auto">
                <a:xfrm>
                  <a:off x="1484" y="250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8" name="Line 255"/>
                <p:cNvSpPr>
                  <a:spLocks noChangeShapeType="1"/>
                </p:cNvSpPr>
                <p:nvPr/>
              </p:nvSpPr>
              <p:spPr bwMode="auto">
                <a:xfrm>
                  <a:off x="1483" y="251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9" name="Line 256"/>
                <p:cNvSpPr>
                  <a:spLocks noChangeShapeType="1"/>
                </p:cNvSpPr>
                <p:nvPr/>
              </p:nvSpPr>
              <p:spPr bwMode="auto">
                <a:xfrm>
                  <a:off x="1490" y="250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0" name="Oval 257"/>
                <p:cNvSpPr>
                  <a:spLocks noChangeArrowheads="1"/>
                </p:cNvSpPr>
                <p:nvPr/>
              </p:nvSpPr>
              <p:spPr bwMode="auto">
                <a:xfrm>
                  <a:off x="1497" y="250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1" name="Line 258"/>
                <p:cNvSpPr>
                  <a:spLocks noChangeShapeType="1"/>
                </p:cNvSpPr>
                <p:nvPr/>
              </p:nvSpPr>
              <p:spPr bwMode="auto">
                <a:xfrm>
                  <a:off x="1497" y="251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2" name="Line 259"/>
                <p:cNvSpPr>
                  <a:spLocks noChangeShapeType="1"/>
                </p:cNvSpPr>
                <p:nvPr/>
              </p:nvSpPr>
              <p:spPr bwMode="auto">
                <a:xfrm>
                  <a:off x="1504" y="25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3" name="Oval 260"/>
                <p:cNvSpPr>
                  <a:spLocks noChangeArrowheads="1"/>
                </p:cNvSpPr>
                <p:nvPr/>
              </p:nvSpPr>
              <p:spPr bwMode="auto">
                <a:xfrm>
                  <a:off x="1511" y="2501"/>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4" name="Line 261"/>
                <p:cNvSpPr>
                  <a:spLocks noChangeShapeType="1"/>
                </p:cNvSpPr>
                <p:nvPr/>
              </p:nvSpPr>
              <p:spPr bwMode="auto">
                <a:xfrm>
                  <a:off x="1511" y="250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 name="Line 262"/>
                <p:cNvSpPr>
                  <a:spLocks noChangeShapeType="1"/>
                </p:cNvSpPr>
                <p:nvPr/>
              </p:nvSpPr>
              <p:spPr bwMode="auto">
                <a:xfrm>
                  <a:off x="1517" y="250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6" name="Oval 263"/>
                <p:cNvSpPr>
                  <a:spLocks noChangeArrowheads="1"/>
                </p:cNvSpPr>
                <p:nvPr/>
              </p:nvSpPr>
              <p:spPr bwMode="auto">
                <a:xfrm>
                  <a:off x="1525" y="249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7" name="Line 264"/>
                <p:cNvSpPr>
                  <a:spLocks noChangeShapeType="1"/>
                </p:cNvSpPr>
                <p:nvPr/>
              </p:nvSpPr>
              <p:spPr bwMode="auto">
                <a:xfrm>
                  <a:off x="1525" y="250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8" name="Line 265"/>
                <p:cNvSpPr>
                  <a:spLocks noChangeShapeType="1"/>
                </p:cNvSpPr>
                <p:nvPr/>
              </p:nvSpPr>
              <p:spPr bwMode="auto">
                <a:xfrm>
                  <a:off x="1532" y="249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9" name="Oval 266"/>
                <p:cNvSpPr>
                  <a:spLocks noChangeArrowheads="1"/>
                </p:cNvSpPr>
                <p:nvPr/>
              </p:nvSpPr>
              <p:spPr bwMode="auto">
                <a:xfrm>
                  <a:off x="1539" y="2492"/>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0" name="Line 267"/>
                <p:cNvSpPr>
                  <a:spLocks noChangeShapeType="1"/>
                </p:cNvSpPr>
                <p:nvPr/>
              </p:nvSpPr>
              <p:spPr bwMode="auto">
                <a:xfrm>
                  <a:off x="1539" y="249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1" name="Line 268"/>
                <p:cNvSpPr>
                  <a:spLocks noChangeShapeType="1"/>
                </p:cNvSpPr>
                <p:nvPr/>
              </p:nvSpPr>
              <p:spPr bwMode="auto">
                <a:xfrm>
                  <a:off x="1546" y="249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2" name="Oval 269"/>
                <p:cNvSpPr>
                  <a:spLocks noChangeArrowheads="1"/>
                </p:cNvSpPr>
                <p:nvPr/>
              </p:nvSpPr>
              <p:spPr bwMode="auto">
                <a:xfrm>
                  <a:off x="1553" y="248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3" name="Line 270"/>
                <p:cNvSpPr>
                  <a:spLocks noChangeShapeType="1"/>
                </p:cNvSpPr>
                <p:nvPr/>
              </p:nvSpPr>
              <p:spPr bwMode="auto">
                <a:xfrm>
                  <a:off x="1553" y="249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4" name="Line 271"/>
                <p:cNvSpPr>
                  <a:spLocks noChangeShapeType="1"/>
                </p:cNvSpPr>
                <p:nvPr/>
              </p:nvSpPr>
              <p:spPr bwMode="auto">
                <a:xfrm>
                  <a:off x="1560" y="248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5" name="Oval 272"/>
                <p:cNvSpPr>
                  <a:spLocks noChangeArrowheads="1"/>
                </p:cNvSpPr>
                <p:nvPr/>
              </p:nvSpPr>
              <p:spPr bwMode="auto">
                <a:xfrm>
                  <a:off x="1568" y="247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6" name="Line 273"/>
                <p:cNvSpPr>
                  <a:spLocks noChangeShapeType="1"/>
                </p:cNvSpPr>
                <p:nvPr/>
              </p:nvSpPr>
              <p:spPr bwMode="auto">
                <a:xfrm>
                  <a:off x="1567" y="247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7" name="Line 274"/>
                <p:cNvSpPr>
                  <a:spLocks noChangeShapeType="1"/>
                </p:cNvSpPr>
                <p:nvPr/>
              </p:nvSpPr>
              <p:spPr bwMode="auto">
                <a:xfrm>
                  <a:off x="1574" y="247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8" name="Oval 275"/>
                <p:cNvSpPr>
                  <a:spLocks noChangeArrowheads="1"/>
                </p:cNvSpPr>
                <p:nvPr/>
              </p:nvSpPr>
              <p:spPr bwMode="auto">
                <a:xfrm>
                  <a:off x="1582" y="245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9" name="Line 276"/>
                <p:cNvSpPr>
                  <a:spLocks noChangeShapeType="1"/>
                </p:cNvSpPr>
                <p:nvPr/>
              </p:nvSpPr>
              <p:spPr bwMode="auto">
                <a:xfrm>
                  <a:off x="1581" y="246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0" name="Line 277"/>
                <p:cNvSpPr>
                  <a:spLocks noChangeShapeType="1"/>
                </p:cNvSpPr>
                <p:nvPr/>
              </p:nvSpPr>
              <p:spPr bwMode="auto">
                <a:xfrm>
                  <a:off x="1588" y="245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1" name="Oval 278"/>
                <p:cNvSpPr>
                  <a:spLocks noChangeArrowheads="1"/>
                </p:cNvSpPr>
                <p:nvPr/>
              </p:nvSpPr>
              <p:spPr bwMode="auto">
                <a:xfrm>
                  <a:off x="1596" y="2435"/>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2" name="Line 279"/>
                <p:cNvSpPr>
                  <a:spLocks noChangeShapeType="1"/>
                </p:cNvSpPr>
                <p:nvPr/>
              </p:nvSpPr>
              <p:spPr bwMode="auto">
                <a:xfrm>
                  <a:off x="1595" y="244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3" name="Line 280"/>
                <p:cNvSpPr>
                  <a:spLocks noChangeShapeType="1"/>
                </p:cNvSpPr>
                <p:nvPr/>
              </p:nvSpPr>
              <p:spPr bwMode="auto">
                <a:xfrm>
                  <a:off x="1602" y="243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4" name="Oval 281"/>
                <p:cNvSpPr>
                  <a:spLocks noChangeArrowheads="1"/>
                </p:cNvSpPr>
                <p:nvPr/>
              </p:nvSpPr>
              <p:spPr bwMode="auto">
                <a:xfrm>
                  <a:off x="1609" y="2408"/>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5" name="Line 282"/>
                <p:cNvSpPr>
                  <a:spLocks noChangeShapeType="1"/>
                </p:cNvSpPr>
                <p:nvPr/>
              </p:nvSpPr>
              <p:spPr bwMode="auto">
                <a:xfrm>
                  <a:off x="1609" y="24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6" name="Line 283"/>
                <p:cNvSpPr>
                  <a:spLocks noChangeShapeType="1"/>
                </p:cNvSpPr>
                <p:nvPr/>
              </p:nvSpPr>
              <p:spPr bwMode="auto">
                <a:xfrm>
                  <a:off x="1616" y="240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7" name="Oval 284"/>
                <p:cNvSpPr>
                  <a:spLocks noChangeArrowheads="1"/>
                </p:cNvSpPr>
                <p:nvPr/>
              </p:nvSpPr>
              <p:spPr bwMode="auto">
                <a:xfrm>
                  <a:off x="1623" y="2373"/>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8" name="Line 285"/>
                <p:cNvSpPr>
                  <a:spLocks noChangeShapeType="1"/>
                </p:cNvSpPr>
                <p:nvPr/>
              </p:nvSpPr>
              <p:spPr bwMode="auto">
                <a:xfrm>
                  <a:off x="1623" y="23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9" name="Line 286"/>
                <p:cNvSpPr>
                  <a:spLocks noChangeShapeType="1"/>
                </p:cNvSpPr>
                <p:nvPr/>
              </p:nvSpPr>
              <p:spPr bwMode="auto">
                <a:xfrm>
                  <a:off x="1630" y="237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0" name="Oval 287"/>
                <p:cNvSpPr>
                  <a:spLocks noChangeArrowheads="1"/>
                </p:cNvSpPr>
                <p:nvPr/>
              </p:nvSpPr>
              <p:spPr bwMode="auto">
                <a:xfrm>
                  <a:off x="1637" y="2328"/>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1" name="Line 288"/>
                <p:cNvSpPr>
                  <a:spLocks noChangeShapeType="1"/>
                </p:cNvSpPr>
                <p:nvPr/>
              </p:nvSpPr>
              <p:spPr bwMode="auto">
                <a:xfrm>
                  <a:off x="1637" y="233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2" name="Line 289"/>
                <p:cNvSpPr>
                  <a:spLocks noChangeShapeType="1"/>
                </p:cNvSpPr>
                <p:nvPr/>
              </p:nvSpPr>
              <p:spPr bwMode="auto">
                <a:xfrm>
                  <a:off x="1644" y="232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3" name="Oval 290"/>
                <p:cNvSpPr>
                  <a:spLocks noChangeArrowheads="1"/>
                </p:cNvSpPr>
                <p:nvPr/>
              </p:nvSpPr>
              <p:spPr bwMode="auto">
                <a:xfrm>
                  <a:off x="1651" y="2272"/>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4" name="Line 291"/>
                <p:cNvSpPr>
                  <a:spLocks noChangeShapeType="1"/>
                </p:cNvSpPr>
                <p:nvPr/>
              </p:nvSpPr>
              <p:spPr bwMode="auto">
                <a:xfrm>
                  <a:off x="1651" y="22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5" name="Line 292"/>
                <p:cNvSpPr>
                  <a:spLocks noChangeShapeType="1"/>
                </p:cNvSpPr>
                <p:nvPr/>
              </p:nvSpPr>
              <p:spPr bwMode="auto">
                <a:xfrm>
                  <a:off x="1658" y="227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6" name="Oval 293"/>
                <p:cNvSpPr>
                  <a:spLocks noChangeArrowheads="1"/>
                </p:cNvSpPr>
                <p:nvPr/>
              </p:nvSpPr>
              <p:spPr bwMode="auto">
                <a:xfrm>
                  <a:off x="1666" y="220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7" name="Line 294"/>
                <p:cNvSpPr>
                  <a:spLocks noChangeShapeType="1"/>
                </p:cNvSpPr>
                <p:nvPr/>
              </p:nvSpPr>
              <p:spPr bwMode="auto">
                <a:xfrm>
                  <a:off x="1665" y="2210"/>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8" name="Line 295"/>
                <p:cNvSpPr>
                  <a:spLocks noChangeShapeType="1"/>
                </p:cNvSpPr>
                <p:nvPr/>
              </p:nvSpPr>
              <p:spPr bwMode="auto">
                <a:xfrm>
                  <a:off x="1672" y="22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9" name="Oval 296"/>
                <p:cNvSpPr>
                  <a:spLocks noChangeArrowheads="1"/>
                </p:cNvSpPr>
                <p:nvPr/>
              </p:nvSpPr>
              <p:spPr bwMode="auto">
                <a:xfrm>
                  <a:off x="1680" y="2122"/>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0" name="Line 297"/>
                <p:cNvSpPr>
                  <a:spLocks noChangeShapeType="1"/>
                </p:cNvSpPr>
                <p:nvPr/>
              </p:nvSpPr>
              <p:spPr bwMode="auto">
                <a:xfrm>
                  <a:off x="1679" y="212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1" name="Line 298"/>
                <p:cNvSpPr>
                  <a:spLocks noChangeShapeType="1"/>
                </p:cNvSpPr>
                <p:nvPr/>
              </p:nvSpPr>
              <p:spPr bwMode="auto">
                <a:xfrm>
                  <a:off x="1686" y="212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2" name="Oval 299"/>
                <p:cNvSpPr>
                  <a:spLocks noChangeArrowheads="1"/>
                </p:cNvSpPr>
                <p:nvPr/>
              </p:nvSpPr>
              <p:spPr bwMode="auto">
                <a:xfrm>
                  <a:off x="1694" y="202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3" name="Line 300"/>
                <p:cNvSpPr>
                  <a:spLocks noChangeShapeType="1"/>
                </p:cNvSpPr>
                <p:nvPr/>
              </p:nvSpPr>
              <p:spPr bwMode="auto">
                <a:xfrm>
                  <a:off x="1694" y="203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4" name="Line 301"/>
                <p:cNvSpPr>
                  <a:spLocks noChangeShapeType="1"/>
                </p:cNvSpPr>
                <p:nvPr/>
              </p:nvSpPr>
              <p:spPr bwMode="auto">
                <a:xfrm>
                  <a:off x="1700" y="202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5" name="Oval 302"/>
                <p:cNvSpPr>
                  <a:spLocks noChangeArrowheads="1"/>
                </p:cNvSpPr>
                <p:nvPr/>
              </p:nvSpPr>
              <p:spPr bwMode="auto">
                <a:xfrm>
                  <a:off x="1708" y="191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6" name="Line 303"/>
                <p:cNvSpPr>
                  <a:spLocks noChangeShapeType="1"/>
                </p:cNvSpPr>
                <p:nvPr/>
              </p:nvSpPr>
              <p:spPr bwMode="auto">
                <a:xfrm>
                  <a:off x="1708" y="192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7" name="Line 304"/>
                <p:cNvSpPr>
                  <a:spLocks noChangeShapeType="1"/>
                </p:cNvSpPr>
                <p:nvPr/>
              </p:nvSpPr>
              <p:spPr bwMode="auto">
                <a:xfrm>
                  <a:off x="1714" y="191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8" name="Oval 305"/>
                <p:cNvSpPr>
                  <a:spLocks noChangeArrowheads="1"/>
                </p:cNvSpPr>
                <p:nvPr/>
              </p:nvSpPr>
              <p:spPr bwMode="auto">
                <a:xfrm>
                  <a:off x="1722" y="179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9" name="Line 306"/>
                <p:cNvSpPr>
                  <a:spLocks noChangeShapeType="1"/>
                </p:cNvSpPr>
                <p:nvPr/>
              </p:nvSpPr>
              <p:spPr bwMode="auto">
                <a:xfrm>
                  <a:off x="1722" y="179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0" name="Line 307"/>
                <p:cNvSpPr>
                  <a:spLocks noChangeShapeType="1"/>
                </p:cNvSpPr>
                <p:nvPr/>
              </p:nvSpPr>
              <p:spPr bwMode="auto">
                <a:xfrm>
                  <a:off x="1728" y="179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1" name="Oval 308"/>
                <p:cNvSpPr>
                  <a:spLocks noChangeArrowheads="1"/>
                </p:cNvSpPr>
                <p:nvPr/>
              </p:nvSpPr>
              <p:spPr bwMode="auto">
                <a:xfrm>
                  <a:off x="1735" y="165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2" name="Line 309"/>
                <p:cNvSpPr>
                  <a:spLocks noChangeShapeType="1"/>
                </p:cNvSpPr>
                <p:nvPr/>
              </p:nvSpPr>
              <p:spPr bwMode="auto">
                <a:xfrm>
                  <a:off x="1735" y="166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3" name="Line 310"/>
                <p:cNvSpPr>
                  <a:spLocks noChangeShapeType="1"/>
                </p:cNvSpPr>
                <p:nvPr/>
              </p:nvSpPr>
              <p:spPr bwMode="auto">
                <a:xfrm>
                  <a:off x="1742" y="165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4" name="Oval 311"/>
                <p:cNvSpPr>
                  <a:spLocks noChangeArrowheads="1"/>
                </p:cNvSpPr>
                <p:nvPr/>
              </p:nvSpPr>
              <p:spPr bwMode="auto">
                <a:xfrm>
                  <a:off x="1750" y="1511"/>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5" name="Line 312"/>
                <p:cNvSpPr>
                  <a:spLocks noChangeShapeType="1"/>
                </p:cNvSpPr>
                <p:nvPr/>
              </p:nvSpPr>
              <p:spPr bwMode="auto">
                <a:xfrm>
                  <a:off x="1749" y="151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6" name="Line 313"/>
                <p:cNvSpPr>
                  <a:spLocks noChangeShapeType="1"/>
                </p:cNvSpPr>
                <p:nvPr/>
              </p:nvSpPr>
              <p:spPr bwMode="auto">
                <a:xfrm>
                  <a:off x="1756" y="151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7" name="Oval 314"/>
                <p:cNvSpPr>
                  <a:spLocks noChangeArrowheads="1"/>
                </p:cNvSpPr>
                <p:nvPr/>
              </p:nvSpPr>
              <p:spPr bwMode="auto">
                <a:xfrm>
                  <a:off x="1764" y="135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8" name="Line 315"/>
                <p:cNvSpPr>
                  <a:spLocks noChangeShapeType="1"/>
                </p:cNvSpPr>
                <p:nvPr/>
              </p:nvSpPr>
              <p:spPr bwMode="auto">
                <a:xfrm>
                  <a:off x="1763" y="136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9" name="Line 316"/>
                <p:cNvSpPr>
                  <a:spLocks noChangeShapeType="1"/>
                </p:cNvSpPr>
                <p:nvPr/>
              </p:nvSpPr>
              <p:spPr bwMode="auto">
                <a:xfrm>
                  <a:off x="1770" y="135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0" name="Oval 317"/>
                <p:cNvSpPr>
                  <a:spLocks noChangeArrowheads="1"/>
                </p:cNvSpPr>
                <p:nvPr/>
              </p:nvSpPr>
              <p:spPr bwMode="auto">
                <a:xfrm>
                  <a:off x="1778" y="120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1" name="Line 318"/>
                <p:cNvSpPr>
                  <a:spLocks noChangeShapeType="1"/>
                </p:cNvSpPr>
                <p:nvPr/>
              </p:nvSpPr>
              <p:spPr bwMode="auto">
                <a:xfrm>
                  <a:off x="1777" y="121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2" name="Line 319"/>
                <p:cNvSpPr>
                  <a:spLocks noChangeShapeType="1"/>
                </p:cNvSpPr>
                <p:nvPr/>
              </p:nvSpPr>
              <p:spPr bwMode="auto">
                <a:xfrm>
                  <a:off x="1784" y="12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3" name="Oval 320"/>
                <p:cNvSpPr>
                  <a:spLocks noChangeArrowheads="1"/>
                </p:cNvSpPr>
                <p:nvPr/>
              </p:nvSpPr>
              <p:spPr bwMode="auto">
                <a:xfrm>
                  <a:off x="1792" y="105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4" name="Line 321"/>
                <p:cNvSpPr>
                  <a:spLocks noChangeShapeType="1"/>
                </p:cNvSpPr>
                <p:nvPr/>
              </p:nvSpPr>
              <p:spPr bwMode="auto">
                <a:xfrm>
                  <a:off x="1792" y="105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5" name="Line 322"/>
                <p:cNvSpPr>
                  <a:spLocks noChangeShapeType="1"/>
                </p:cNvSpPr>
                <p:nvPr/>
              </p:nvSpPr>
              <p:spPr bwMode="auto">
                <a:xfrm>
                  <a:off x="1798" y="105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6" name="Oval 323"/>
                <p:cNvSpPr>
                  <a:spLocks noChangeArrowheads="1"/>
                </p:cNvSpPr>
                <p:nvPr/>
              </p:nvSpPr>
              <p:spPr bwMode="auto">
                <a:xfrm>
                  <a:off x="1806" y="9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7" name="Line 324"/>
                <p:cNvSpPr>
                  <a:spLocks noChangeShapeType="1"/>
                </p:cNvSpPr>
                <p:nvPr/>
              </p:nvSpPr>
              <p:spPr bwMode="auto">
                <a:xfrm>
                  <a:off x="1806" y="91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8" name="Line 325"/>
                <p:cNvSpPr>
                  <a:spLocks noChangeShapeType="1"/>
                </p:cNvSpPr>
                <p:nvPr/>
              </p:nvSpPr>
              <p:spPr bwMode="auto">
                <a:xfrm>
                  <a:off x="1812" y="9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9" name="Oval 326"/>
                <p:cNvSpPr>
                  <a:spLocks noChangeArrowheads="1"/>
                </p:cNvSpPr>
                <p:nvPr/>
              </p:nvSpPr>
              <p:spPr bwMode="auto">
                <a:xfrm>
                  <a:off x="1820" y="775"/>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0" name="Line 327"/>
                <p:cNvSpPr>
                  <a:spLocks noChangeShapeType="1"/>
                </p:cNvSpPr>
                <p:nvPr/>
              </p:nvSpPr>
              <p:spPr bwMode="auto">
                <a:xfrm>
                  <a:off x="1820" y="78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1" name="Line 328"/>
                <p:cNvSpPr>
                  <a:spLocks noChangeShapeType="1"/>
                </p:cNvSpPr>
                <p:nvPr/>
              </p:nvSpPr>
              <p:spPr bwMode="auto">
                <a:xfrm>
                  <a:off x="1826" y="77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2" name="Oval 329"/>
                <p:cNvSpPr>
                  <a:spLocks noChangeArrowheads="1"/>
                </p:cNvSpPr>
                <p:nvPr/>
              </p:nvSpPr>
              <p:spPr bwMode="auto">
                <a:xfrm>
                  <a:off x="1834" y="66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3" name="Line 330"/>
                <p:cNvSpPr>
                  <a:spLocks noChangeShapeType="1"/>
                </p:cNvSpPr>
                <p:nvPr/>
              </p:nvSpPr>
              <p:spPr bwMode="auto">
                <a:xfrm>
                  <a:off x="1834" y="6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4" name="Line 331"/>
                <p:cNvSpPr>
                  <a:spLocks noChangeShapeType="1"/>
                </p:cNvSpPr>
                <p:nvPr/>
              </p:nvSpPr>
              <p:spPr bwMode="auto">
                <a:xfrm>
                  <a:off x="1840" y="66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5" name="Oval 332"/>
                <p:cNvSpPr>
                  <a:spLocks noChangeArrowheads="1"/>
                </p:cNvSpPr>
                <p:nvPr/>
              </p:nvSpPr>
              <p:spPr bwMode="auto">
                <a:xfrm>
                  <a:off x="1848" y="57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6" name="Line 333"/>
                <p:cNvSpPr>
                  <a:spLocks noChangeShapeType="1"/>
                </p:cNvSpPr>
                <p:nvPr/>
              </p:nvSpPr>
              <p:spPr bwMode="auto">
                <a:xfrm>
                  <a:off x="1848" y="58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7" name="Line 334"/>
                <p:cNvSpPr>
                  <a:spLocks noChangeShapeType="1"/>
                </p:cNvSpPr>
                <p:nvPr/>
              </p:nvSpPr>
              <p:spPr bwMode="auto">
                <a:xfrm>
                  <a:off x="1854" y="57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8" name="Oval 335"/>
                <p:cNvSpPr>
                  <a:spLocks noChangeArrowheads="1"/>
                </p:cNvSpPr>
                <p:nvPr/>
              </p:nvSpPr>
              <p:spPr bwMode="auto">
                <a:xfrm>
                  <a:off x="1862" y="51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9" name="Line 336"/>
                <p:cNvSpPr>
                  <a:spLocks noChangeShapeType="1"/>
                </p:cNvSpPr>
                <p:nvPr/>
              </p:nvSpPr>
              <p:spPr bwMode="auto">
                <a:xfrm>
                  <a:off x="1861" y="51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0" name="Line 337"/>
                <p:cNvSpPr>
                  <a:spLocks noChangeShapeType="1"/>
                </p:cNvSpPr>
                <p:nvPr/>
              </p:nvSpPr>
              <p:spPr bwMode="auto">
                <a:xfrm>
                  <a:off x="1868" y="51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1" name="Oval 338"/>
                <p:cNvSpPr>
                  <a:spLocks noChangeArrowheads="1"/>
                </p:cNvSpPr>
                <p:nvPr/>
              </p:nvSpPr>
              <p:spPr bwMode="auto">
                <a:xfrm>
                  <a:off x="1876" y="481"/>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2" name="Line 339"/>
                <p:cNvSpPr>
                  <a:spLocks noChangeShapeType="1"/>
                </p:cNvSpPr>
                <p:nvPr/>
              </p:nvSpPr>
              <p:spPr bwMode="auto">
                <a:xfrm>
                  <a:off x="1876" y="48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3" name="Line 340"/>
                <p:cNvSpPr>
                  <a:spLocks noChangeShapeType="1"/>
                </p:cNvSpPr>
                <p:nvPr/>
              </p:nvSpPr>
              <p:spPr bwMode="auto">
                <a:xfrm>
                  <a:off x="1883" y="48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4" name="Oval 341"/>
                <p:cNvSpPr>
                  <a:spLocks noChangeArrowheads="1"/>
                </p:cNvSpPr>
                <p:nvPr/>
              </p:nvSpPr>
              <p:spPr bwMode="auto">
                <a:xfrm>
                  <a:off x="1890" y="48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5" name="Line 342"/>
                <p:cNvSpPr>
                  <a:spLocks noChangeShapeType="1"/>
                </p:cNvSpPr>
                <p:nvPr/>
              </p:nvSpPr>
              <p:spPr bwMode="auto">
                <a:xfrm>
                  <a:off x="1890" y="48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6" name="Line 343"/>
                <p:cNvSpPr>
                  <a:spLocks noChangeShapeType="1"/>
                </p:cNvSpPr>
                <p:nvPr/>
              </p:nvSpPr>
              <p:spPr bwMode="auto">
                <a:xfrm>
                  <a:off x="1897" y="48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7" name="Oval 344"/>
                <p:cNvSpPr>
                  <a:spLocks noChangeArrowheads="1"/>
                </p:cNvSpPr>
                <p:nvPr/>
              </p:nvSpPr>
              <p:spPr bwMode="auto">
                <a:xfrm>
                  <a:off x="1904" y="51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8" name="Line 345"/>
                <p:cNvSpPr>
                  <a:spLocks noChangeShapeType="1"/>
                </p:cNvSpPr>
                <p:nvPr/>
              </p:nvSpPr>
              <p:spPr bwMode="auto">
                <a:xfrm>
                  <a:off x="1904" y="52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9" name="Line 346"/>
                <p:cNvSpPr>
                  <a:spLocks noChangeShapeType="1"/>
                </p:cNvSpPr>
                <p:nvPr/>
              </p:nvSpPr>
              <p:spPr bwMode="auto">
                <a:xfrm>
                  <a:off x="1911" y="51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0" name="Oval 347"/>
                <p:cNvSpPr>
                  <a:spLocks noChangeArrowheads="1"/>
                </p:cNvSpPr>
                <p:nvPr/>
              </p:nvSpPr>
              <p:spPr bwMode="auto">
                <a:xfrm>
                  <a:off x="1918" y="57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1" name="Line 348"/>
                <p:cNvSpPr>
                  <a:spLocks noChangeShapeType="1"/>
                </p:cNvSpPr>
                <p:nvPr/>
              </p:nvSpPr>
              <p:spPr bwMode="auto">
                <a:xfrm>
                  <a:off x="1918" y="58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2" name="Line 349"/>
                <p:cNvSpPr>
                  <a:spLocks noChangeShapeType="1"/>
                </p:cNvSpPr>
                <p:nvPr/>
              </p:nvSpPr>
              <p:spPr bwMode="auto">
                <a:xfrm>
                  <a:off x="1924" y="57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3" name="Oval 350"/>
                <p:cNvSpPr>
                  <a:spLocks noChangeArrowheads="1"/>
                </p:cNvSpPr>
                <p:nvPr/>
              </p:nvSpPr>
              <p:spPr bwMode="auto">
                <a:xfrm>
                  <a:off x="1932" y="66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4" name="Line 351"/>
                <p:cNvSpPr>
                  <a:spLocks noChangeShapeType="1"/>
                </p:cNvSpPr>
                <p:nvPr/>
              </p:nvSpPr>
              <p:spPr bwMode="auto">
                <a:xfrm>
                  <a:off x="1932" y="67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5" name="Line 352"/>
                <p:cNvSpPr>
                  <a:spLocks noChangeShapeType="1"/>
                </p:cNvSpPr>
                <p:nvPr/>
              </p:nvSpPr>
              <p:spPr bwMode="auto">
                <a:xfrm>
                  <a:off x="1938" y="66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6" name="Oval 353"/>
                <p:cNvSpPr>
                  <a:spLocks noChangeArrowheads="1"/>
                </p:cNvSpPr>
                <p:nvPr/>
              </p:nvSpPr>
              <p:spPr bwMode="auto">
                <a:xfrm>
                  <a:off x="1946" y="780"/>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7" name="Line 354"/>
                <p:cNvSpPr>
                  <a:spLocks noChangeShapeType="1"/>
                </p:cNvSpPr>
                <p:nvPr/>
              </p:nvSpPr>
              <p:spPr bwMode="auto">
                <a:xfrm>
                  <a:off x="1946" y="78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8" name="Line 355"/>
                <p:cNvSpPr>
                  <a:spLocks noChangeShapeType="1"/>
                </p:cNvSpPr>
                <p:nvPr/>
              </p:nvSpPr>
              <p:spPr bwMode="auto">
                <a:xfrm>
                  <a:off x="1952" y="78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9" name="Oval 356"/>
                <p:cNvSpPr>
                  <a:spLocks noChangeArrowheads="1"/>
                </p:cNvSpPr>
                <p:nvPr/>
              </p:nvSpPr>
              <p:spPr bwMode="auto">
                <a:xfrm>
                  <a:off x="1960" y="912"/>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0" name="Line 357"/>
                <p:cNvSpPr>
                  <a:spLocks noChangeShapeType="1"/>
                </p:cNvSpPr>
                <p:nvPr/>
              </p:nvSpPr>
              <p:spPr bwMode="auto">
                <a:xfrm>
                  <a:off x="1960" y="91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1" name="Line 358"/>
                <p:cNvSpPr>
                  <a:spLocks noChangeShapeType="1"/>
                </p:cNvSpPr>
                <p:nvPr/>
              </p:nvSpPr>
              <p:spPr bwMode="auto">
                <a:xfrm>
                  <a:off x="1966" y="91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2" name="Oval 359"/>
                <p:cNvSpPr>
                  <a:spLocks noChangeArrowheads="1"/>
                </p:cNvSpPr>
                <p:nvPr/>
              </p:nvSpPr>
              <p:spPr bwMode="auto">
                <a:xfrm>
                  <a:off x="1974" y="1057"/>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3" name="Line 360"/>
                <p:cNvSpPr>
                  <a:spLocks noChangeShapeType="1"/>
                </p:cNvSpPr>
                <p:nvPr/>
              </p:nvSpPr>
              <p:spPr bwMode="auto">
                <a:xfrm>
                  <a:off x="1974" y="106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4" name="Line 361"/>
                <p:cNvSpPr>
                  <a:spLocks noChangeShapeType="1"/>
                </p:cNvSpPr>
                <p:nvPr/>
              </p:nvSpPr>
              <p:spPr bwMode="auto">
                <a:xfrm>
                  <a:off x="1981" y="105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5" name="Oval 362"/>
                <p:cNvSpPr>
                  <a:spLocks noChangeArrowheads="1"/>
                </p:cNvSpPr>
                <p:nvPr/>
              </p:nvSpPr>
              <p:spPr bwMode="auto">
                <a:xfrm>
                  <a:off x="1988" y="121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6" name="Line 363"/>
                <p:cNvSpPr>
                  <a:spLocks noChangeShapeType="1"/>
                </p:cNvSpPr>
                <p:nvPr/>
              </p:nvSpPr>
              <p:spPr bwMode="auto">
                <a:xfrm>
                  <a:off x="1988" y="121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7" name="Line 364"/>
                <p:cNvSpPr>
                  <a:spLocks noChangeShapeType="1"/>
                </p:cNvSpPr>
                <p:nvPr/>
              </p:nvSpPr>
              <p:spPr bwMode="auto">
                <a:xfrm>
                  <a:off x="1995" y="1210"/>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8" name="Oval 365"/>
                <p:cNvSpPr>
                  <a:spLocks noChangeArrowheads="1"/>
                </p:cNvSpPr>
                <p:nvPr/>
              </p:nvSpPr>
              <p:spPr bwMode="auto">
                <a:xfrm>
                  <a:off x="2002" y="13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9" name="Line 366"/>
                <p:cNvSpPr>
                  <a:spLocks noChangeShapeType="1"/>
                </p:cNvSpPr>
                <p:nvPr/>
              </p:nvSpPr>
              <p:spPr bwMode="auto">
                <a:xfrm>
                  <a:off x="2002" y="137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0" name="Line 367"/>
                <p:cNvSpPr>
                  <a:spLocks noChangeShapeType="1"/>
                </p:cNvSpPr>
                <p:nvPr/>
              </p:nvSpPr>
              <p:spPr bwMode="auto">
                <a:xfrm>
                  <a:off x="2009" y="13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1" name="Oval 368"/>
                <p:cNvSpPr>
                  <a:spLocks noChangeArrowheads="1"/>
                </p:cNvSpPr>
                <p:nvPr/>
              </p:nvSpPr>
              <p:spPr bwMode="auto">
                <a:xfrm>
                  <a:off x="2016" y="151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2" name="Line 369"/>
                <p:cNvSpPr>
                  <a:spLocks noChangeShapeType="1"/>
                </p:cNvSpPr>
                <p:nvPr/>
              </p:nvSpPr>
              <p:spPr bwMode="auto">
                <a:xfrm>
                  <a:off x="2016" y="152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3" name="Line 370"/>
                <p:cNvSpPr>
                  <a:spLocks noChangeShapeType="1"/>
                </p:cNvSpPr>
                <p:nvPr/>
              </p:nvSpPr>
              <p:spPr bwMode="auto">
                <a:xfrm>
                  <a:off x="2023" y="151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4" name="Oval 371"/>
                <p:cNvSpPr>
                  <a:spLocks noChangeArrowheads="1"/>
                </p:cNvSpPr>
                <p:nvPr/>
              </p:nvSpPr>
              <p:spPr bwMode="auto">
                <a:xfrm>
                  <a:off x="2030" y="1662"/>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5" name="Line 372"/>
                <p:cNvSpPr>
                  <a:spLocks noChangeShapeType="1"/>
                </p:cNvSpPr>
                <p:nvPr/>
              </p:nvSpPr>
              <p:spPr bwMode="auto">
                <a:xfrm>
                  <a:off x="2030" y="166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6" name="Line 373"/>
                <p:cNvSpPr>
                  <a:spLocks noChangeShapeType="1"/>
                </p:cNvSpPr>
                <p:nvPr/>
              </p:nvSpPr>
              <p:spPr bwMode="auto">
                <a:xfrm>
                  <a:off x="2036" y="166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7" name="Oval 374"/>
                <p:cNvSpPr>
                  <a:spLocks noChangeArrowheads="1"/>
                </p:cNvSpPr>
                <p:nvPr/>
              </p:nvSpPr>
              <p:spPr bwMode="auto">
                <a:xfrm>
                  <a:off x="2044" y="1798"/>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8" name="Line 375"/>
                <p:cNvSpPr>
                  <a:spLocks noChangeShapeType="1"/>
                </p:cNvSpPr>
                <p:nvPr/>
              </p:nvSpPr>
              <p:spPr bwMode="auto">
                <a:xfrm>
                  <a:off x="2044" y="180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9" name="Line 376"/>
                <p:cNvSpPr>
                  <a:spLocks noChangeShapeType="1"/>
                </p:cNvSpPr>
                <p:nvPr/>
              </p:nvSpPr>
              <p:spPr bwMode="auto">
                <a:xfrm>
                  <a:off x="2050" y="179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0" name="Oval 377"/>
                <p:cNvSpPr>
                  <a:spLocks noChangeArrowheads="1"/>
                </p:cNvSpPr>
                <p:nvPr/>
              </p:nvSpPr>
              <p:spPr bwMode="auto">
                <a:xfrm>
                  <a:off x="2058" y="1921"/>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1" name="Line 378"/>
                <p:cNvSpPr>
                  <a:spLocks noChangeShapeType="1"/>
                </p:cNvSpPr>
                <p:nvPr/>
              </p:nvSpPr>
              <p:spPr bwMode="auto">
                <a:xfrm>
                  <a:off x="2058" y="192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2" name="Line 379"/>
                <p:cNvSpPr>
                  <a:spLocks noChangeShapeType="1"/>
                </p:cNvSpPr>
                <p:nvPr/>
              </p:nvSpPr>
              <p:spPr bwMode="auto">
                <a:xfrm>
                  <a:off x="2065" y="192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3" name="Oval 380"/>
                <p:cNvSpPr>
                  <a:spLocks noChangeArrowheads="1"/>
                </p:cNvSpPr>
                <p:nvPr/>
              </p:nvSpPr>
              <p:spPr bwMode="auto">
                <a:xfrm>
                  <a:off x="2072" y="2031"/>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4" name="Line 381"/>
                <p:cNvSpPr>
                  <a:spLocks noChangeShapeType="1"/>
                </p:cNvSpPr>
                <p:nvPr/>
              </p:nvSpPr>
              <p:spPr bwMode="auto">
                <a:xfrm>
                  <a:off x="2072" y="203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5" name="Line 382"/>
                <p:cNvSpPr>
                  <a:spLocks noChangeShapeType="1"/>
                </p:cNvSpPr>
                <p:nvPr/>
              </p:nvSpPr>
              <p:spPr bwMode="auto">
                <a:xfrm>
                  <a:off x="2079" y="203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6" name="Oval 383"/>
                <p:cNvSpPr>
                  <a:spLocks noChangeArrowheads="1"/>
                </p:cNvSpPr>
                <p:nvPr/>
              </p:nvSpPr>
              <p:spPr bwMode="auto">
                <a:xfrm>
                  <a:off x="2086" y="212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7" name="Line 384"/>
                <p:cNvSpPr>
                  <a:spLocks noChangeShapeType="1"/>
                </p:cNvSpPr>
                <p:nvPr/>
              </p:nvSpPr>
              <p:spPr bwMode="auto">
                <a:xfrm>
                  <a:off x="2086" y="213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8" name="Line 385"/>
                <p:cNvSpPr>
                  <a:spLocks noChangeShapeType="1"/>
                </p:cNvSpPr>
                <p:nvPr/>
              </p:nvSpPr>
              <p:spPr bwMode="auto">
                <a:xfrm>
                  <a:off x="2093" y="212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9" name="Oval 386"/>
                <p:cNvSpPr>
                  <a:spLocks noChangeArrowheads="1"/>
                </p:cNvSpPr>
                <p:nvPr/>
              </p:nvSpPr>
              <p:spPr bwMode="auto">
                <a:xfrm>
                  <a:off x="2100" y="22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0" name="Line 387"/>
                <p:cNvSpPr>
                  <a:spLocks noChangeShapeType="1"/>
                </p:cNvSpPr>
                <p:nvPr/>
              </p:nvSpPr>
              <p:spPr bwMode="auto">
                <a:xfrm>
                  <a:off x="2100" y="221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1" name="Line 388"/>
                <p:cNvSpPr>
                  <a:spLocks noChangeShapeType="1"/>
                </p:cNvSpPr>
                <p:nvPr/>
              </p:nvSpPr>
              <p:spPr bwMode="auto">
                <a:xfrm>
                  <a:off x="2107" y="22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2" name="Oval 389"/>
                <p:cNvSpPr>
                  <a:spLocks noChangeArrowheads="1"/>
                </p:cNvSpPr>
                <p:nvPr/>
              </p:nvSpPr>
              <p:spPr bwMode="auto">
                <a:xfrm>
                  <a:off x="2115" y="227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3" name="Line 390"/>
                <p:cNvSpPr>
                  <a:spLocks noChangeShapeType="1"/>
                </p:cNvSpPr>
                <p:nvPr/>
              </p:nvSpPr>
              <p:spPr bwMode="auto">
                <a:xfrm>
                  <a:off x="2114" y="228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4" name="Line 391"/>
                <p:cNvSpPr>
                  <a:spLocks noChangeShapeType="1"/>
                </p:cNvSpPr>
                <p:nvPr/>
              </p:nvSpPr>
              <p:spPr bwMode="auto">
                <a:xfrm>
                  <a:off x="2121" y="227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5" name="Oval 392"/>
                <p:cNvSpPr>
                  <a:spLocks noChangeArrowheads="1"/>
                </p:cNvSpPr>
                <p:nvPr/>
              </p:nvSpPr>
              <p:spPr bwMode="auto">
                <a:xfrm>
                  <a:off x="2129" y="2330"/>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6" name="Line 393"/>
                <p:cNvSpPr>
                  <a:spLocks noChangeShapeType="1"/>
                </p:cNvSpPr>
                <p:nvPr/>
              </p:nvSpPr>
              <p:spPr bwMode="auto">
                <a:xfrm>
                  <a:off x="2128" y="233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7" name="Line 394"/>
                <p:cNvSpPr>
                  <a:spLocks noChangeShapeType="1"/>
                </p:cNvSpPr>
                <p:nvPr/>
              </p:nvSpPr>
              <p:spPr bwMode="auto">
                <a:xfrm>
                  <a:off x="2135" y="2330"/>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8" name="Oval 395"/>
                <p:cNvSpPr>
                  <a:spLocks noChangeArrowheads="1"/>
                </p:cNvSpPr>
                <p:nvPr/>
              </p:nvSpPr>
              <p:spPr bwMode="auto">
                <a:xfrm>
                  <a:off x="2142" y="2374"/>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9" name="Line 396"/>
                <p:cNvSpPr>
                  <a:spLocks noChangeShapeType="1"/>
                </p:cNvSpPr>
                <p:nvPr/>
              </p:nvSpPr>
              <p:spPr bwMode="auto">
                <a:xfrm>
                  <a:off x="2142" y="238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0" name="Line 397"/>
                <p:cNvSpPr>
                  <a:spLocks noChangeShapeType="1"/>
                </p:cNvSpPr>
                <p:nvPr/>
              </p:nvSpPr>
              <p:spPr bwMode="auto">
                <a:xfrm>
                  <a:off x="2149" y="2374"/>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1" name="Oval 398"/>
                <p:cNvSpPr>
                  <a:spLocks noChangeArrowheads="1"/>
                </p:cNvSpPr>
                <p:nvPr/>
              </p:nvSpPr>
              <p:spPr bwMode="auto">
                <a:xfrm>
                  <a:off x="2156" y="2410"/>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2" name="Line 399"/>
                <p:cNvSpPr>
                  <a:spLocks noChangeShapeType="1"/>
                </p:cNvSpPr>
                <p:nvPr/>
              </p:nvSpPr>
              <p:spPr bwMode="auto">
                <a:xfrm>
                  <a:off x="2156" y="2416"/>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3" name="Line 400"/>
                <p:cNvSpPr>
                  <a:spLocks noChangeShapeType="1"/>
                </p:cNvSpPr>
                <p:nvPr/>
              </p:nvSpPr>
              <p:spPr bwMode="auto">
                <a:xfrm>
                  <a:off x="2163" y="24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4" name="Oval 401"/>
                <p:cNvSpPr>
                  <a:spLocks noChangeArrowheads="1"/>
                </p:cNvSpPr>
                <p:nvPr/>
              </p:nvSpPr>
              <p:spPr bwMode="auto">
                <a:xfrm>
                  <a:off x="2170" y="243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5" name="Line 402"/>
                <p:cNvSpPr>
                  <a:spLocks noChangeShapeType="1"/>
                </p:cNvSpPr>
                <p:nvPr/>
              </p:nvSpPr>
              <p:spPr bwMode="auto">
                <a:xfrm>
                  <a:off x="2170" y="244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6" name="Line 403"/>
                <p:cNvSpPr>
                  <a:spLocks noChangeShapeType="1"/>
                </p:cNvSpPr>
                <p:nvPr/>
              </p:nvSpPr>
              <p:spPr bwMode="auto">
                <a:xfrm>
                  <a:off x="2177" y="243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7" name="Oval 404"/>
                <p:cNvSpPr>
                  <a:spLocks noChangeArrowheads="1"/>
                </p:cNvSpPr>
                <p:nvPr/>
              </p:nvSpPr>
              <p:spPr bwMode="auto">
                <a:xfrm>
                  <a:off x="2184" y="245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8" name="Line 405"/>
                <p:cNvSpPr>
                  <a:spLocks noChangeShapeType="1"/>
                </p:cNvSpPr>
                <p:nvPr/>
              </p:nvSpPr>
              <p:spPr bwMode="auto">
                <a:xfrm>
                  <a:off x="2184" y="246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 name="Group 607"/>
              <p:cNvGrpSpPr>
                <a:grpSpLocks/>
              </p:cNvGrpSpPr>
              <p:nvPr/>
            </p:nvGrpSpPr>
            <p:grpSpPr bwMode="auto">
              <a:xfrm>
                <a:off x="3478213" y="3900488"/>
                <a:ext cx="1503363" cy="104775"/>
                <a:chOff x="2191" y="2457"/>
                <a:chExt cx="947" cy="66"/>
              </a:xfrm>
            </p:grpSpPr>
            <p:sp>
              <p:nvSpPr>
                <p:cNvPr id="409" name="Line 407"/>
                <p:cNvSpPr>
                  <a:spLocks noChangeShapeType="1"/>
                </p:cNvSpPr>
                <p:nvPr/>
              </p:nvSpPr>
              <p:spPr bwMode="auto">
                <a:xfrm>
                  <a:off x="2191" y="245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 name="Oval 408"/>
                <p:cNvSpPr>
                  <a:spLocks noChangeArrowheads="1"/>
                </p:cNvSpPr>
                <p:nvPr/>
              </p:nvSpPr>
              <p:spPr bwMode="auto">
                <a:xfrm>
                  <a:off x="2199" y="247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 name="Line 409"/>
                <p:cNvSpPr>
                  <a:spLocks noChangeShapeType="1"/>
                </p:cNvSpPr>
                <p:nvPr/>
              </p:nvSpPr>
              <p:spPr bwMode="auto">
                <a:xfrm>
                  <a:off x="2198" y="24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 name="Line 410"/>
                <p:cNvSpPr>
                  <a:spLocks noChangeShapeType="1"/>
                </p:cNvSpPr>
                <p:nvPr/>
              </p:nvSpPr>
              <p:spPr bwMode="auto">
                <a:xfrm>
                  <a:off x="2205" y="247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 name="Oval 411"/>
                <p:cNvSpPr>
                  <a:spLocks noChangeArrowheads="1"/>
                </p:cNvSpPr>
                <p:nvPr/>
              </p:nvSpPr>
              <p:spPr bwMode="auto">
                <a:xfrm>
                  <a:off x="2213" y="248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 name="Line 412"/>
                <p:cNvSpPr>
                  <a:spLocks noChangeShapeType="1"/>
                </p:cNvSpPr>
                <p:nvPr/>
              </p:nvSpPr>
              <p:spPr bwMode="auto">
                <a:xfrm>
                  <a:off x="2212" y="249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 name="Line 413"/>
                <p:cNvSpPr>
                  <a:spLocks noChangeShapeType="1"/>
                </p:cNvSpPr>
                <p:nvPr/>
              </p:nvSpPr>
              <p:spPr bwMode="auto">
                <a:xfrm>
                  <a:off x="2219" y="248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 name="Oval 414"/>
                <p:cNvSpPr>
                  <a:spLocks noChangeArrowheads="1"/>
                </p:cNvSpPr>
                <p:nvPr/>
              </p:nvSpPr>
              <p:spPr bwMode="auto">
                <a:xfrm>
                  <a:off x="2227" y="249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 name="Line 415"/>
                <p:cNvSpPr>
                  <a:spLocks noChangeShapeType="1"/>
                </p:cNvSpPr>
                <p:nvPr/>
              </p:nvSpPr>
              <p:spPr bwMode="auto">
                <a:xfrm>
                  <a:off x="2226" y="249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 name="Line 416"/>
                <p:cNvSpPr>
                  <a:spLocks noChangeShapeType="1"/>
                </p:cNvSpPr>
                <p:nvPr/>
              </p:nvSpPr>
              <p:spPr bwMode="auto">
                <a:xfrm>
                  <a:off x="2233" y="249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 name="Oval 417"/>
                <p:cNvSpPr>
                  <a:spLocks noChangeArrowheads="1"/>
                </p:cNvSpPr>
                <p:nvPr/>
              </p:nvSpPr>
              <p:spPr bwMode="auto">
                <a:xfrm>
                  <a:off x="2241" y="2497"/>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 name="Line 418"/>
                <p:cNvSpPr>
                  <a:spLocks noChangeShapeType="1"/>
                </p:cNvSpPr>
                <p:nvPr/>
              </p:nvSpPr>
              <p:spPr bwMode="auto">
                <a:xfrm>
                  <a:off x="2241" y="250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1" name="Line 419"/>
                <p:cNvSpPr>
                  <a:spLocks noChangeShapeType="1"/>
                </p:cNvSpPr>
                <p:nvPr/>
              </p:nvSpPr>
              <p:spPr bwMode="auto">
                <a:xfrm>
                  <a:off x="2247" y="249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2" name="Oval 420"/>
                <p:cNvSpPr>
                  <a:spLocks noChangeArrowheads="1"/>
                </p:cNvSpPr>
                <p:nvPr/>
              </p:nvSpPr>
              <p:spPr bwMode="auto">
                <a:xfrm>
                  <a:off x="2255" y="250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3" name="Line 421"/>
                <p:cNvSpPr>
                  <a:spLocks noChangeShapeType="1"/>
                </p:cNvSpPr>
                <p:nvPr/>
              </p:nvSpPr>
              <p:spPr bwMode="auto">
                <a:xfrm>
                  <a:off x="2255" y="250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4" name="Line 422"/>
                <p:cNvSpPr>
                  <a:spLocks noChangeShapeType="1"/>
                </p:cNvSpPr>
                <p:nvPr/>
              </p:nvSpPr>
              <p:spPr bwMode="auto">
                <a:xfrm>
                  <a:off x="2261" y="250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5" name="Oval 423"/>
                <p:cNvSpPr>
                  <a:spLocks noChangeArrowheads="1"/>
                </p:cNvSpPr>
                <p:nvPr/>
              </p:nvSpPr>
              <p:spPr bwMode="auto">
                <a:xfrm>
                  <a:off x="2268" y="250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6" name="Line 424"/>
                <p:cNvSpPr>
                  <a:spLocks noChangeShapeType="1"/>
                </p:cNvSpPr>
                <p:nvPr/>
              </p:nvSpPr>
              <p:spPr bwMode="auto">
                <a:xfrm>
                  <a:off x="2268" y="251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7" name="Line 425"/>
                <p:cNvSpPr>
                  <a:spLocks noChangeShapeType="1"/>
                </p:cNvSpPr>
                <p:nvPr/>
              </p:nvSpPr>
              <p:spPr bwMode="auto">
                <a:xfrm>
                  <a:off x="2275" y="25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8" name="Oval 426"/>
                <p:cNvSpPr>
                  <a:spLocks noChangeArrowheads="1"/>
                </p:cNvSpPr>
                <p:nvPr/>
              </p:nvSpPr>
              <p:spPr bwMode="auto">
                <a:xfrm>
                  <a:off x="2282" y="250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9" name="Line 427"/>
                <p:cNvSpPr>
                  <a:spLocks noChangeShapeType="1"/>
                </p:cNvSpPr>
                <p:nvPr/>
              </p:nvSpPr>
              <p:spPr bwMode="auto">
                <a:xfrm>
                  <a:off x="2282" y="251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0" name="Line 428"/>
                <p:cNvSpPr>
                  <a:spLocks noChangeShapeType="1"/>
                </p:cNvSpPr>
                <p:nvPr/>
              </p:nvSpPr>
              <p:spPr bwMode="auto">
                <a:xfrm>
                  <a:off x="2289" y="250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1" name="Oval 429"/>
                <p:cNvSpPr>
                  <a:spLocks noChangeArrowheads="1"/>
                </p:cNvSpPr>
                <p:nvPr/>
              </p:nvSpPr>
              <p:spPr bwMode="auto">
                <a:xfrm>
                  <a:off x="2297" y="25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2" name="Line 430"/>
                <p:cNvSpPr>
                  <a:spLocks noChangeShapeType="1"/>
                </p:cNvSpPr>
                <p:nvPr/>
              </p:nvSpPr>
              <p:spPr bwMode="auto">
                <a:xfrm>
                  <a:off x="2296" y="251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3" name="Line 431"/>
                <p:cNvSpPr>
                  <a:spLocks noChangeShapeType="1"/>
                </p:cNvSpPr>
                <p:nvPr/>
              </p:nvSpPr>
              <p:spPr bwMode="auto">
                <a:xfrm>
                  <a:off x="2303" y="25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4" name="Oval 432"/>
                <p:cNvSpPr>
                  <a:spLocks noChangeArrowheads="1"/>
                </p:cNvSpPr>
                <p:nvPr/>
              </p:nvSpPr>
              <p:spPr bwMode="auto">
                <a:xfrm>
                  <a:off x="2311"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5" name="Line 433"/>
                <p:cNvSpPr>
                  <a:spLocks noChangeShapeType="1"/>
                </p:cNvSpPr>
                <p:nvPr/>
              </p:nvSpPr>
              <p:spPr bwMode="auto">
                <a:xfrm>
                  <a:off x="2310" y="251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6" name="Line 434"/>
                <p:cNvSpPr>
                  <a:spLocks noChangeShapeType="1"/>
                </p:cNvSpPr>
                <p:nvPr/>
              </p:nvSpPr>
              <p:spPr bwMode="auto">
                <a:xfrm>
                  <a:off x="2317" y="250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7" name="Oval 435"/>
                <p:cNvSpPr>
                  <a:spLocks noChangeArrowheads="1"/>
                </p:cNvSpPr>
                <p:nvPr/>
              </p:nvSpPr>
              <p:spPr bwMode="auto">
                <a:xfrm>
                  <a:off x="2325"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8" name="Line 436"/>
                <p:cNvSpPr>
                  <a:spLocks noChangeShapeType="1"/>
                </p:cNvSpPr>
                <p:nvPr/>
              </p:nvSpPr>
              <p:spPr bwMode="auto">
                <a:xfrm>
                  <a:off x="232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9" name="Line 437"/>
                <p:cNvSpPr>
                  <a:spLocks noChangeShapeType="1"/>
                </p:cNvSpPr>
                <p:nvPr/>
              </p:nvSpPr>
              <p:spPr bwMode="auto">
                <a:xfrm>
                  <a:off x="2331"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0" name="Oval 438"/>
                <p:cNvSpPr>
                  <a:spLocks noChangeArrowheads="1"/>
                </p:cNvSpPr>
                <p:nvPr/>
              </p:nvSpPr>
              <p:spPr bwMode="auto">
                <a:xfrm>
                  <a:off x="2339"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1" name="Line 439"/>
                <p:cNvSpPr>
                  <a:spLocks noChangeShapeType="1"/>
                </p:cNvSpPr>
                <p:nvPr/>
              </p:nvSpPr>
              <p:spPr bwMode="auto">
                <a:xfrm>
                  <a:off x="233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2" name="Line 440"/>
                <p:cNvSpPr>
                  <a:spLocks noChangeShapeType="1"/>
                </p:cNvSpPr>
                <p:nvPr/>
              </p:nvSpPr>
              <p:spPr bwMode="auto">
                <a:xfrm>
                  <a:off x="23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3" name="Oval 441"/>
                <p:cNvSpPr>
                  <a:spLocks noChangeArrowheads="1"/>
                </p:cNvSpPr>
                <p:nvPr/>
              </p:nvSpPr>
              <p:spPr bwMode="auto">
                <a:xfrm>
                  <a:off x="2353"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4" name="Line 442"/>
                <p:cNvSpPr>
                  <a:spLocks noChangeShapeType="1"/>
                </p:cNvSpPr>
                <p:nvPr/>
              </p:nvSpPr>
              <p:spPr bwMode="auto">
                <a:xfrm>
                  <a:off x="235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5" name="Line 443"/>
                <p:cNvSpPr>
                  <a:spLocks noChangeShapeType="1"/>
                </p:cNvSpPr>
                <p:nvPr/>
              </p:nvSpPr>
              <p:spPr bwMode="auto">
                <a:xfrm>
                  <a:off x="235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6" name="Oval 444"/>
                <p:cNvSpPr>
                  <a:spLocks noChangeArrowheads="1"/>
                </p:cNvSpPr>
                <p:nvPr/>
              </p:nvSpPr>
              <p:spPr bwMode="auto">
                <a:xfrm>
                  <a:off x="2367"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7" name="Line 445"/>
                <p:cNvSpPr>
                  <a:spLocks noChangeShapeType="1"/>
                </p:cNvSpPr>
                <p:nvPr/>
              </p:nvSpPr>
              <p:spPr bwMode="auto">
                <a:xfrm>
                  <a:off x="236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8" name="Line 446"/>
                <p:cNvSpPr>
                  <a:spLocks noChangeShapeType="1"/>
                </p:cNvSpPr>
                <p:nvPr/>
              </p:nvSpPr>
              <p:spPr bwMode="auto">
                <a:xfrm>
                  <a:off x="237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9" name="Oval 447"/>
                <p:cNvSpPr>
                  <a:spLocks noChangeArrowheads="1"/>
                </p:cNvSpPr>
                <p:nvPr/>
              </p:nvSpPr>
              <p:spPr bwMode="auto">
                <a:xfrm>
                  <a:off x="238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0" name="Line 448"/>
                <p:cNvSpPr>
                  <a:spLocks noChangeShapeType="1"/>
                </p:cNvSpPr>
                <p:nvPr/>
              </p:nvSpPr>
              <p:spPr bwMode="auto">
                <a:xfrm>
                  <a:off x="238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1" name="Line 449"/>
                <p:cNvSpPr>
                  <a:spLocks noChangeShapeType="1"/>
                </p:cNvSpPr>
                <p:nvPr/>
              </p:nvSpPr>
              <p:spPr bwMode="auto">
                <a:xfrm>
                  <a:off x="238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2" name="Oval 450"/>
                <p:cNvSpPr>
                  <a:spLocks noChangeArrowheads="1"/>
                </p:cNvSpPr>
                <p:nvPr/>
              </p:nvSpPr>
              <p:spPr bwMode="auto">
                <a:xfrm>
                  <a:off x="239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3" name="Line 451"/>
                <p:cNvSpPr>
                  <a:spLocks noChangeShapeType="1"/>
                </p:cNvSpPr>
                <p:nvPr/>
              </p:nvSpPr>
              <p:spPr bwMode="auto">
                <a:xfrm>
                  <a:off x="239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4" name="Line 452"/>
                <p:cNvSpPr>
                  <a:spLocks noChangeShapeType="1"/>
                </p:cNvSpPr>
                <p:nvPr/>
              </p:nvSpPr>
              <p:spPr bwMode="auto">
                <a:xfrm>
                  <a:off x="24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5" name="Oval 453"/>
                <p:cNvSpPr>
                  <a:spLocks noChangeArrowheads="1"/>
                </p:cNvSpPr>
                <p:nvPr/>
              </p:nvSpPr>
              <p:spPr bwMode="auto">
                <a:xfrm>
                  <a:off x="240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6" name="Line 454"/>
                <p:cNvSpPr>
                  <a:spLocks noChangeShapeType="1"/>
                </p:cNvSpPr>
                <p:nvPr/>
              </p:nvSpPr>
              <p:spPr bwMode="auto">
                <a:xfrm>
                  <a:off x="240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7" name="Line 455"/>
                <p:cNvSpPr>
                  <a:spLocks noChangeShapeType="1"/>
                </p:cNvSpPr>
                <p:nvPr/>
              </p:nvSpPr>
              <p:spPr bwMode="auto">
                <a:xfrm>
                  <a:off x="241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8" name="Oval 456"/>
                <p:cNvSpPr>
                  <a:spLocks noChangeArrowheads="1"/>
                </p:cNvSpPr>
                <p:nvPr/>
              </p:nvSpPr>
              <p:spPr bwMode="auto">
                <a:xfrm>
                  <a:off x="242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9" name="Line 457"/>
                <p:cNvSpPr>
                  <a:spLocks noChangeShapeType="1"/>
                </p:cNvSpPr>
                <p:nvPr/>
              </p:nvSpPr>
              <p:spPr bwMode="auto">
                <a:xfrm>
                  <a:off x="242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0" name="Line 458"/>
                <p:cNvSpPr>
                  <a:spLocks noChangeShapeType="1"/>
                </p:cNvSpPr>
                <p:nvPr/>
              </p:nvSpPr>
              <p:spPr bwMode="auto">
                <a:xfrm>
                  <a:off x="243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1" name="Oval 459"/>
                <p:cNvSpPr>
                  <a:spLocks noChangeArrowheads="1"/>
                </p:cNvSpPr>
                <p:nvPr/>
              </p:nvSpPr>
              <p:spPr bwMode="auto">
                <a:xfrm>
                  <a:off x="243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2" name="Line 460"/>
                <p:cNvSpPr>
                  <a:spLocks noChangeShapeType="1"/>
                </p:cNvSpPr>
                <p:nvPr/>
              </p:nvSpPr>
              <p:spPr bwMode="auto">
                <a:xfrm>
                  <a:off x="243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3" name="Line 461"/>
                <p:cNvSpPr>
                  <a:spLocks noChangeShapeType="1"/>
                </p:cNvSpPr>
                <p:nvPr/>
              </p:nvSpPr>
              <p:spPr bwMode="auto">
                <a:xfrm>
                  <a:off x="244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4" name="Oval 462"/>
                <p:cNvSpPr>
                  <a:spLocks noChangeArrowheads="1"/>
                </p:cNvSpPr>
                <p:nvPr/>
              </p:nvSpPr>
              <p:spPr bwMode="auto">
                <a:xfrm>
                  <a:off x="245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5" name="Line 463"/>
                <p:cNvSpPr>
                  <a:spLocks noChangeShapeType="1"/>
                </p:cNvSpPr>
                <p:nvPr/>
              </p:nvSpPr>
              <p:spPr bwMode="auto">
                <a:xfrm>
                  <a:off x="245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6" name="Line 464"/>
                <p:cNvSpPr>
                  <a:spLocks noChangeShapeType="1"/>
                </p:cNvSpPr>
                <p:nvPr/>
              </p:nvSpPr>
              <p:spPr bwMode="auto">
                <a:xfrm>
                  <a:off x="245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7" name="Oval 465"/>
                <p:cNvSpPr>
                  <a:spLocks noChangeArrowheads="1"/>
                </p:cNvSpPr>
                <p:nvPr/>
              </p:nvSpPr>
              <p:spPr bwMode="auto">
                <a:xfrm>
                  <a:off x="246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8" name="Line 466"/>
                <p:cNvSpPr>
                  <a:spLocks noChangeShapeType="1"/>
                </p:cNvSpPr>
                <p:nvPr/>
              </p:nvSpPr>
              <p:spPr bwMode="auto">
                <a:xfrm>
                  <a:off x="246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Line 467"/>
                <p:cNvSpPr>
                  <a:spLocks noChangeShapeType="1"/>
                </p:cNvSpPr>
                <p:nvPr/>
              </p:nvSpPr>
              <p:spPr bwMode="auto">
                <a:xfrm>
                  <a:off x="247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0" name="Oval 468"/>
                <p:cNvSpPr>
                  <a:spLocks noChangeArrowheads="1"/>
                </p:cNvSpPr>
                <p:nvPr/>
              </p:nvSpPr>
              <p:spPr bwMode="auto">
                <a:xfrm>
                  <a:off x="247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1" name="Line 469"/>
                <p:cNvSpPr>
                  <a:spLocks noChangeShapeType="1"/>
                </p:cNvSpPr>
                <p:nvPr/>
              </p:nvSpPr>
              <p:spPr bwMode="auto">
                <a:xfrm>
                  <a:off x="247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2" name="Line 470"/>
                <p:cNvSpPr>
                  <a:spLocks noChangeShapeType="1"/>
                </p:cNvSpPr>
                <p:nvPr/>
              </p:nvSpPr>
              <p:spPr bwMode="auto">
                <a:xfrm>
                  <a:off x="248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3" name="Oval 471"/>
                <p:cNvSpPr>
                  <a:spLocks noChangeArrowheads="1"/>
                </p:cNvSpPr>
                <p:nvPr/>
              </p:nvSpPr>
              <p:spPr bwMode="auto">
                <a:xfrm>
                  <a:off x="249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4" name="Line 472"/>
                <p:cNvSpPr>
                  <a:spLocks noChangeShapeType="1"/>
                </p:cNvSpPr>
                <p:nvPr/>
              </p:nvSpPr>
              <p:spPr bwMode="auto">
                <a:xfrm>
                  <a:off x="249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5" name="Line 473"/>
                <p:cNvSpPr>
                  <a:spLocks noChangeShapeType="1"/>
                </p:cNvSpPr>
                <p:nvPr/>
              </p:nvSpPr>
              <p:spPr bwMode="auto">
                <a:xfrm>
                  <a:off x="249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6" name="Oval 474"/>
                <p:cNvSpPr>
                  <a:spLocks noChangeArrowheads="1"/>
                </p:cNvSpPr>
                <p:nvPr/>
              </p:nvSpPr>
              <p:spPr bwMode="auto">
                <a:xfrm>
                  <a:off x="250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7" name="Line 475"/>
                <p:cNvSpPr>
                  <a:spLocks noChangeShapeType="1"/>
                </p:cNvSpPr>
                <p:nvPr/>
              </p:nvSpPr>
              <p:spPr bwMode="auto">
                <a:xfrm>
                  <a:off x="250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8" name="Line 476"/>
                <p:cNvSpPr>
                  <a:spLocks noChangeShapeType="1"/>
                </p:cNvSpPr>
                <p:nvPr/>
              </p:nvSpPr>
              <p:spPr bwMode="auto">
                <a:xfrm>
                  <a:off x="251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9" name="Oval 477"/>
                <p:cNvSpPr>
                  <a:spLocks noChangeArrowheads="1"/>
                </p:cNvSpPr>
                <p:nvPr/>
              </p:nvSpPr>
              <p:spPr bwMode="auto">
                <a:xfrm>
                  <a:off x="252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0" name="Line 478"/>
                <p:cNvSpPr>
                  <a:spLocks noChangeShapeType="1"/>
                </p:cNvSpPr>
                <p:nvPr/>
              </p:nvSpPr>
              <p:spPr bwMode="auto">
                <a:xfrm>
                  <a:off x="252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1" name="Line 479"/>
                <p:cNvSpPr>
                  <a:spLocks noChangeShapeType="1"/>
                </p:cNvSpPr>
                <p:nvPr/>
              </p:nvSpPr>
              <p:spPr bwMode="auto">
                <a:xfrm>
                  <a:off x="252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2" name="Oval 480"/>
                <p:cNvSpPr>
                  <a:spLocks noChangeArrowheads="1"/>
                </p:cNvSpPr>
                <p:nvPr/>
              </p:nvSpPr>
              <p:spPr bwMode="auto">
                <a:xfrm>
                  <a:off x="253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3" name="Line 481"/>
                <p:cNvSpPr>
                  <a:spLocks noChangeShapeType="1"/>
                </p:cNvSpPr>
                <p:nvPr/>
              </p:nvSpPr>
              <p:spPr bwMode="auto">
                <a:xfrm>
                  <a:off x="253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4" name="Line 482"/>
                <p:cNvSpPr>
                  <a:spLocks noChangeShapeType="1"/>
                </p:cNvSpPr>
                <p:nvPr/>
              </p:nvSpPr>
              <p:spPr bwMode="auto">
                <a:xfrm>
                  <a:off x="254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5" name="Oval 483"/>
                <p:cNvSpPr>
                  <a:spLocks noChangeArrowheads="1"/>
                </p:cNvSpPr>
                <p:nvPr/>
              </p:nvSpPr>
              <p:spPr bwMode="auto">
                <a:xfrm>
                  <a:off x="254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6" name="Line 484"/>
                <p:cNvSpPr>
                  <a:spLocks noChangeShapeType="1"/>
                </p:cNvSpPr>
                <p:nvPr/>
              </p:nvSpPr>
              <p:spPr bwMode="auto">
                <a:xfrm>
                  <a:off x="254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7" name="Line 485"/>
                <p:cNvSpPr>
                  <a:spLocks noChangeShapeType="1"/>
                </p:cNvSpPr>
                <p:nvPr/>
              </p:nvSpPr>
              <p:spPr bwMode="auto">
                <a:xfrm>
                  <a:off x="255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8" name="Oval 486"/>
                <p:cNvSpPr>
                  <a:spLocks noChangeArrowheads="1"/>
                </p:cNvSpPr>
                <p:nvPr/>
              </p:nvSpPr>
              <p:spPr bwMode="auto">
                <a:xfrm>
                  <a:off x="256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9" name="Line 487"/>
                <p:cNvSpPr>
                  <a:spLocks noChangeShapeType="1"/>
                </p:cNvSpPr>
                <p:nvPr/>
              </p:nvSpPr>
              <p:spPr bwMode="auto">
                <a:xfrm>
                  <a:off x="256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0" name="Line 488"/>
                <p:cNvSpPr>
                  <a:spLocks noChangeShapeType="1"/>
                </p:cNvSpPr>
                <p:nvPr/>
              </p:nvSpPr>
              <p:spPr bwMode="auto">
                <a:xfrm>
                  <a:off x="256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1" name="Oval 489"/>
                <p:cNvSpPr>
                  <a:spLocks noChangeArrowheads="1"/>
                </p:cNvSpPr>
                <p:nvPr/>
              </p:nvSpPr>
              <p:spPr bwMode="auto">
                <a:xfrm>
                  <a:off x="257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2" name="Line 490"/>
                <p:cNvSpPr>
                  <a:spLocks noChangeShapeType="1"/>
                </p:cNvSpPr>
                <p:nvPr/>
              </p:nvSpPr>
              <p:spPr bwMode="auto">
                <a:xfrm>
                  <a:off x="257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3" name="Line 491"/>
                <p:cNvSpPr>
                  <a:spLocks noChangeShapeType="1"/>
                </p:cNvSpPr>
                <p:nvPr/>
              </p:nvSpPr>
              <p:spPr bwMode="auto">
                <a:xfrm>
                  <a:off x="258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4" name="Oval 492"/>
                <p:cNvSpPr>
                  <a:spLocks noChangeArrowheads="1"/>
                </p:cNvSpPr>
                <p:nvPr/>
              </p:nvSpPr>
              <p:spPr bwMode="auto">
                <a:xfrm>
                  <a:off x="259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5" name="Line 493"/>
                <p:cNvSpPr>
                  <a:spLocks noChangeShapeType="1"/>
                </p:cNvSpPr>
                <p:nvPr/>
              </p:nvSpPr>
              <p:spPr bwMode="auto">
                <a:xfrm>
                  <a:off x="259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6" name="Line 494"/>
                <p:cNvSpPr>
                  <a:spLocks noChangeShapeType="1"/>
                </p:cNvSpPr>
                <p:nvPr/>
              </p:nvSpPr>
              <p:spPr bwMode="auto">
                <a:xfrm>
                  <a:off x="259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7" name="Oval 495"/>
                <p:cNvSpPr>
                  <a:spLocks noChangeArrowheads="1"/>
                </p:cNvSpPr>
                <p:nvPr/>
              </p:nvSpPr>
              <p:spPr bwMode="auto">
                <a:xfrm>
                  <a:off x="260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8" name="Line 496"/>
                <p:cNvSpPr>
                  <a:spLocks noChangeShapeType="1"/>
                </p:cNvSpPr>
                <p:nvPr/>
              </p:nvSpPr>
              <p:spPr bwMode="auto">
                <a:xfrm>
                  <a:off x="260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9" name="Line 497"/>
                <p:cNvSpPr>
                  <a:spLocks noChangeShapeType="1"/>
                </p:cNvSpPr>
                <p:nvPr/>
              </p:nvSpPr>
              <p:spPr bwMode="auto">
                <a:xfrm>
                  <a:off x="261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0" name="Oval 498"/>
                <p:cNvSpPr>
                  <a:spLocks noChangeArrowheads="1"/>
                </p:cNvSpPr>
                <p:nvPr/>
              </p:nvSpPr>
              <p:spPr bwMode="auto">
                <a:xfrm>
                  <a:off x="261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1" name="Line 499"/>
                <p:cNvSpPr>
                  <a:spLocks noChangeShapeType="1"/>
                </p:cNvSpPr>
                <p:nvPr/>
              </p:nvSpPr>
              <p:spPr bwMode="auto">
                <a:xfrm>
                  <a:off x="261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2" name="Line 500"/>
                <p:cNvSpPr>
                  <a:spLocks noChangeShapeType="1"/>
                </p:cNvSpPr>
                <p:nvPr/>
              </p:nvSpPr>
              <p:spPr bwMode="auto">
                <a:xfrm>
                  <a:off x="262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3" name="Oval 501"/>
                <p:cNvSpPr>
                  <a:spLocks noChangeArrowheads="1"/>
                </p:cNvSpPr>
                <p:nvPr/>
              </p:nvSpPr>
              <p:spPr bwMode="auto">
                <a:xfrm>
                  <a:off x="263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4" name="Line 502"/>
                <p:cNvSpPr>
                  <a:spLocks noChangeShapeType="1"/>
                </p:cNvSpPr>
                <p:nvPr/>
              </p:nvSpPr>
              <p:spPr bwMode="auto">
                <a:xfrm>
                  <a:off x="263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5" name="Line 503"/>
                <p:cNvSpPr>
                  <a:spLocks noChangeShapeType="1"/>
                </p:cNvSpPr>
                <p:nvPr/>
              </p:nvSpPr>
              <p:spPr bwMode="auto">
                <a:xfrm>
                  <a:off x="264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6" name="Oval 504"/>
                <p:cNvSpPr>
                  <a:spLocks noChangeArrowheads="1"/>
                </p:cNvSpPr>
                <p:nvPr/>
              </p:nvSpPr>
              <p:spPr bwMode="auto">
                <a:xfrm>
                  <a:off x="264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7" name="Line 505"/>
                <p:cNvSpPr>
                  <a:spLocks noChangeShapeType="1"/>
                </p:cNvSpPr>
                <p:nvPr/>
              </p:nvSpPr>
              <p:spPr bwMode="auto">
                <a:xfrm>
                  <a:off x="264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8" name="Line 506"/>
                <p:cNvSpPr>
                  <a:spLocks noChangeShapeType="1"/>
                </p:cNvSpPr>
                <p:nvPr/>
              </p:nvSpPr>
              <p:spPr bwMode="auto">
                <a:xfrm>
                  <a:off x="265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9" name="Oval 507"/>
                <p:cNvSpPr>
                  <a:spLocks noChangeArrowheads="1"/>
                </p:cNvSpPr>
                <p:nvPr/>
              </p:nvSpPr>
              <p:spPr bwMode="auto">
                <a:xfrm>
                  <a:off x="266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0" name="Line 508"/>
                <p:cNvSpPr>
                  <a:spLocks noChangeShapeType="1"/>
                </p:cNvSpPr>
                <p:nvPr/>
              </p:nvSpPr>
              <p:spPr bwMode="auto">
                <a:xfrm>
                  <a:off x="266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1" name="Line 509"/>
                <p:cNvSpPr>
                  <a:spLocks noChangeShapeType="1"/>
                </p:cNvSpPr>
                <p:nvPr/>
              </p:nvSpPr>
              <p:spPr bwMode="auto">
                <a:xfrm>
                  <a:off x="266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2" name="Oval 510"/>
                <p:cNvSpPr>
                  <a:spLocks noChangeArrowheads="1"/>
                </p:cNvSpPr>
                <p:nvPr/>
              </p:nvSpPr>
              <p:spPr bwMode="auto">
                <a:xfrm>
                  <a:off x="267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3" name="Line 511"/>
                <p:cNvSpPr>
                  <a:spLocks noChangeShapeType="1"/>
                </p:cNvSpPr>
                <p:nvPr/>
              </p:nvSpPr>
              <p:spPr bwMode="auto">
                <a:xfrm>
                  <a:off x="267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4" name="Line 512"/>
                <p:cNvSpPr>
                  <a:spLocks noChangeShapeType="1"/>
                </p:cNvSpPr>
                <p:nvPr/>
              </p:nvSpPr>
              <p:spPr bwMode="auto">
                <a:xfrm>
                  <a:off x="268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5" name="Oval 513"/>
                <p:cNvSpPr>
                  <a:spLocks noChangeArrowheads="1"/>
                </p:cNvSpPr>
                <p:nvPr/>
              </p:nvSpPr>
              <p:spPr bwMode="auto">
                <a:xfrm>
                  <a:off x="268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6" name="Line 514"/>
                <p:cNvSpPr>
                  <a:spLocks noChangeShapeType="1"/>
                </p:cNvSpPr>
                <p:nvPr/>
              </p:nvSpPr>
              <p:spPr bwMode="auto">
                <a:xfrm>
                  <a:off x="268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7" name="Line 515"/>
                <p:cNvSpPr>
                  <a:spLocks noChangeShapeType="1"/>
                </p:cNvSpPr>
                <p:nvPr/>
              </p:nvSpPr>
              <p:spPr bwMode="auto">
                <a:xfrm>
                  <a:off x="269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8" name="Oval 516"/>
                <p:cNvSpPr>
                  <a:spLocks noChangeArrowheads="1"/>
                </p:cNvSpPr>
                <p:nvPr/>
              </p:nvSpPr>
              <p:spPr bwMode="auto">
                <a:xfrm>
                  <a:off x="270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9" name="Line 517"/>
                <p:cNvSpPr>
                  <a:spLocks noChangeShapeType="1"/>
                </p:cNvSpPr>
                <p:nvPr/>
              </p:nvSpPr>
              <p:spPr bwMode="auto">
                <a:xfrm>
                  <a:off x="270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0" name="Line 518"/>
                <p:cNvSpPr>
                  <a:spLocks noChangeShapeType="1"/>
                </p:cNvSpPr>
                <p:nvPr/>
              </p:nvSpPr>
              <p:spPr bwMode="auto">
                <a:xfrm>
                  <a:off x="271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1" name="Oval 519"/>
                <p:cNvSpPr>
                  <a:spLocks noChangeArrowheads="1"/>
                </p:cNvSpPr>
                <p:nvPr/>
              </p:nvSpPr>
              <p:spPr bwMode="auto">
                <a:xfrm>
                  <a:off x="271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2" name="Line 520"/>
                <p:cNvSpPr>
                  <a:spLocks noChangeShapeType="1"/>
                </p:cNvSpPr>
                <p:nvPr/>
              </p:nvSpPr>
              <p:spPr bwMode="auto">
                <a:xfrm>
                  <a:off x="271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3" name="Line 521"/>
                <p:cNvSpPr>
                  <a:spLocks noChangeShapeType="1"/>
                </p:cNvSpPr>
                <p:nvPr/>
              </p:nvSpPr>
              <p:spPr bwMode="auto">
                <a:xfrm>
                  <a:off x="272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4" name="Oval 522"/>
                <p:cNvSpPr>
                  <a:spLocks noChangeArrowheads="1"/>
                </p:cNvSpPr>
                <p:nvPr/>
              </p:nvSpPr>
              <p:spPr bwMode="auto">
                <a:xfrm>
                  <a:off x="273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5" name="Line 523"/>
                <p:cNvSpPr>
                  <a:spLocks noChangeShapeType="1"/>
                </p:cNvSpPr>
                <p:nvPr/>
              </p:nvSpPr>
              <p:spPr bwMode="auto">
                <a:xfrm>
                  <a:off x="273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6" name="Line 524"/>
                <p:cNvSpPr>
                  <a:spLocks noChangeShapeType="1"/>
                </p:cNvSpPr>
                <p:nvPr/>
              </p:nvSpPr>
              <p:spPr bwMode="auto">
                <a:xfrm>
                  <a:off x="273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7" name="Oval 525"/>
                <p:cNvSpPr>
                  <a:spLocks noChangeArrowheads="1"/>
                </p:cNvSpPr>
                <p:nvPr/>
              </p:nvSpPr>
              <p:spPr bwMode="auto">
                <a:xfrm>
                  <a:off x="274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8" name="Line 526"/>
                <p:cNvSpPr>
                  <a:spLocks noChangeShapeType="1"/>
                </p:cNvSpPr>
                <p:nvPr/>
              </p:nvSpPr>
              <p:spPr bwMode="auto">
                <a:xfrm>
                  <a:off x="274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9" name="Line 527"/>
                <p:cNvSpPr>
                  <a:spLocks noChangeShapeType="1"/>
                </p:cNvSpPr>
                <p:nvPr/>
              </p:nvSpPr>
              <p:spPr bwMode="auto">
                <a:xfrm>
                  <a:off x="27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0" name="Oval 528"/>
                <p:cNvSpPr>
                  <a:spLocks noChangeArrowheads="1"/>
                </p:cNvSpPr>
                <p:nvPr/>
              </p:nvSpPr>
              <p:spPr bwMode="auto">
                <a:xfrm>
                  <a:off x="276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1" name="Line 529"/>
                <p:cNvSpPr>
                  <a:spLocks noChangeShapeType="1"/>
                </p:cNvSpPr>
                <p:nvPr/>
              </p:nvSpPr>
              <p:spPr bwMode="auto">
                <a:xfrm>
                  <a:off x="275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2" name="Line 530"/>
                <p:cNvSpPr>
                  <a:spLocks noChangeShapeType="1"/>
                </p:cNvSpPr>
                <p:nvPr/>
              </p:nvSpPr>
              <p:spPr bwMode="auto">
                <a:xfrm>
                  <a:off x="276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3" name="Oval 531"/>
                <p:cNvSpPr>
                  <a:spLocks noChangeArrowheads="1"/>
                </p:cNvSpPr>
                <p:nvPr/>
              </p:nvSpPr>
              <p:spPr bwMode="auto">
                <a:xfrm>
                  <a:off x="277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4" name="Line 532"/>
                <p:cNvSpPr>
                  <a:spLocks noChangeShapeType="1"/>
                </p:cNvSpPr>
                <p:nvPr/>
              </p:nvSpPr>
              <p:spPr bwMode="auto">
                <a:xfrm>
                  <a:off x="277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5" name="Line 533"/>
                <p:cNvSpPr>
                  <a:spLocks noChangeShapeType="1"/>
                </p:cNvSpPr>
                <p:nvPr/>
              </p:nvSpPr>
              <p:spPr bwMode="auto">
                <a:xfrm>
                  <a:off x="278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6" name="Oval 534"/>
                <p:cNvSpPr>
                  <a:spLocks noChangeArrowheads="1"/>
                </p:cNvSpPr>
                <p:nvPr/>
              </p:nvSpPr>
              <p:spPr bwMode="auto">
                <a:xfrm>
                  <a:off x="278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7" name="Line 535"/>
                <p:cNvSpPr>
                  <a:spLocks noChangeShapeType="1"/>
                </p:cNvSpPr>
                <p:nvPr/>
              </p:nvSpPr>
              <p:spPr bwMode="auto">
                <a:xfrm>
                  <a:off x="278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8" name="Line 536"/>
                <p:cNvSpPr>
                  <a:spLocks noChangeShapeType="1"/>
                </p:cNvSpPr>
                <p:nvPr/>
              </p:nvSpPr>
              <p:spPr bwMode="auto">
                <a:xfrm>
                  <a:off x="279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9" name="Oval 537"/>
                <p:cNvSpPr>
                  <a:spLocks noChangeArrowheads="1"/>
                </p:cNvSpPr>
                <p:nvPr/>
              </p:nvSpPr>
              <p:spPr bwMode="auto">
                <a:xfrm>
                  <a:off x="280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0" name="Line 538"/>
                <p:cNvSpPr>
                  <a:spLocks noChangeShapeType="1"/>
                </p:cNvSpPr>
                <p:nvPr/>
              </p:nvSpPr>
              <p:spPr bwMode="auto">
                <a:xfrm>
                  <a:off x="280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1" name="Line 539"/>
                <p:cNvSpPr>
                  <a:spLocks noChangeShapeType="1"/>
                </p:cNvSpPr>
                <p:nvPr/>
              </p:nvSpPr>
              <p:spPr bwMode="auto">
                <a:xfrm>
                  <a:off x="280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2" name="Oval 540"/>
                <p:cNvSpPr>
                  <a:spLocks noChangeArrowheads="1"/>
                </p:cNvSpPr>
                <p:nvPr/>
              </p:nvSpPr>
              <p:spPr bwMode="auto">
                <a:xfrm>
                  <a:off x="281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3" name="Line 541"/>
                <p:cNvSpPr>
                  <a:spLocks noChangeShapeType="1"/>
                </p:cNvSpPr>
                <p:nvPr/>
              </p:nvSpPr>
              <p:spPr bwMode="auto">
                <a:xfrm>
                  <a:off x="281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4" name="Line 542"/>
                <p:cNvSpPr>
                  <a:spLocks noChangeShapeType="1"/>
                </p:cNvSpPr>
                <p:nvPr/>
              </p:nvSpPr>
              <p:spPr bwMode="auto">
                <a:xfrm>
                  <a:off x="282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5" name="Oval 543"/>
                <p:cNvSpPr>
                  <a:spLocks noChangeArrowheads="1"/>
                </p:cNvSpPr>
                <p:nvPr/>
              </p:nvSpPr>
              <p:spPr bwMode="auto">
                <a:xfrm>
                  <a:off x="283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6" name="Line 544"/>
                <p:cNvSpPr>
                  <a:spLocks noChangeShapeType="1"/>
                </p:cNvSpPr>
                <p:nvPr/>
              </p:nvSpPr>
              <p:spPr bwMode="auto">
                <a:xfrm>
                  <a:off x="282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7" name="Line 545"/>
                <p:cNvSpPr>
                  <a:spLocks noChangeShapeType="1"/>
                </p:cNvSpPr>
                <p:nvPr/>
              </p:nvSpPr>
              <p:spPr bwMode="auto">
                <a:xfrm>
                  <a:off x="283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8" name="Oval 546"/>
                <p:cNvSpPr>
                  <a:spLocks noChangeArrowheads="1"/>
                </p:cNvSpPr>
                <p:nvPr/>
              </p:nvSpPr>
              <p:spPr bwMode="auto">
                <a:xfrm>
                  <a:off x="284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9" name="Line 547"/>
                <p:cNvSpPr>
                  <a:spLocks noChangeShapeType="1"/>
                </p:cNvSpPr>
                <p:nvPr/>
              </p:nvSpPr>
              <p:spPr bwMode="auto">
                <a:xfrm>
                  <a:off x="284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0" name="Line 548"/>
                <p:cNvSpPr>
                  <a:spLocks noChangeShapeType="1"/>
                </p:cNvSpPr>
                <p:nvPr/>
              </p:nvSpPr>
              <p:spPr bwMode="auto">
                <a:xfrm>
                  <a:off x="28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1" name="Oval 549"/>
                <p:cNvSpPr>
                  <a:spLocks noChangeArrowheads="1"/>
                </p:cNvSpPr>
                <p:nvPr/>
              </p:nvSpPr>
              <p:spPr bwMode="auto">
                <a:xfrm>
                  <a:off x="285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2" name="Line 550"/>
                <p:cNvSpPr>
                  <a:spLocks noChangeShapeType="1"/>
                </p:cNvSpPr>
                <p:nvPr/>
              </p:nvSpPr>
              <p:spPr bwMode="auto">
                <a:xfrm>
                  <a:off x="285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3" name="Line 551"/>
                <p:cNvSpPr>
                  <a:spLocks noChangeShapeType="1"/>
                </p:cNvSpPr>
                <p:nvPr/>
              </p:nvSpPr>
              <p:spPr bwMode="auto">
                <a:xfrm>
                  <a:off x="28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4" name="Oval 552"/>
                <p:cNvSpPr>
                  <a:spLocks noChangeArrowheads="1"/>
                </p:cNvSpPr>
                <p:nvPr/>
              </p:nvSpPr>
              <p:spPr bwMode="auto">
                <a:xfrm>
                  <a:off x="287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5" name="Line 553"/>
                <p:cNvSpPr>
                  <a:spLocks noChangeShapeType="1"/>
                </p:cNvSpPr>
                <p:nvPr/>
              </p:nvSpPr>
              <p:spPr bwMode="auto">
                <a:xfrm>
                  <a:off x="287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6" name="Line 554"/>
                <p:cNvSpPr>
                  <a:spLocks noChangeShapeType="1"/>
                </p:cNvSpPr>
                <p:nvPr/>
              </p:nvSpPr>
              <p:spPr bwMode="auto">
                <a:xfrm>
                  <a:off x="28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7" name="Oval 555"/>
                <p:cNvSpPr>
                  <a:spLocks noChangeArrowheads="1"/>
                </p:cNvSpPr>
                <p:nvPr/>
              </p:nvSpPr>
              <p:spPr bwMode="auto">
                <a:xfrm>
                  <a:off x="288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8" name="Line 556"/>
                <p:cNvSpPr>
                  <a:spLocks noChangeShapeType="1"/>
                </p:cNvSpPr>
                <p:nvPr/>
              </p:nvSpPr>
              <p:spPr bwMode="auto">
                <a:xfrm>
                  <a:off x="288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9" name="Line 557"/>
                <p:cNvSpPr>
                  <a:spLocks noChangeShapeType="1"/>
                </p:cNvSpPr>
                <p:nvPr/>
              </p:nvSpPr>
              <p:spPr bwMode="auto">
                <a:xfrm>
                  <a:off x="289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0" name="Oval 558"/>
                <p:cNvSpPr>
                  <a:spLocks noChangeArrowheads="1"/>
                </p:cNvSpPr>
                <p:nvPr/>
              </p:nvSpPr>
              <p:spPr bwMode="auto">
                <a:xfrm>
                  <a:off x="290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1" name="Line 559"/>
                <p:cNvSpPr>
                  <a:spLocks noChangeShapeType="1"/>
                </p:cNvSpPr>
                <p:nvPr/>
              </p:nvSpPr>
              <p:spPr bwMode="auto">
                <a:xfrm>
                  <a:off x="290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2" name="Line 560"/>
                <p:cNvSpPr>
                  <a:spLocks noChangeShapeType="1"/>
                </p:cNvSpPr>
                <p:nvPr/>
              </p:nvSpPr>
              <p:spPr bwMode="auto">
                <a:xfrm>
                  <a:off x="290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3" name="Oval 561"/>
                <p:cNvSpPr>
                  <a:spLocks noChangeArrowheads="1"/>
                </p:cNvSpPr>
                <p:nvPr/>
              </p:nvSpPr>
              <p:spPr bwMode="auto">
                <a:xfrm>
                  <a:off x="291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4" name="Line 562"/>
                <p:cNvSpPr>
                  <a:spLocks noChangeShapeType="1"/>
                </p:cNvSpPr>
                <p:nvPr/>
              </p:nvSpPr>
              <p:spPr bwMode="auto">
                <a:xfrm>
                  <a:off x="291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5" name="Line 563"/>
                <p:cNvSpPr>
                  <a:spLocks noChangeShapeType="1"/>
                </p:cNvSpPr>
                <p:nvPr/>
              </p:nvSpPr>
              <p:spPr bwMode="auto">
                <a:xfrm>
                  <a:off x="292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6" name="Oval 564"/>
                <p:cNvSpPr>
                  <a:spLocks noChangeArrowheads="1"/>
                </p:cNvSpPr>
                <p:nvPr/>
              </p:nvSpPr>
              <p:spPr bwMode="auto">
                <a:xfrm>
                  <a:off x="292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7" name="Line 565"/>
                <p:cNvSpPr>
                  <a:spLocks noChangeShapeType="1"/>
                </p:cNvSpPr>
                <p:nvPr/>
              </p:nvSpPr>
              <p:spPr bwMode="auto">
                <a:xfrm>
                  <a:off x="292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8" name="Line 566"/>
                <p:cNvSpPr>
                  <a:spLocks noChangeShapeType="1"/>
                </p:cNvSpPr>
                <p:nvPr/>
              </p:nvSpPr>
              <p:spPr bwMode="auto">
                <a:xfrm>
                  <a:off x="293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9" name="Oval 567"/>
                <p:cNvSpPr>
                  <a:spLocks noChangeArrowheads="1"/>
                </p:cNvSpPr>
                <p:nvPr/>
              </p:nvSpPr>
              <p:spPr bwMode="auto">
                <a:xfrm>
                  <a:off x="294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0" name="Line 568"/>
                <p:cNvSpPr>
                  <a:spLocks noChangeShapeType="1"/>
                </p:cNvSpPr>
                <p:nvPr/>
              </p:nvSpPr>
              <p:spPr bwMode="auto">
                <a:xfrm>
                  <a:off x="294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1" name="Line 569"/>
                <p:cNvSpPr>
                  <a:spLocks noChangeShapeType="1"/>
                </p:cNvSpPr>
                <p:nvPr/>
              </p:nvSpPr>
              <p:spPr bwMode="auto">
                <a:xfrm>
                  <a:off x="294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2" name="Oval 570"/>
                <p:cNvSpPr>
                  <a:spLocks noChangeArrowheads="1"/>
                </p:cNvSpPr>
                <p:nvPr/>
              </p:nvSpPr>
              <p:spPr bwMode="auto">
                <a:xfrm>
                  <a:off x="295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3" name="Line 571"/>
                <p:cNvSpPr>
                  <a:spLocks noChangeShapeType="1"/>
                </p:cNvSpPr>
                <p:nvPr/>
              </p:nvSpPr>
              <p:spPr bwMode="auto">
                <a:xfrm>
                  <a:off x="295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4" name="Line 572"/>
                <p:cNvSpPr>
                  <a:spLocks noChangeShapeType="1"/>
                </p:cNvSpPr>
                <p:nvPr/>
              </p:nvSpPr>
              <p:spPr bwMode="auto">
                <a:xfrm>
                  <a:off x="296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5" name="Oval 573"/>
                <p:cNvSpPr>
                  <a:spLocks noChangeArrowheads="1"/>
                </p:cNvSpPr>
                <p:nvPr/>
              </p:nvSpPr>
              <p:spPr bwMode="auto">
                <a:xfrm>
                  <a:off x="297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6" name="Line 574"/>
                <p:cNvSpPr>
                  <a:spLocks noChangeShapeType="1"/>
                </p:cNvSpPr>
                <p:nvPr/>
              </p:nvSpPr>
              <p:spPr bwMode="auto">
                <a:xfrm>
                  <a:off x="297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7" name="Line 575"/>
                <p:cNvSpPr>
                  <a:spLocks noChangeShapeType="1"/>
                </p:cNvSpPr>
                <p:nvPr/>
              </p:nvSpPr>
              <p:spPr bwMode="auto">
                <a:xfrm>
                  <a:off x="297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8" name="Oval 576"/>
                <p:cNvSpPr>
                  <a:spLocks noChangeArrowheads="1"/>
                </p:cNvSpPr>
                <p:nvPr/>
              </p:nvSpPr>
              <p:spPr bwMode="auto">
                <a:xfrm>
                  <a:off x="298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9" name="Line 577"/>
                <p:cNvSpPr>
                  <a:spLocks noChangeShapeType="1"/>
                </p:cNvSpPr>
                <p:nvPr/>
              </p:nvSpPr>
              <p:spPr bwMode="auto">
                <a:xfrm>
                  <a:off x="298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0" name="Line 578"/>
                <p:cNvSpPr>
                  <a:spLocks noChangeShapeType="1"/>
                </p:cNvSpPr>
                <p:nvPr/>
              </p:nvSpPr>
              <p:spPr bwMode="auto">
                <a:xfrm>
                  <a:off x="299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1" name="Oval 579"/>
                <p:cNvSpPr>
                  <a:spLocks noChangeArrowheads="1"/>
                </p:cNvSpPr>
                <p:nvPr/>
              </p:nvSpPr>
              <p:spPr bwMode="auto">
                <a:xfrm>
                  <a:off x="299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2" name="Line 580"/>
                <p:cNvSpPr>
                  <a:spLocks noChangeShapeType="1"/>
                </p:cNvSpPr>
                <p:nvPr/>
              </p:nvSpPr>
              <p:spPr bwMode="auto">
                <a:xfrm>
                  <a:off x="299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3" name="Line 581"/>
                <p:cNvSpPr>
                  <a:spLocks noChangeShapeType="1"/>
                </p:cNvSpPr>
                <p:nvPr/>
              </p:nvSpPr>
              <p:spPr bwMode="auto">
                <a:xfrm>
                  <a:off x="300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4" name="Oval 582"/>
                <p:cNvSpPr>
                  <a:spLocks noChangeArrowheads="1"/>
                </p:cNvSpPr>
                <p:nvPr/>
              </p:nvSpPr>
              <p:spPr bwMode="auto">
                <a:xfrm>
                  <a:off x="301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5" name="Line 583"/>
                <p:cNvSpPr>
                  <a:spLocks noChangeShapeType="1"/>
                </p:cNvSpPr>
                <p:nvPr/>
              </p:nvSpPr>
              <p:spPr bwMode="auto">
                <a:xfrm>
                  <a:off x="301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6" name="Line 584"/>
                <p:cNvSpPr>
                  <a:spLocks noChangeShapeType="1"/>
                </p:cNvSpPr>
                <p:nvPr/>
              </p:nvSpPr>
              <p:spPr bwMode="auto">
                <a:xfrm>
                  <a:off x="301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7" name="Oval 585"/>
                <p:cNvSpPr>
                  <a:spLocks noChangeArrowheads="1"/>
                </p:cNvSpPr>
                <p:nvPr/>
              </p:nvSpPr>
              <p:spPr bwMode="auto">
                <a:xfrm>
                  <a:off x="302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8" name="Line 586"/>
                <p:cNvSpPr>
                  <a:spLocks noChangeShapeType="1"/>
                </p:cNvSpPr>
                <p:nvPr/>
              </p:nvSpPr>
              <p:spPr bwMode="auto">
                <a:xfrm>
                  <a:off x="302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9" name="Line 587"/>
                <p:cNvSpPr>
                  <a:spLocks noChangeShapeType="1"/>
                </p:cNvSpPr>
                <p:nvPr/>
              </p:nvSpPr>
              <p:spPr bwMode="auto">
                <a:xfrm>
                  <a:off x="303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0" name="Oval 588"/>
                <p:cNvSpPr>
                  <a:spLocks noChangeArrowheads="1"/>
                </p:cNvSpPr>
                <p:nvPr/>
              </p:nvSpPr>
              <p:spPr bwMode="auto">
                <a:xfrm>
                  <a:off x="304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1" name="Line 589"/>
                <p:cNvSpPr>
                  <a:spLocks noChangeShapeType="1"/>
                </p:cNvSpPr>
                <p:nvPr/>
              </p:nvSpPr>
              <p:spPr bwMode="auto">
                <a:xfrm>
                  <a:off x="303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2" name="Line 590"/>
                <p:cNvSpPr>
                  <a:spLocks noChangeShapeType="1"/>
                </p:cNvSpPr>
                <p:nvPr/>
              </p:nvSpPr>
              <p:spPr bwMode="auto">
                <a:xfrm>
                  <a:off x="304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3" name="Oval 591"/>
                <p:cNvSpPr>
                  <a:spLocks noChangeArrowheads="1"/>
                </p:cNvSpPr>
                <p:nvPr/>
              </p:nvSpPr>
              <p:spPr bwMode="auto">
                <a:xfrm>
                  <a:off x="305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4" name="Line 592"/>
                <p:cNvSpPr>
                  <a:spLocks noChangeShapeType="1"/>
                </p:cNvSpPr>
                <p:nvPr/>
              </p:nvSpPr>
              <p:spPr bwMode="auto">
                <a:xfrm>
                  <a:off x="305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5" name="Line 593"/>
                <p:cNvSpPr>
                  <a:spLocks noChangeShapeType="1"/>
                </p:cNvSpPr>
                <p:nvPr/>
              </p:nvSpPr>
              <p:spPr bwMode="auto">
                <a:xfrm>
                  <a:off x="306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6" name="Oval 594"/>
                <p:cNvSpPr>
                  <a:spLocks noChangeArrowheads="1"/>
                </p:cNvSpPr>
                <p:nvPr/>
              </p:nvSpPr>
              <p:spPr bwMode="auto">
                <a:xfrm>
                  <a:off x="306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7" name="Line 595"/>
                <p:cNvSpPr>
                  <a:spLocks noChangeShapeType="1"/>
                </p:cNvSpPr>
                <p:nvPr/>
              </p:nvSpPr>
              <p:spPr bwMode="auto">
                <a:xfrm>
                  <a:off x="306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8" name="Line 596"/>
                <p:cNvSpPr>
                  <a:spLocks noChangeShapeType="1"/>
                </p:cNvSpPr>
                <p:nvPr/>
              </p:nvSpPr>
              <p:spPr bwMode="auto">
                <a:xfrm>
                  <a:off x="307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9" name="Oval 597"/>
                <p:cNvSpPr>
                  <a:spLocks noChangeArrowheads="1"/>
                </p:cNvSpPr>
                <p:nvPr/>
              </p:nvSpPr>
              <p:spPr bwMode="auto">
                <a:xfrm>
                  <a:off x="308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0" name="Line 598"/>
                <p:cNvSpPr>
                  <a:spLocks noChangeShapeType="1"/>
                </p:cNvSpPr>
                <p:nvPr/>
              </p:nvSpPr>
              <p:spPr bwMode="auto">
                <a:xfrm>
                  <a:off x="308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1" name="Line 599"/>
                <p:cNvSpPr>
                  <a:spLocks noChangeShapeType="1"/>
                </p:cNvSpPr>
                <p:nvPr/>
              </p:nvSpPr>
              <p:spPr bwMode="auto">
                <a:xfrm>
                  <a:off x="308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2" name="Oval 600"/>
                <p:cNvSpPr>
                  <a:spLocks noChangeArrowheads="1"/>
                </p:cNvSpPr>
                <p:nvPr/>
              </p:nvSpPr>
              <p:spPr bwMode="auto">
                <a:xfrm>
                  <a:off x="309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3" name="Line 601"/>
                <p:cNvSpPr>
                  <a:spLocks noChangeShapeType="1"/>
                </p:cNvSpPr>
                <p:nvPr/>
              </p:nvSpPr>
              <p:spPr bwMode="auto">
                <a:xfrm>
                  <a:off x="309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4" name="Line 602"/>
                <p:cNvSpPr>
                  <a:spLocks noChangeShapeType="1"/>
                </p:cNvSpPr>
                <p:nvPr/>
              </p:nvSpPr>
              <p:spPr bwMode="auto">
                <a:xfrm>
                  <a:off x="310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5" name="Oval 603"/>
                <p:cNvSpPr>
                  <a:spLocks noChangeArrowheads="1"/>
                </p:cNvSpPr>
                <p:nvPr/>
              </p:nvSpPr>
              <p:spPr bwMode="auto">
                <a:xfrm>
                  <a:off x="311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6" name="Line 604"/>
                <p:cNvSpPr>
                  <a:spLocks noChangeShapeType="1"/>
                </p:cNvSpPr>
                <p:nvPr/>
              </p:nvSpPr>
              <p:spPr bwMode="auto">
                <a:xfrm>
                  <a:off x="311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7" name="Line 605"/>
                <p:cNvSpPr>
                  <a:spLocks noChangeShapeType="1"/>
                </p:cNvSpPr>
                <p:nvPr/>
              </p:nvSpPr>
              <p:spPr bwMode="auto">
                <a:xfrm>
                  <a:off x="311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8" name="Oval 606"/>
                <p:cNvSpPr>
                  <a:spLocks noChangeArrowheads="1"/>
                </p:cNvSpPr>
                <p:nvPr/>
              </p:nvSpPr>
              <p:spPr bwMode="auto">
                <a:xfrm>
                  <a:off x="312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 name="Group 808"/>
              <p:cNvGrpSpPr>
                <a:grpSpLocks/>
              </p:cNvGrpSpPr>
              <p:nvPr/>
            </p:nvGrpSpPr>
            <p:grpSpPr bwMode="auto">
              <a:xfrm>
                <a:off x="984250" y="773113"/>
                <a:ext cx="4152901" cy="3232150"/>
                <a:chOff x="620" y="487"/>
                <a:chExt cx="2616" cy="2036"/>
              </a:xfrm>
            </p:grpSpPr>
            <p:sp>
              <p:nvSpPr>
                <p:cNvPr id="209" name="Line 608"/>
                <p:cNvSpPr>
                  <a:spLocks noChangeShapeType="1"/>
                </p:cNvSpPr>
                <p:nvPr/>
              </p:nvSpPr>
              <p:spPr bwMode="auto">
                <a:xfrm>
                  <a:off x="312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609"/>
                <p:cNvSpPr>
                  <a:spLocks noChangeShapeType="1"/>
                </p:cNvSpPr>
                <p:nvPr/>
              </p:nvSpPr>
              <p:spPr bwMode="auto">
                <a:xfrm>
                  <a:off x="313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Oval 610"/>
                <p:cNvSpPr>
                  <a:spLocks noChangeArrowheads="1"/>
                </p:cNvSpPr>
                <p:nvPr/>
              </p:nvSpPr>
              <p:spPr bwMode="auto">
                <a:xfrm>
                  <a:off x="313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611"/>
                <p:cNvSpPr>
                  <a:spLocks noChangeShapeType="1"/>
                </p:cNvSpPr>
                <p:nvPr/>
              </p:nvSpPr>
              <p:spPr bwMode="auto">
                <a:xfrm>
                  <a:off x="313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612"/>
                <p:cNvSpPr>
                  <a:spLocks noChangeShapeType="1"/>
                </p:cNvSpPr>
                <p:nvPr/>
              </p:nvSpPr>
              <p:spPr bwMode="auto">
                <a:xfrm>
                  <a:off x="31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Oval 613"/>
                <p:cNvSpPr>
                  <a:spLocks noChangeArrowheads="1"/>
                </p:cNvSpPr>
                <p:nvPr/>
              </p:nvSpPr>
              <p:spPr bwMode="auto">
                <a:xfrm>
                  <a:off x="315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614"/>
                <p:cNvSpPr>
                  <a:spLocks noChangeShapeType="1"/>
                </p:cNvSpPr>
                <p:nvPr/>
              </p:nvSpPr>
              <p:spPr bwMode="auto">
                <a:xfrm>
                  <a:off x="315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615"/>
                <p:cNvSpPr>
                  <a:spLocks noChangeShapeType="1"/>
                </p:cNvSpPr>
                <p:nvPr/>
              </p:nvSpPr>
              <p:spPr bwMode="auto">
                <a:xfrm>
                  <a:off x="315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Freeform 616"/>
                <p:cNvSpPr>
                  <a:spLocks/>
                </p:cNvSpPr>
                <p:nvPr/>
              </p:nvSpPr>
              <p:spPr bwMode="auto">
                <a:xfrm>
                  <a:off x="620" y="487"/>
                  <a:ext cx="2539" cy="2028"/>
                </a:xfrm>
                <a:custGeom>
                  <a:avLst/>
                  <a:gdLst>
                    <a:gd name="T0" fmla="*/ 56 w 5077"/>
                    <a:gd name="T1" fmla="*/ 4056 h 4056"/>
                    <a:gd name="T2" fmla="*/ 139 w 5077"/>
                    <a:gd name="T3" fmla="*/ 4056 h 4056"/>
                    <a:gd name="T4" fmla="*/ 224 w 5077"/>
                    <a:gd name="T5" fmla="*/ 4056 h 4056"/>
                    <a:gd name="T6" fmla="*/ 308 w 5077"/>
                    <a:gd name="T7" fmla="*/ 4056 h 4056"/>
                    <a:gd name="T8" fmla="*/ 392 w 5077"/>
                    <a:gd name="T9" fmla="*/ 4056 h 4056"/>
                    <a:gd name="T10" fmla="*/ 476 w 5077"/>
                    <a:gd name="T11" fmla="*/ 4056 h 4056"/>
                    <a:gd name="T12" fmla="*/ 561 w 5077"/>
                    <a:gd name="T13" fmla="*/ 4056 h 4056"/>
                    <a:gd name="T14" fmla="*/ 644 w 5077"/>
                    <a:gd name="T15" fmla="*/ 4056 h 4056"/>
                    <a:gd name="T16" fmla="*/ 729 w 5077"/>
                    <a:gd name="T17" fmla="*/ 4056 h 4056"/>
                    <a:gd name="T18" fmla="*/ 813 w 5077"/>
                    <a:gd name="T19" fmla="*/ 4056 h 4056"/>
                    <a:gd name="T20" fmla="*/ 897 w 5077"/>
                    <a:gd name="T21" fmla="*/ 4056 h 4056"/>
                    <a:gd name="T22" fmla="*/ 981 w 5077"/>
                    <a:gd name="T23" fmla="*/ 4056 h 4056"/>
                    <a:gd name="T24" fmla="*/ 1065 w 5077"/>
                    <a:gd name="T25" fmla="*/ 4056 h 4056"/>
                    <a:gd name="T26" fmla="*/ 1149 w 5077"/>
                    <a:gd name="T27" fmla="*/ 4056 h 4056"/>
                    <a:gd name="T28" fmla="*/ 1233 w 5077"/>
                    <a:gd name="T29" fmla="*/ 4056 h 4056"/>
                    <a:gd name="T30" fmla="*/ 1318 w 5077"/>
                    <a:gd name="T31" fmla="*/ 4056 h 4056"/>
                    <a:gd name="T32" fmla="*/ 1401 w 5077"/>
                    <a:gd name="T33" fmla="*/ 4056 h 4056"/>
                    <a:gd name="T34" fmla="*/ 1486 w 5077"/>
                    <a:gd name="T35" fmla="*/ 4056 h 4056"/>
                    <a:gd name="T36" fmla="*/ 1570 w 5077"/>
                    <a:gd name="T37" fmla="*/ 4056 h 4056"/>
                    <a:gd name="T38" fmla="*/ 1655 w 5077"/>
                    <a:gd name="T39" fmla="*/ 4055 h 4056"/>
                    <a:gd name="T40" fmla="*/ 1738 w 5077"/>
                    <a:gd name="T41" fmla="*/ 4050 h 4056"/>
                    <a:gd name="T42" fmla="*/ 1823 w 5077"/>
                    <a:gd name="T43" fmla="*/ 4033 h 4056"/>
                    <a:gd name="T44" fmla="*/ 1907 w 5077"/>
                    <a:gd name="T45" fmla="*/ 3981 h 4056"/>
                    <a:gd name="T46" fmla="*/ 1991 w 5077"/>
                    <a:gd name="T47" fmla="*/ 3854 h 4056"/>
                    <a:gd name="T48" fmla="*/ 2075 w 5077"/>
                    <a:gd name="T49" fmla="*/ 3583 h 4056"/>
                    <a:gd name="T50" fmla="*/ 2160 w 5077"/>
                    <a:gd name="T51" fmla="*/ 3091 h 4056"/>
                    <a:gd name="T52" fmla="*/ 2243 w 5077"/>
                    <a:gd name="T53" fmla="*/ 2351 h 4056"/>
                    <a:gd name="T54" fmla="*/ 2327 w 5077"/>
                    <a:gd name="T55" fmla="*/ 1446 h 4056"/>
                    <a:gd name="T56" fmla="*/ 2412 w 5077"/>
                    <a:gd name="T57" fmla="*/ 589 h 4056"/>
                    <a:gd name="T58" fmla="*/ 2495 w 5077"/>
                    <a:gd name="T59" fmla="*/ 62 h 4056"/>
                    <a:gd name="T60" fmla="*/ 2580 w 5077"/>
                    <a:gd name="T61" fmla="*/ 66 h 4056"/>
                    <a:gd name="T62" fmla="*/ 2664 w 5077"/>
                    <a:gd name="T63" fmla="*/ 599 h 4056"/>
                    <a:gd name="T64" fmla="*/ 2748 w 5077"/>
                    <a:gd name="T65" fmla="*/ 1458 h 4056"/>
                    <a:gd name="T66" fmla="*/ 2832 w 5077"/>
                    <a:gd name="T67" fmla="*/ 2363 h 4056"/>
                    <a:gd name="T68" fmla="*/ 2917 w 5077"/>
                    <a:gd name="T69" fmla="*/ 3100 h 4056"/>
                    <a:gd name="T70" fmla="*/ 3000 w 5077"/>
                    <a:gd name="T71" fmla="*/ 3587 h 4056"/>
                    <a:gd name="T72" fmla="*/ 3085 w 5077"/>
                    <a:gd name="T73" fmla="*/ 3857 h 4056"/>
                    <a:gd name="T74" fmla="*/ 3169 w 5077"/>
                    <a:gd name="T75" fmla="*/ 3982 h 4056"/>
                    <a:gd name="T76" fmla="*/ 3254 w 5077"/>
                    <a:gd name="T77" fmla="*/ 4033 h 4056"/>
                    <a:gd name="T78" fmla="*/ 3337 w 5077"/>
                    <a:gd name="T79" fmla="*/ 4050 h 4056"/>
                    <a:gd name="T80" fmla="*/ 3422 w 5077"/>
                    <a:gd name="T81" fmla="*/ 4055 h 4056"/>
                    <a:gd name="T82" fmla="*/ 3505 w 5077"/>
                    <a:gd name="T83" fmla="*/ 4056 h 4056"/>
                    <a:gd name="T84" fmla="*/ 3589 w 5077"/>
                    <a:gd name="T85" fmla="*/ 4056 h 4056"/>
                    <a:gd name="T86" fmla="*/ 3674 w 5077"/>
                    <a:gd name="T87" fmla="*/ 4056 h 4056"/>
                    <a:gd name="T88" fmla="*/ 3757 w 5077"/>
                    <a:gd name="T89" fmla="*/ 4056 h 4056"/>
                    <a:gd name="T90" fmla="*/ 3842 w 5077"/>
                    <a:gd name="T91" fmla="*/ 4056 h 4056"/>
                    <a:gd name="T92" fmla="*/ 3926 w 5077"/>
                    <a:gd name="T93" fmla="*/ 4056 h 4056"/>
                    <a:gd name="T94" fmla="*/ 4011 w 5077"/>
                    <a:gd name="T95" fmla="*/ 4056 h 4056"/>
                    <a:gd name="T96" fmla="*/ 4094 w 5077"/>
                    <a:gd name="T97" fmla="*/ 4056 h 4056"/>
                    <a:gd name="T98" fmla="*/ 4179 w 5077"/>
                    <a:gd name="T99" fmla="*/ 4056 h 4056"/>
                    <a:gd name="T100" fmla="*/ 4263 w 5077"/>
                    <a:gd name="T101" fmla="*/ 4056 h 4056"/>
                    <a:gd name="T102" fmla="*/ 4347 w 5077"/>
                    <a:gd name="T103" fmla="*/ 4056 h 4056"/>
                    <a:gd name="T104" fmla="*/ 4431 w 5077"/>
                    <a:gd name="T105" fmla="*/ 4056 h 4056"/>
                    <a:gd name="T106" fmla="*/ 4516 w 5077"/>
                    <a:gd name="T107" fmla="*/ 4056 h 4056"/>
                    <a:gd name="T108" fmla="*/ 4599 w 5077"/>
                    <a:gd name="T109" fmla="*/ 4056 h 4056"/>
                    <a:gd name="T110" fmla="*/ 4684 w 5077"/>
                    <a:gd name="T111" fmla="*/ 4056 h 4056"/>
                    <a:gd name="T112" fmla="*/ 4768 w 5077"/>
                    <a:gd name="T113" fmla="*/ 4056 h 4056"/>
                    <a:gd name="T114" fmla="*/ 4851 w 5077"/>
                    <a:gd name="T115" fmla="*/ 4056 h 4056"/>
                    <a:gd name="T116" fmla="*/ 4936 w 5077"/>
                    <a:gd name="T117" fmla="*/ 4056 h 4056"/>
                    <a:gd name="T118" fmla="*/ 5020 w 5077"/>
                    <a:gd name="T119" fmla="*/ 4056 h 4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77" h="4056">
                      <a:moveTo>
                        <a:pt x="0" y="4056"/>
                      </a:moveTo>
                      <a:lnTo>
                        <a:pt x="28" y="4056"/>
                      </a:lnTo>
                      <a:lnTo>
                        <a:pt x="56" y="4056"/>
                      </a:lnTo>
                      <a:lnTo>
                        <a:pt x="83" y="4056"/>
                      </a:lnTo>
                      <a:lnTo>
                        <a:pt x="111" y="4056"/>
                      </a:lnTo>
                      <a:lnTo>
                        <a:pt x="139" y="4056"/>
                      </a:lnTo>
                      <a:lnTo>
                        <a:pt x="167" y="4056"/>
                      </a:lnTo>
                      <a:lnTo>
                        <a:pt x="196" y="4056"/>
                      </a:lnTo>
                      <a:lnTo>
                        <a:pt x="224" y="4056"/>
                      </a:lnTo>
                      <a:lnTo>
                        <a:pt x="252" y="4056"/>
                      </a:lnTo>
                      <a:lnTo>
                        <a:pt x="280" y="4056"/>
                      </a:lnTo>
                      <a:lnTo>
                        <a:pt x="308" y="4056"/>
                      </a:lnTo>
                      <a:lnTo>
                        <a:pt x="335" y="4056"/>
                      </a:lnTo>
                      <a:lnTo>
                        <a:pt x="365" y="4056"/>
                      </a:lnTo>
                      <a:lnTo>
                        <a:pt x="392" y="4056"/>
                      </a:lnTo>
                      <a:lnTo>
                        <a:pt x="420" y="4056"/>
                      </a:lnTo>
                      <a:lnTo>
                        <a:pt x="448" y="4056"/>
                      </a:lnTo>
                      <a:lnTo>
                        <a:pt x="476" y="4056"/>
                      </a:lnTo>
                      <a:lnTo>
                        <a:pt x="504" y="4056"/>
                      </a:lnTo>
                      <a:lnTo>
                        <a:pt x="532" y="4056"/>
                      </a:lnTo>
                      <a:lnTo>
                        <a:pt x="561" y="4056"/>
                      </a:lnTo>
                      <a:lnTo>
                        <a:pt x="589" y="4056"/>
                      </a:lnTo>
                      <a:lnTo>
                        <a:pt x="616" y="4056"/>
                      </a:lnTo>
                      <a:lnTo>
                        <a:pt x="644" y="4056"/>
                      </a:lnTo>
                      <a:lnTo>
                        <a:pt x="672" y="4056"/>
                      </a:lnTo>
                      <a:lnTo>
                        <a:pt x="700" y="4056"/>
                      </a:lnTo>
                      <a:lnTo>
                        <a:pt x="729" y="4056"/>
                      </a:lnTo>
                      <a:lnTo>
                        <a:pt x="757" y="4056"/>
                      </a:lnTo>
                      <a:lnTo>
                        <a:pt x="785" y="4056"/>
                      </a:lnTo>
                      <a:lnTo>
                        <a:pt x="813" y="4056"/>
                      </a:lnTo>
                      <a:lnTo>
                        <a:pt x="841" y="4056"/>
                      </a:lnTo>
                      <a:lnTo>
                        <a:pt x="868" y="4056"/>
                      </a:lnTo>
                      <a:lnTo>
                        <a:pt x="897" y="4056"/>
                      </a:lnTo>
                      <a:lnTo>
                        <a:pt x="925" y="4056"/>
                      </a:lnTo>
                      <a:lnTo>
                        <a:pt x="953" y="4056"/>
                      </a:lnTo>
                      <a:lnTo>
                        <a:pt x="981" y="4056"/>
                      </a:lnTo>
                      <a:lnTo>
                        <a:pt x="1009" y="4056"/>
                      </a:lnTo>
                      <a:lnTo>
                        <a:pt x="1037" y="4056"/>
                      </a:lnTo>
                      <a:lnTo>
                        <a:pt x="1065" y="4056"/>
                      </a:lnTo>
                      <a:lnTo>
                        <a:pt x="1094" y="4056"/>
                      </a:lnTo>
                      <a:lnTo>
                        <a:pt x="1122" y="4056"/>
                      </a:lnTo>
                      <a:lnTo>
                        <a:pt x="1149" y="4056"/>
                      </a:lnTo>
                      <a:lnTo>
                        <a:pt x="1177" y="4056"/>
                      </a:lnTo>
                      <a:lnTo>
                        <a:pt x="1205" y="4056"/>
                      </a:lnTo>
                      <a:lnTo>
                        <a:pt x="1233" y="4056"/>
                      </a:lnTo>
                      <a:lnTo>
                        <a:pt x="1262" y="4056"/>
                      </a:lnTo>
                      <a:lnTo>
                        <a:pt x="1290" y="4056"/>
                      </a:lnTo>
                      <a:lnTo>
                        <a:pt x="1318" y="4056"/>
                      </a:lnTo>
                      <a:lnTo>
                        <a:pt x="1346" y="4056"/>
                      </a:lnTo>
                      <a:lnTo>
                        <a:pt x="1374" y="4056"/>
                      </a:lnTo>
                      <a:lnTo>
                        <a:pt x="1401" y="4056"/>
                      </a:lnTo>
                      <a:lnTo>
                        <a:pt x="1429" y="4056"/>
                      </a:lnTo>
                      <a:lnTo>
                        <a:pt x="1458" y="4056"/>
                      </a:lnTo>
                      <a:lnTo>
                        <a:pt x="1486" y="4056"/>
                      </a:lnTo>
                      <a:lnTo>
                        <a:pt x="1514" y="4056"/>
                      </a:lnTo>
                      <a:lnTo>
                        <a:pt x="1542" y="4056"/>
                      </a:lnTo>
                      <a:lnTo>
                        <a:pt x="1570" y="4056"/>
                      </a:lnTo>
                      <a:lnTo>
                        <a:pt x="1598" y="4056"/>
                      </a:lnTo>
                      <a:lnTo>
                        <a:pt x="1627" y="4056"/>
                      </a:lnTo>
                      <a:lnTo>
                        <a:pt x="1655" y="4055"/>
                      </a:lnTo>
                      <a:lnTo>
                        <a:pt x="1682" y="4053"/>
                      </a:lnTo>
                      <a:lnTo>
                        <a:pt x="1710" y="4052"/>
                      </a:lnTo>
                      <a:lnTo>
                        <a:pt x="1738" y="4050"/>
                      </a:lnTo>
                      <a:lnTo>
                        <a:pt x="1766" y="4046"/>
                      </a:lnTo>
                      <a:lnTo>
                        <a:pt x="1794" y="4040"/>
                      </a:lnTo>
                      <a:lnTo>
                        <a:pt x="1823" y="4033"/>
                      </a:lnTo>
                      <a:lnTo>
                        <a:pt x="1851" y="4020"/>
                      </a:lnTo>
                      <a:lnTo>
                        <a:pt x="1879" y="4004"/>
                      </a:lnTo>
                      <a:lnTo>
                        <a:pt x="1907" y="3981"/>
                      </a:lnTo>
                      <a:lnTo>
                        <a:pt x="1934" y="3951"/>
                      </a:lnTo>
                      <a:lnTo>
                        <a:pt x="1962" y="3909"/>
                      </a:lnTo>
                      <a:lnTo>
                        <a:pt x="1991" y="3854"/>
                      </a:lnTo>
                      <a:lnTo>
                        <a:pt x="2019" y="3783"/>
                      </a:lnTo>
                      <a:lnTo>
                        <a:pt x="2047" y="3694"/>
                      </a:lnTo>
                      <a:lnTo>
                        <a:pt x="2075" y="3583"/>
                      </a:lnTo>
                      <a:lnTo>
                        <a:pt x="2103" y="3446"/>
                      </a:lnTo>
                      <a:lnTo>
                        <a:pt x="2131" y="3283"/>
                      </a:lnTo>
                      <a:lnTo>
                        <a:pt x="2160" y="3091"/>
                      </a:lnTo>
                      <a:lnTo>
                        <a:pt x="2188" y="2871"/>
                      </a:lnTo>
                      <a:lnTo>
                        <a:pt x="2215" y="2624"/>
                      </a:lnTo>
                      <a:lnTo>
                        <a:pt x="2243" y="2351"/>
                      </a:lnTo>
                      <a:lnTo>
                        <a:pt x="2271" y="2060"/>
                      </a:lnTo>
                      <a:lnTo>
                        <a:pt x="2299" y="1756"/>
                      </a:lnTo>
                      <a:lnTo>
                        <a:pt x="2327" y="1446"/>
                      </a:lnTo>
                      <a:lnTo>
                        <a:pt x="2356" y="1141"/>
                      </a:lnTo>
                      <a:lnTo>
                        <a:pt x="2384" y="852"/>
                      </a:lnTo>
                      <a:lnTo>
                        <a:pt x="2412" y="589"/>
                      </a:lnTo>
                      <a:lnTo>
                        <a:pt x="2439" y="364"/>
                      </a:lnTo>
                      <a:lnTo>
                        <a:pt x="2467" y="185"/>
                      </a:lnTo>
                      <a:lnTo>
                        <a:pt x="2495" y="62"/>
                      </a:lnTo>
                      <a:lnTo>
                        <a:pt x="2524" y="0"/>
                      </a:lnTo>
                      <a:lnTo>
                        <a:pt x="2552" y="1"/>
                      </a:lnTo>
                      <a:lnTo>
                        <a:pt x="2580" y="66"/>
                      </a:lnTo>
                      <a:lnTo>
                        <a:pt x="2608" y="192"/>
                      </a:lnTo>
                      <a:lnTo>
                        <a:pt x="2636" y="371"/>
                      </a:lnTo>
                      <a:lnTo>
                        <a:pt x="2664" y="599"/>
                      </a:lnTo>
                      <a:lnTo>
                        <a:pt x="2691" y="863"/>
                      </a:lnTo>
                      <a:lnTo>
                        <a:pt x="2721" y="1153"/>
                      </a:lnTo>
                      <a:lnTo>
                        <a:pt x="2748" y="1458"/>
                      </a:lnTo>
                      <a:lnTo>
                        <a:pt x="2776" y="1768"/>
                      </a:lnTo>
                      <a:lnTo>
                        <a:pt x="2804" y="2072"/>
                      </a:lnTo>
                      <a:lnTo>
                        <a:pt x="2832" y="2363"/>
                      </a:lnTo>
                      <a:lnTo>
                        <a:pt x="2860" y="2634"/>
                      </a:lnTo>
                      <a:lnTo>
                        <a:pt x="2889" y="2881"/>
                      </a:lnTo>
                      <a:lnTo>
                        <a:pt x="2917" y="3100"/>
                      </a:lnTo>
                      <a:lnTo>
                        <a:pt x="2945" y="3289"/>
                      </a:lnTo>
                      <a:lnTo>
                        <a:pt x="2972" y="3452"/>
                      </a:lnTo>
                      <a:lnTo>
                        <a:pt x="3000" y="3587"/>
                      </a:lnTo>
                      <a:lnTo>
                        <a:pt x="3028" y="3698"/>
                      </a:lnTo>
                      <a:lnTo>
                        <a:pt x="3057" y="3787"/>
                      </a:lnTo>
                      <a:lnTo>
                        <a:pt x="3085" y="3857"/>
                      </a:lnTo>
                      <a:lnTo>
                        <a:pt x="3113" y="3910"/>
                      </a:lnTo>
                      <a:lnTo>
                        <a:pt x="3141" y="3952"/>
                      </a:lnTo>
                      <a:lnTo>
                        <a:pt x="3169" y="3982"/>
                      </a:lnTo>
                      <a:lnTo>
                        <a:pt x="3197" y="4006"/>
                      </a:lnTo>
                      <a:lnTo>
                        <a:pt x="3224" y="4022"/>
                      </a:lnTo>
                      <a:lnTo>
                        <a:pt x="3254" y="4033"/>
                      </a:lnTo>
                      <a:lnTo>
                        <a:pt x="3281" y="4041"/>
                      </a:lnTo>
                      <a:lnTo>
                        <a:pt x="3309" y="4046"/>
                      </a:lnTo>
                      <a:lnTo>
                        <a:pt x="3337" y="4050"/>
                      </a:lnTo>
                      <a:lnTo>
                        <a:pt x="3365" y="4052"/>
                      </a:lnTo>
                      <a:lnTo>
                        <a:pt x="3393" y="4053"/>
                      </a:lnTo>
                      <a:lnTo>
                        <a:pt x="3422" y="4055"/>
                      </a:lnTo>
                      <a:lnTo>
                        <a:pt x="3450" y="4056"/>
                      </a:lnTo>
                      <a:lnTo>
                        <a:pt x="3478" y="4056"/>
                      </a:lnTo>
                      <a:lnTo>
                        <a:pt x="3505" y="4056"/>
                      </a:lnTo>
                      <a:lnTo>
                        <a:pt x="3533" y="4056"/>
                      </a:lnTo>
                      <a:lnTo>
                        <a:pt x="3561" y="4056"/>
                      </a:lnTo>
                      <a:lnTo>
                        <a:pt x="3589" y="4056"/>
                      </a:lnTo>
                      <a:lnTo>
                        <a:pt x="3618" y="4056"/>
                      </a:lnTo>
                      <a:lnTo>
                        <a:pt x="3646" y="4056"/>
                      </a:lnTo>
                      <a:lnTo>
                        <a:pt x="3674" y="4056"/>
                      </a:lnTo>
                      <a:lnTo>
                        <a:pt x="3702" y="4056"/>
                      </a:lnTo>
                      <a:lnTo>
                        <a:pt x="3730" y="4056"/>
                      </a:lnTo>
                      <a:lnTo>
                        <a:pt x="3757" y="4056"/>
                      </a:lnTo>
                      <a:lnTo>
                        <a:pt x="3786" y="4056"/>
                      </a:lnTo>
                      <a:lnTo>
                        <a:pt x="3814" y="4056"/>
                      </a:lnTo>
                      <a:lnTo>
                        <a:pt x="3842" y="4056"/>
                      </a:lnTo>
                      <a:lnTo>
                        <a:pt x="3870" y="4056"/>
                      </a:lnTo>
                      <a:lnTo>
                        <a:pt x="3898" y="4056"/>
                      </a:lnTo>
                      <a:lnTo>
                        <a:pt x="3926" y="4056"/>
                      </a:lnTo>
                      <a:lnTo>
                        <a:pt x="3954" y="4056"/>
                      </a:lnTo>
                      <a:lnTo>
                        <a:pt x="3983" y="4056"/>
                      </a:lnTo>
                      <a:lnTo>
                        <a:pt x="4011" y="4056"/>
                      </a:lnTo>
                      <a:lnTo>
                        <a:pt x="4038" y="4056"/>
                      </a:lnTo>
                      <a:lnTo>
                        <a:pt x="4066" y="4056"/>
                      </a:lnTo>
                      <a:lnTo>
                        <a:pt x="4094" y="4056"/>
                      </a:lnTo>
                      <a:lnTo>
                        <a:pt x="4122" y="4056"/>
                      </a:lnTo>
                      <a:lnTo>
                        <a:pt x="4151" y="4056"/>
                      </a:lnTo>
                      <a:lnTo>
                        <a:pt x="4179" y="4056"/>
                      </a:lnTo>
                      <a:lnTo>
                        <a:pt x="4207" y="4056"/>
                      </a:lnTo>
                      <a:lnTo>
                        <a:pt x="4235" y="4056"/>
                      </a:lnTo>
                      <a:lnTo>
                        <a:pt x="4263" y="4056"/>
                      </a:lnTo>
                      <a:lnTo>
                        <a:pt x="4290" y="4056"/>
                      </a:lnTo>
                      <a:lnTo>
                        <a:pt x="4319" y="4056"/>
                      </a:lnTo>
                      <a:lnTo>
                        <a:pt x="4347" y="4056"/>
                      </a:lnTo>
                      <a:lnTo>
                        <a:pt x="4375" y="4056"/>
                      </a:lnTo>
                      <a:lnTo>
                        <a:pt x="4403" y="4056"/>
                      </a:lnTo>
                      <a:lnTo>
                        <a:pt x="4431" y="4056"/>
                      </a:lnTo>
                      <a:lnTo>
                        <a:pt x="4459" y="4056"/>
                      </a:lnTo>
                      <a:lnTo>
                        <a:pt x="4487" y="4056"/>
                      </a:lnTo>
                      <a:lnTo>
                        <a:pt x="4516" y="4056"/>
                      </a:lnTo>
                      <a:lnTo>
                        <a:pt x="4544" y="4056"/>
                      </a:lnTo>
                      <a:lnTo>
                        <a:pt x="4571" y="4056"/>
                      </a:lnTo>
                      <a:lnTo>
                        <a:pt x="4599" y="4056"/>
                      </a:lnTo>
                      <a:lnTo>
                        <a:pt x="4627" y="4056"/>
                      </a:lnTo>
                      <a:lnTo>
                        <a:pt x="4655" y="4056"/>
                      </a:lnTo>
                      <a:lnTo>
                        <a:pt x="4684" y="4056"/>
                      </a:lnTo>
                      <a:lnTo>
                        <a:pt x="4712" y="4056"/>
                      </a:lnTo>
                      <a:lnTo>
                        <a:pt x="4740" y="4056"/>
                      </a:lnTo>
                      <a:lnTo>
                        <a:pt x="4768" y="4056"/>
                      </a:lnTo>
                      <a:lnTo>
                        <a:pt x="4796" y="4056"/>
                      </a:lnTo>
                      <a:lnTo>
                        <a:pt x="4823" y="4056"/>
                      </a:lnTo>
                      <a:lnTo>
                        <a:pt x="4851" y="4056"/>
                      </a:lnTo>
                      <a:lnTo>
                        <a:pt x="4880" y="4056"/>
                      </a:lnTo>
                      <a:lnTo>
                        <a:pt x="4908" y="4056"/>
                      </a:lnTo>
                      <a:lnTo>
                        <a:pt x="4936" y="4056"/>
                      </a:lnTo>
                      <a:lnTo>
                        <a:pt x="4964" y="4056"/>
                      </a:lnTo>
                      <a:lnTo>
                        <a:pt x="4992" y="4056"/>
                      </a:lnTo>
                      <a:lnTo>
                        <a:pt x="5020" y="4056"/>
                      </a:lnTo>
                      <a:lnTo>
                        <a:pt x="5049" y="4056"/>
                      </a:lnTo>
                      <a:lnTo>
                        <a:pt x="5077" y="4056"/>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Oval 617"/>
                <p:cNvSpPr>
                  <a:spLocks noChangeArrowheads="1"/>
                </p:cNvSpPr>
                <p:nvPr/>
              </p:nvSpPr>
              <p:spPr bwMode="auto">
                <a:xfrm>
                  <a:off x="319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618"/>
                <p:cNvSpPr>
                  <a:spLocks noChangeShapeType="1"/>
                </p:cNvSpPr>
                <p:nvPr/>
              </p:nvSpPr>
              <p:spPr bwMode="auto">
                <a:xfrm>
                  <a:off x="319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619"/>
                <p:cNvSpPr>
                  <a:spLocks noChangeShapeType="1"/>
                </p:cNvSpPr>
                <p:nvPr/>
              </p:nvSpPr>
              <p:spPr bwMode="auto">
                <a:xfrm>
                  <a:off x="32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Oval 620"/>
                <p:cNvSpPr>
                  <a:spLocks noChangeArrowheads="1"/>
                </p:cNvSpPr>
                <p:nvPr/>
              </p:nvSpPr>
              <p:spPr bwMode="auto">
                <a:xfrm>
                  <a:off x="320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621"/>
                <p:cNvSpPr>
                  <a:spLocks noChangeShapeType="1"/>
                </p:cNvSpPr>
                <p:nvPr/>
              </p:nvSpPr>
              <p:spPr bwMode="auto">
                <a:xfrm>
                  <a:off x="320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622"/>
                <p:cNvSpPr>
                  <a:spLocks noChangeShapeType="1"/>
                </p:cNvSpPr>
                <p:nvPr/>
              </p:nvSpPr>
              <p:spPr bwMode="auto">
                <a:xfrm>
                  <a:off x="321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Oval 623"/>
                <p:cNvSpPr>
                  <a:spLocks noChangeArrowheads="1"/>
                </p:cNvSpPr>
                <p:nvPr/>
              </p:nvSpPr>
              <p:spPr bwMode="auto">
                <a:xfrm>
                  <a:off x="322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624"/>
                <p:cNvSpPr>
                  <a:spLocks noChangeShapeType="1"/>
                </p:cNvSpPr>
                <p:nvPr/>
              </p:nvSpPr>
              <p:spPr bwMode="auto">
                <a:xfrm>
                  <a:off x="322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625"/>
                <p:cNvSpPr>
                  <a:spLocks noChangeShapeType="1"/>
                </p:cNvSpPr>
                <p:nvPr/>
              </p:nvSpPr>
              <p:spPr bwMode="auto">
                <a:xfrm>
                  <a:off x="322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Freeform 626"/>
                <p:cNvSpPr>
                  <a:spLocks/>
                </p:cNvSpPr>
                <p:nvPr/>
              </p:nvSpPr>
              <p:spPr bwMode="auto">
                <a:xfrm>
                  <a:off x="3201" y="2515"/>
                  <a:ext cx="28" cy="0"/>
                </a:xfrm>
                <a:custGeom>
                  <a:avLst/>
                  <a:gdLst>
                    <a:gd name="T0" fmla="*/ 0 w 57"/>
                    <a:gd name="T1" fmla="*/ 28 w 57"/>
                    <a:gd name="T2" fmla="*/ 57 w 57"/>
                  </a:gdLst>
                  <a:ahLst/>
                  <a:cxnLst>
                    <a:cxn ang="0">
                      <a:pos x="T0" y="0"/>
                    </a:cxn>
                    <a:cxn ang="0">
                      <a:pos x="T1" y="0"/>
                    </a:cxn>
                    <a:cxn ang="0">
                      <a:pos x="T2" y="0"/>
                    </a:cxn>
                  </a:cxnLst>
                  <a:rect l="0" t="0" r="r" b="b"/>
                  <a:pathLst>
                    <a:path w="57">
                      <a:moveTo>
                        <a:pt x="0" y="0"/>
                      </a:moveTo>
                      <a:lnTo>
                        <a:pt x="28" y="0"/>
                      </a:lnTo>
                      <a:lnTo>
                        <a:pt x="57"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Oval 627"/>
                <p:cNvSpPr>
                  <a:spLocks noChangeArrowheads="1"/>
                </p:cNvSpPr>
                <p:nvPr/>
              </p:nvSpPr>
              <p:spPr bwMode="auto">
                <a:xfrm>
                  <a:off x="992"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628"/>
                <p:cNvSpPr>
                  <a:spLocks noChangeShapeType="1"/>
                </p:cNvSpPr>
                <p:nvPr/>
              </p:nvSpPr>
              <p:spPr bwMode="auto">
                <a:xfrm>
                  <a:off x="99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629"/>
                <p:cNvSpPr>
                  <a:spLocks noChangeShapeType="1"/>
                </p:cNvSpPr>
                <p:nvPr/>
              </p:nvSpPr>
              <p:spPr bwMode="auto">
                <a:xfrm>
                  <a:off x="99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Oval 630"/>
                <p:cNvSpPr>
                  <a:spLocks noChangeArrowheads="1"/>
                </p:cNvSpPr>
                <p:nvPr/>
              </p:nvSpPr>
              <p:spPr bwMode="auto">
                <a:xfrm>
                  <a:off x="1006"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631"/>
                <p:cNvSpPr>
                  <a:spLocks noChangeShapeType="1"/>
                </p:cNvSpPr>
                <p:nvPr/>
              </p:nvSpPr>
              <p:spPr bwMode="auto">
                <a:xfrm>
                  <a:off x="1006"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632"/>
                <p:cNvSpPr>
                  <a:spLocks noChangeShapeType="1"/>
                </p:cNvSpPr>
                <p:nvPr/>
              </p:nvSpPr>
              <p:spPr bwMode="auto">
                <a:xfrm>
                  <a:off x="101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Oval 633"/>
                <p:cNvSpPr>
                  <a:spLocks noChangeArrowheads="1"/>
                </p:cNvSpPr>
                <p:nvPr/>
              </p:nvSpPr>
              <p:spPr bwMode="auto">
                <a:xfrm>
                  <a:off x="1020"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634"/>
                <p:cNvSpPr>
                  <a:spLocks noChangeShapeType="1"/>
                </p:cNvSpPr>
                <p:nvPr/>
              </p:nvSpPr>
              <p:spPr bwMode="auto">
                <a:xfrm>
                  <a:off x="102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635"/>
                <p:cNvSpPr>
                  <a:spLocks noChangeShapeType="1"/>
                </p:cNvSpPr>
                <p:nvPr/>
              </p:nvSpPr>
              <p:spPr bwMode="auto">
                <a:xfrm>
                  <a:off x="102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Oval 636"/>
                <p:cNvSpPr>
                  <a:spLocks noChangeArrowheads="1"/>
                </p:cNvSpPr>
                <p:nvPr/>
              </p:nvSpPr>
              <p:spPr bwMode="auto">
                <a:xfrm>
                  <a:off x="1035"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637"/>
                <p:cNvSpPr>
                  <a:spLocks noChangeShapeType="1"/>
                </p:cNvSpPr>
                <p:nvPr/>
              </p:nvSpPr>
              <p:spPr bwMode="auto">
                <a:xfrm>
                  <a:off x="1034"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638"/>
                <p:cNvSpPr>
                  <a:spLocks noChangeShapeType="1"/>
                </p:cNvSpPr>
                <p:nvPr/>
              </p:nvSpPr>
              <p:spPr bwMode="auto">
                <a:xfrm>
                  <a:off x="104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Oval 639"/>
                <p:cNvSpPr>
                  <a:spLocks noChangeArrowheads="1"/>
                </p:cNvSpPr>
                <p:nvPr/>
              </p:nvSpPr>
              <p:spPr bwMode="auto">
                <a:xfrm>
                  <a:off x="1049"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640"/>
                <p:cNvSpPr>
                  <a:spLocks noChangeShapeType="1"/>
                </p:cNvSpPr>
                <p:nvPr/>
              </p:nvSpPr>
              <p:spPr bwMode="auto">
                <a:xfrm>
                  <a:off x="1048"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641"/>
                <p:cNvSpPr>
                  <a:spLocks noChangeShapeType="1"/>
                </p:cNvSpPr>
                <p:nvPr/>
              </p:nvSpPr>
              <p:spPr bwMode="auto">
                <a:xfrm>
                  <a:off x="105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Oval 642"/>
                <p:cNvSpPr>
                  <a:spLocks noChangeArrowheads="1"/>
                </p:cNvSpPr>
                <p:nvPr/>
              </p:nvSpPr>
              <p:spPr bwMode="auto">
                <a:xfrm>
                  <a:off x="1063"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643"/>
                <p:cNvSpPr>
                  <a:spLocks noChangeShapeType="1"/>
                </p:cNvSpPr>
                <p:nvPr/>
              </p:nvSpPr>
              <p:spPr bwMode="auto">
                <a:xfrm>
                  <a:off x="106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644"/>
                <p:cNvSpPr>
                  <a:spLocks noChangeShapeType="1"/>
                </p:cNvSpPr>
                <p:nvPr/>
              </p:nvSpPr>
              <p:spPr bwMode="auto">
                <a:xfrm>
                  <a:off x="106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Oval 645"/>
                <p:cNvSpPr>
                  <a:spLocks noChangeArrowheads="1"/>
                </p:cNvSpPr>
                <p:nvPr/>
              </p:nvSpPr>
              <p:spPr bwMode="auto">
                <a:xfrm>
                  <a:off x="1077"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646"/>
                <p:cNvSpPr>
                  <a:spLocks noChangeShapeType="1"/>
                </p:cNvSpPr>
                <p:nvPr/>
              </p:nvSpPr>
              <p:spPr bwMode="auto">
                <a:xfrm>
                  <a:off x="1077"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647"/>
                <p:cNvSpPr>
                  <a:spLocks noChangeShapeType="1"/>
                </p:cNvSpPr>
                <p:nvPr/>
              </p:nvSpPr>
              <p:spPr bwMode="auto">
                <a:xfrm>
                  <a:off x="108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Oval 648"/>
                <p:cNvSpPr>
                  <a:spLocks noChangeArrowheads="1"/>
                </p:cNvSpPr>
                <p:nvPr/>
              </p:nvSpPr>
              <p:spPr bwMode="auto">
                <a:xfrm>
                  <a:off x="1090"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649"/>
                <p:cNvSpPr>
                  <a:spLocks noChangeShapeType="1"/>
                </p:cNvSpPr>
                <p:nvPr/>
              </p:nvSpPr>
              <p:spPr bwMode="auto">
                <a:xfrm>
                  <a:off x="109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650"/>
                <p:cNvSpPr>
                  <a:spLocks noChangeShapeType="1"/>
                </p:cNvSpPr>
                <p:nvPr/>
              </p:nvSpPr>
              <p:spPr bwMode="auto">
                <a:xfrm>
                  <a:off x="109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Oval 651"/>
                <p:cNvSpPr>
                  <a:spLocks noChangeArrowheads="1"/>
                </p:cNvSpPr>
                <p:nvPr/>
              </p:nvSpPr>
              <p:spPr bwMode="auto">
                <a:xfrm>
                  <a:off x="1104"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652"/>
                <p:cNvSpPr>
                  <a:spLocks noChangeShapeType="1"/>
                </p:cNvSpPr>
                <p:nvPr/>
              </p:nvSpPr>
              <p:spPr bwMode="auto">
                <a:xfrm>
                  <a:off x="1104"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653"/>
                <p:cNvSpPr>
                  <a:spLocks noChangeShapeType="1"/>
                </p:cNvSpPr>
                <p:nvPr/>
              </p:nvSpPr>
              <p:spPr bwMode="auto">
                <a:xfrm>
                  <a:off x="111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Oval 654"/>
                <p:cNvSpPr>
                  <a:spLocks noChangeArrowheads="1"/>
                </p:cNvSpPr>
                <p:nvPr/>
              </p:nvSpPr>
              <p:spPr bwMode="auto">
                <a:xfrm>
                  <a:off x="1119"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655"/>
                <p:cNvSpPr>
                  <a:spLocks noChangeShapeType="1"/>
                </p:cNvSpPr>
                <p:nvPr/>
              </p:nvSpPr>
              <p:spPr bwMode="auto">
                <a:xfrm>
                  <a:off x="1118"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656"/>
                <p:cNvSpPr>
                  <a:spLocks noChangeShapeType="1"/>
                </p:cNvSpPr>
                <p:nvPr/>
              </p:nvSpPr>
              <p:spPr bwMode="auto">
                <a:xfrm>
                  <a:off x="112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Oval 657"/>
                <p:cNvSpPr>
                  <a:spLocks noChangeArrowheads="1"/>
                </p:cNvSpPr>
                <p:nvPr/>
              </p:nvSpPr>
              <p:spPr bwMode="auto">
                <a:xfrm>
                  <a:off x="1133"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658"/>
                <p:cNvSpPr>
                  <a:spLocks noChangeShapeType="1"/>
                </p:cNvSpPr>
                <p:nvPr/>
              </p:nvSpPr>
              <p:spPr bwMode="auto">
                <a:xfrm>
                  <a:off x="113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659"/>
                <p:cNvSpPr>
                  <a:spLocks noChangeShapeType="1"/>
                </p:cNvSpPr>
                <p:nvPr/>
              </p:nvSpPr>
              <p:spPr bwMode="auto">
                <a:xfrm>
                  <a:off x="113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Oval 660"/>
                <p:cNvSpPr>
                  <a:spLocks noChangeArrowheads="1"/>
                </p:cNvSpPr>
                <p:nvPr/>
              </p:nvSpPr>
              <p:spPr bwMode="auto">
                <a:xfrm>
                  <a:off x="1147"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661"/>
                <p:cNvSpPr>
                  <a:spLocks noChangeShapeType="1"/>
                </p:cNvSpPr>
                <p:nvPr/>
              </p:nvSpPr>
              <p:spPr bwMode="auto">
                <a:xfrm>
                  <a:off x="1146"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662"/>
                <p:cNvSpPr>
                  <a:spLocks noChangeShapeType="1"/>
                </p:cNvSpPr>
                <p:nvPr/>
              </p:nvSpPr>
              <p:spPr bwMode="auto">
                <a:xfrm>
                  <a:off x="115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Oval 663"/>
                <p:cNvSpPr>
                  <a:spLocks noChangeArrowheads="1"/>
                </p:cNvSpPr>
                <p:nvPr/>
              </p:nvSpPr>
              <p:spPr bwMode="auto">
                <a:xfrm>
                  <a:off x="1161"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664"/>
                <p:cNvSpPr>
                  <a:spLocks noChangeShapeType="1"/>
                </p:cNvSpPr>
                <p:nvPr/>
              </p:nvSpPr>
              <p:spPr bwMode="auto">
                <a:xfrm>
                  <a:off x="1161"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665"/>
                <p:cNvSpPr>
                  <a:spLocks noChangeShapeType="1"/>
                </p:cNvSpPr>
                <p:nvPr/>
              </p:nvSpPr>
              <p:spPr bwMode="auto">
                <a:xfrm>
                  <a:off x="116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Oval 666"/>
                <p:cNvSpPr>
                  <a:spLocks noChangeArrowheads="1"/>
                </p:cNvSpPr>
                <p:nvPr/>
              </p:nvSpPr>
              <p:spPr bwMode="auto">
                <a:xfrm>
                  <a:off x="1175"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667"/>
                <p:cNvSpPr>
                  <a:spLocks noChangeShapeType="1"/>
                </p:cNvSpPr>
                <p:nvPr/>
              </p:nvSpPr>
              <p:spPr bwMode="auto">
                <a:xfrm>
                  <a:off x="1175"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 name="Line 668"/>
                <p:cNvSpPr>
                  <a:spLocks noChangeShapeType="1"/>
                </p:cNvSpPr>
                <p:nvPr/>
              </p:nvSpPr>
              <p:spPr bwMode="auto">
                <a:xfrm>
                  <a:off x="118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 name="Oval 669"/>
                <p:cNvSpPr>
                  <a:spLocks noChangeArrowheads="1"/>
                </p:cNvSpPr>
                <p:nvPr/>
              </p:nvSpPr>
              <p:spPr bwMode="auto">
                <a:xfrm>
                  <a:off x="1189"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Line 670"/>
                <p:cNvSpPr>
                  <a:spLocks noChangeShapeType="1"/>
                </p:cNvSpPr>
                <p:nvPr/>
              </p:nvSpPr>
              <p:spPr bwMode="auto">
                <a:xfrm>
                  <a:off x="1189"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 name="Line 671"/>
                <p:cNvSpPr>
                  <a:spLocks noChangeShapeType="1"/>
                </p:cNvSpPr>
                <p:nvPr/>
              </p:nvSpPr>
              <p:spPr bwMode="auto">
                <a:xfrm>
                  <a:off x="119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 name="Oval 672"/>
                <p:cNvSpPr>
                  <a:spLocks noChangeArrowheads="1"/>
                </p:cNvSpPr>
                <p:nvPr/>
              </p:nvSpPr>
              <p:spPr bwMode="auto">
                <a:xfrm>
                  <a:off x="1202" y="2509"/>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 name="Line 673"/>
                <p:cNvSpPr>
                  <a:spLocks noChangeShapeType="1"/>
                </p:cNvSpPr>
                <p:nvPr/>
              </p:nvSpPr>
              <p:spPr bwMode="auto">
                <a:xfrm>
                  <a:off x="120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 name="Line 674"/>
                <p:cNvSpPr>
                  <a:spLocks noChangeShapeType="1"/>
                </p:cNvSpPr>
                <p:nvPr/>
              </p:nvSpPr>
              <p:spPr bwMode="auto">
                <a:xfrm>
                  <a:off x="120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 name="Oval 675"/>
                <p:cNvSpPr>
                  <a:spLocks noChangeArrowheads="1"/>
                </p:cNvSpPr>
                <p:nvPr/>
              </p:nvSpPr>
              <p:spPr bwMode="auto">
                <a:xfrm>
                  <a:off x="1217"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Line 676"/>
                <p:cNvSpPr>
                  <a:spLocks noChangeShapeType="1"/>
                </p:cNvSpPr>
                <p:nvPr/>
              </p:nvSpPr>
              <p:spPr bwMode="auto">
                <a:xfrm>
                  <a:off x="1216"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Line 677"/>
                <p:cNvSpPr>
                  <a:spLocks noChangeShapeType="1"/>
                </p:cNvSpPr>
                <p:nvPr/>
              </p:nvSpPr>
              <p:spPr bwMode="auto">
                <a:xfrm>
                  <a:off x="1223" y="2508"/>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Oval 678"/>
                <p:cNvSpPr>
                  <a:spLocks noChangeArrowheads="1"/>
                </p:cNvSpPr>
                <p:nvPr/>
              </p:nvSpPr>
              <p:spPr bwMode="auto">
                <a:xfrm>
                  <a:off x="1231" y="250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679"/>
                <p:cNvSpPr>
                  <a:spLocks noChangeShapeType="1"/>
                </p:cNvSpPr>
                <p:nvPr/>
              </p:nvSpPr>
              <p:spPr bwMode="auto">
                <a:xfrm>
                  <a:off x="123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Line 680"/>
                <p:cNvSpPr>
                  <a:spLocks noChangeShapeType="1"/>
                </p:cNvSpPr>
                <p:nvPr/>
              </p:nvSpPr>
              <p:spPr bwMode="auto">
                <a:xfrm>
                  <a:off x="1237" y="2507"/>
                  <a:ext cx="0" cy="1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 name="Oval 681"/>
                <p:cNvSpPr>
                  <a:spLocks noChangeArrowheads="1"/>
                </p:cNvSpPr>
                <p:nvPr/>
              </p:nvSpPr>
              <p:spPr bwMode="auto">
                <a:xfrm>
                  <a:off x="1245" y="2507"/>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682"/>
                <p:cNvSpPr>
                  <a:spLocks noChangeShapeType="1"/>
                </p:cNvSpPr>
                <p:nvPr/>
              </p:nvSpPr>
              <p:spPr bwMode="auto">
                <a:xfrm>
                  <a:off x="1245" y="251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Line 683"/>
                <p:cNvSpPr>
                  <a:spLocks noChangeShapeType="1"/>
                </p:cNvSpPr>
                <p:nvPr/>
              </p:nvSpPr>
              <p:spPr bwMode="auto">
                <a:xfrm>
                  <a:off x="1252" y="2507"/>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 name="Oval 684"/>
                <p:cNvSpPr>
                  <a:spLocks noChangeArrowheads="1"/>
                </p:cNvSpPr>
                <p:nvPr/>
              </p:nvSpPr>
              <p:spPr bwMode="auto">
                <a:xfrm>
                  <a:off x="1259" y="250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685"/>
                <p:cNvSpPr>
                  <a:spLocks noChangeShapeType="1"/>
                </p:cNvSpPr>
                <p:nvPr/>
              </p:nvSpPr>
              <p:spPr bwMode="auto">
                <a:xfrm>
                  <a:off x="1259" y="251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Line 686"/>
                <p:cNvSpPr>
                  <a:spLocks noChangeShapeType="1"/>
                </p:cNvSpPr>
                <p:nvPr/>
              </p:nvSpPr>
              <p:spPr bwMode="auto">
                <a:xfrm>
                  <a:off x="1265" y="2506"/>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 name="Oval 687"/>
                <p:cNvSpPr>
                  <a:spLocks noChangeArrowheads="1"/>
                </p:cNvSpPr>
                <p:nvPr/>
              </p:nvSpPr>
              <p:spPr bwMode="auto">
                <a:xfrm>
                  <a:off x="1273" y="250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688"/>
                <p:cNvSpPr>
                  <a:spLocks noChangeShapeType="1"/>
                </p:cNvSpPr>
                <p:nvPr/>
              </p:nvSpPr>
              <p:spPr bwMode="auto">
                <a:xfrm>
                  <a:off x="1273" y="25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Line 689"/>
                <p:cNvSpPr>
                  <a:spLocks noChangeShapeType="1"/>
                </p:cNvSpPr>
                <p:nvPr/>
              </p:nvSpPr>
              <p:spPr bwMode="auto">
                <a:xfrm>
                  <a:off x="1279" y="250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 name="Oval 690"/>
                <p:cNvSpPr>
                  <a:spLocks noChangeArrowheads="1"/>
                </p:cNvSpPr>
                <p:nvPr/>
              </p:nvSpPr>
              <p:spPr bwMode="auto">
                <a:xfrm>
                  <a:off x="1287" y="250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691"/>
                <p:cNvSpPr>
                  <a:spLocks noChangeShapeType="1"/>
                </p:cNvSpPr>
                <p:nvPr/>
              </p:nvSpPr>
              <p:spPr bwMode="auto">
                <a:xfrm>
                  <a:off x="1287" y="251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Line 692"/>
                <p:cNvSpPr>
                  <a:spLocks noChangeShapeType="1"/>
                </p:cNvSpPr>
                <p:nvPr/>
              </p:nvSpPr>
              <p:spPr bwMode="auto">
                <a:xfrm>
                  <a:off x="1293" y="250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 name="Oval 693"/>
                <p:cNvSpPr>
                  <a:spLocks noChangeArrowheads="1"/>
                </p:cNvSpPr>
                <p:nvPr/>
              </p:nvSpPr>
              <p:spPr bwMode="auto">
                <a:xfrm>
                  <a:off x="1301" y="250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694"/>
                <p:cNvSpPr>
                  <a:spLocks noChangeShapeType="1"/>
                </p:cNvSpPr>
                <p:nvPr/>
              </p:nvSpPr>
              <p:spPr bwMode="auto">
                <a:xfrm>
                  <a:off x="1301" y="2507"/>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Line 695"/>
                <p:cNvSpPr>
                  <a:spLocks noChangeShapeType="1"/>
                </p:cNvSpPr>
                <p:nvPr/>
              </p:nvSpPr>
              <p:spPr bwMode="auto">
                <a:xfrm>
                  <a:off x="1307" y="250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 name="Oval 696"/>
                <p:cNvSpPr>
                  <a:spLocks noChangeArrowheads="1"/>
                </p:cNvSpPr>
                <p:nvPr/>
              </p:nvSpPr>
              <p:spPr bwMode="auto">
                <a:xfrm>
                  <a:off x="1315" y="2498"/>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 name="Line 697"/>
                <p:cNvSpPr>
                  <a:spLocks noChangeShapeType="1"/>
                </p:cNvSpPr>
                <p:nvPr/>
              </p:nvSpPr>
              <p:spPr bwMode="auto">
                <a:xfrm>
                  <a:off x="1315" y="250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Line 698"/>
                <p:cNvSpPr>
                  <a:spLocks noChangeShapeType="1"/>
                </p:cNvSpPr>
                <p:nvPr/>
              </p:nvSpPr>
              <p:spPr bwMode="auto">
                <a:xfrm>
                  <a:off x="1321" y="249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Oval 699"/>
                <p:cNvSpPr>
                  <a:spLocks noChangeArrowheads="1"/>
                </p:cNvSpPr>
                <p:nvPr/>
              </p:nvSpPr>
              <p:spPr bwMode="auto">
                <a:xfrm>
                  <a:off x="1329" y="249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700"/>
                <p:cNvSpPr>
                  <a:spLocks noChangeShapeType="1"/>
                </p:cNvSpPr>
                <p:nvPr/>
              </p:nvSpPr>
              <p:spPr bwMode="auto">
                <a:xfrm>
                  <a:off x="1328" y="250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Line 701"/>
                <p:cNvSpPr>
                  <a:spLocks noChangeShapeType="1"/>
                </p:cNvSpPr>
                <p:nvPr/>
              </p:nvSpPr>
              <p:spPr bwMode="auto">
                <a:xfrm>
                  <a:off x="1335" y="249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 name="Oval 702"/>
                <p:cNvSpPr>
                  <a:spLocks noChangeArrowheads="1"/>
                </p:cNvSpPr>
                <p:nvPr/>
              </p:nvSpPr>
              <p:spPr bwMode="auto">
                <a:xfrm>
                  <a:off x="1343" y="248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703"/>
                <p:cNvSpPr>
                  <a:spLocks noChangeShapeType="1"/>
                </p:cNvSpPr>
                <p:nvPr/>
              </p:nvSpPr>
              <p:spPr bwMode="auto">
                <a:xfrm>
                  <a:off x="1343" y="249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Line 704"/>
                <p:cNvSpPr>
                  <a:spLocks noChangeShapeType="1"/>
                </p:cNvSpPr>
                <p:nvPr/>
              </p:nvSpPr>
              <p:spPr bwMode="auto">
                <a:xfrm>
                  <a:off x="1350" y="2486"/>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Oval 705"/>
                <p:cNvSpPr>
                  <a:spLocks noChangeArrowheads="1"/>
                </p:cNvSpPr>
                <p:nvPr/>
              </p:nvSpPr>
              <p:spPr bwMode="auto">
                <a:xfrm>
                  <a:off x="1357" y="2478"/>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706"/>
                <p:cNvSpPr>
                  <a:spLocks noChangeShapeType="1"/>
                </p:cNvSpPr>
                <p:nvPr/>
              </p:nvSpPr>
              <p:spPr bwMode="auto">
                <a:xfrm>
                  <a:off x="1357" y="248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Line 707"/>
                <p:cNvSpPr>
                  <a:spLocks noChangeShapeType="1"/>
                </p:cNvSpPr>
                <p:nvPr/>
              </p:nvSpPr>
              <p:spPr bwMode="auto">
                <a:xfrm>
                  <a:off x="1364" y="247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Oval 708"/>
                <p:cNvSpPr>
                  <a:spLocks noChangeArrowheads="1"/>
                </p:cNvSpPr>
                <p:nvPr/>
              </p:nvSpPr>
              <p:spPr bwMode="auto">
                <a:xfrm>
                  <a:off x="1371" y="246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709"/>
                <p:cNvSpPr>
                  <a:spLocks noChangeShapeType="1"/>
                </p:cNvSpPr>
                <p:nvPr/>
              </p:nvSpPr>
              <p:spPr bwMode="auto">
                <a:xfrm>
                  <a:off x="1371" y="247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Line 710"/>
                <p:cNvSpPr>
                  <a:spLocks noChangeShapeType="1"/>
                </p:cNvSpPr>
                <p:nvPr/>
              </p:nvSpPr>
              <p:spPr bwMode="auto">
                <a:xfrm>
                  <a:off x="1378" y="246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 name="Oval 711"/>
                <p:cNvSpPr>
                  <a:spLocks noChangeArrowheads="1"/>
                </p:cNvSpPr>
                <p:nvPr/>
              </p:nvSpPr>
              <p:spPr bwMode="auto">
                <a:xfrm>
                  <a:off x="1385" y="245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712"/>
                <p:cNvSpPr>
                  <a:spLocks noChangeShapeType="1"/>
                </p:cNvSpPr>
                <p:nvPr/>
              </p:nvSpPr>
              <p:spPr bwMode="auto">
                <a:xfrm>
                  <a:off x="1385" y="245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Line 713"/>
                <p:cNvSpPr>
                  <a:spLocks noChangeShapeType="1"/>
                </p:cNvSpPr>
                <p:nvPr/>
              </p:nvSpPr>
              <p:spPr bwMode="auto">
                <a:xfrm>
                  <a:off x="1391" y="245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Oval 714"/>
                <p:cNvSpPr>
                  <a:spLocks noChangeArrowheads="1"/>
                </p:cNvSpPr>
                <p:nvPr/>
              </p:nvSpPr>
              <p:spPr bwMode="auto">
                <a:xfrm>
                  <a:off x="1399" y="2432"/>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715"/>
                <p:cNvSpPr>
                  <a:spLocks noChangeShapeType="1"/>
                </p:cNvSpPr>
                <p:nvPr/>
              </p:nvSpPr>
              <p:spPr bwMode="auto">
                <a:xfrm>
                  <a:off x="1399" y="243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 name="Line 716"/>
                <p:cNvSpPr>
                  <a:spLocks noChangeShapeType="1"/>
                </p:cNvSpPr>
                <p:nvPr/>
              </p:nvSpPr>
              <p:spPr bwMode="auto">
                <a:xfrm>
                  <a:off x="1405" y="24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 name="Oval 717"/>
                <p:cNvSpPr>
                  <a:spLocks noChangeArrowheads="1"/>
                </p:cNvSpPr>
                <p:nvPr/>
              </p:nvSpPr>
              <p:spPr bwMode="auto">
                <a:xfrm>
                  <a:off x="1413" y="2408"/>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718"/>
                <p:cNvSpPr>
                  <a:spLocks noChangeShapeType="1"/>
                </p:cNvSpPr>
                <p:nvPr/>
              </p:nvSpPr>
              <p:spPr bwMode="auto">
                <a:xfrm>
                  <a:off x="1413" y="24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 name="Line 719"/>
                <p:cNvSpPr>
                  <a:spLocks noChangeShapeType="1"/>
                </p:cNvSpPr>
                <p:nvPr/>
              </p:nvSpPr>
              <p:spPr bwMode="auto">
                <a:xfrm>
                  <a:off x="1419" y="240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 name="Oval 720"/>
                <p:cNvSpPr>
                  <a:spLocks noChangeArrowheads="1"/>
                </p:cNvSpPr>
                <p:nvPr/>
              </p:nvSpPr>
              <p:spPr bwMode="auto">
                <a:xfrm>
                  <a:off x="1427" y="2378"/>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 name="Line 721"/>
                <p:cNvSpPr>
                  <a:spLocks noChangeShapeType="1"/>
                </p:cNvSpPr>
                <p:nvPr/>
              </p:nvSpPr>
              <p:spPr bwMode="auto">
                <a:xfrm>
                  <a:off x="1427" y="238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Line 722"/>
                <p:cNvSpPr>
                  <a:spLocks noChangeShapeType="1"/>
                </p:cNvSpPr>
                <p:nvPr/>
              </p:nvSpPr>
              <p:spPr bwMode="auto">
                <a:xfrm>
                  <a:off x="1434" y="237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Oval 723"/>
                <p:cNvSpPr>
                  <a:spLocks noChangeArrowheads="1"/>
                </p:cNvSpPr>
                <p:nvPr/>
              </p:nvSpPr>
              <p:spPr bwMode="auto">
                <a:xfrm>
                  <a:off x="1441" y="2341"/>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724"/>
                <p:cNvSpPr>
                  <a:spLocks noChangeShapeType="1"/>
                </p:cNvSpPr>
                <p:nvPr/>
              </p:nvSpPr>
              <p:spPr bwMode="auto">
                <a:xfrm>
                  <a:off x="1441" y="2347"/>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Line 725"/>
                <p:cNvSpPr>
                  <a:spLocks noChangeShapeType="1"/>
                </p:cNvSpPr>
                <p:nvPr/>
              </p:nvSpPr>
              <p:spPr bwMode="auto">
                <a:xfrm>
                  <a:off x="1448" y="234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Oval 726"/>
                <p:cNvSpPr>
                  <a:spLocks noChangeArrowheads="1"/>
                </p:cNvSpPr>
                <p:nvPr/>
              </p:nvSpPr>
              <p:spPr bwMode="auto">
                <a:xfrm>
                  <a:off x="1455" y="229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727"/>
                <p:cNvSpPr>
                  <a:spLocks noChangeShapeType="1"/>
                </p:cNvSpPr>
                <p:nvPr/>
              </p:nvSpPr>
              <p:spPr bwMode="auto">
                <a:xfrm>
                  <a:off x="1455" y="230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Line 728"/>
                <p:cNvSpPr>
                  <a:spLocks noChangeShapeType="1"/>
                </p:cNvSpPr>
                <p:nvPr/>
              </p:nvSpPr>
              <p:spPr bwMode="auto">
                <a:xfrm>
                  <a:off x="1462" y="229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 name="Oval 729"/>
                <p:cNvSpPr>
                  <a:spLocks noChangeArrowheads="1"/>
                </p:cNvSpPr>
                <p:nvPr/>
              </p:nvSpPr>
              <p:spPr bwMode="auto">
                <a:xfrm>
                  <a:off x="1469" y="224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730"/>
                <p:cNvSpPr>
                  <a:spLocks noChangeShapeType="1"/>
                </p:cNvSpPr>
                <p:nvPr/>
              </p:nvSpPr>
              <p:spPr bwMode="auto">
                <a:xfrm>
                  <a:off x="1469" y="224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Line 731"/>
                <p:cNvSpPr>
                  <a:spLocks noChangeShapeType="1"/>
                </p:cNvSpPr>
                <p:nvPr/>
              </p:nvSpPr>
              <p:spPr bwMode="auto">
                <a:xfrm>
                  <a:off x="1476" y="224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Oval 732"/>
                <p:cNvSpPr>
                  <a:spLocks noChangeArrowheads="1"/>
                </p:cNvSpPr>
                <p:nvPr/>
              </p:nvSpPr>
              <p:spPr bwMode="auto">
                <a:xfrm>
                  <a:off x="1484" y="218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 name="Line 733"/>
                <p:cNvSpPr>
                  <a:spLocks noChangeShapeType="1"/>
                </p:cNvSpPr>
                <p:nvPr/>
              </p:nvSpPr>
              <p:spPr bwMode="auto">
                <a:xfrm>
                  <a:off x="1483" y="218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Line 734"/>
                <p:cNvSpPr>
                  <a:spLocks noChangeShapeType="1"/>
                </p:cNvSpPr>
                <p:nvPr/>
              </p:nvSpPr>
              <p:spPr bwMode="auto">
                <a:xfrm>
                  <a:off x="1490" y="218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Oval 735"/>
                <p:cNvSpPr>
                  <a:spLocks noChangeArrowheads="1"/>
                </p:cNvSpPr>
                <p:nvPr/>
              </p:nvSpPr>
              <p:spPr bwMode="auto">
                <a:xfrm>
                  <a:off x="1497" y="2107"/>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736"/>
                <p:cNvSpPr>
                  <a:spLocks noChangeShapeType="1"/>
                </p:cNvSpPr>
                <p:nvPr/>
              </p:nvSpPr>
              <p:spPr bwMode="auto">
                <a:xfrm>
                  <a:off x="1497" y="211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Line 737"/>
                <p:cNvSpPr>
                  <a:spLocks noChangeShapeType="1"/>
                </p:cNvSpPr>
                <p:nvPr/>
              </p:nvSpPr>
              <p:spPr bwMode="auto">
                <a:xfrm>
                  <a:off x="1504" y="2107"/>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 name="Oval 738"/>
                <p:cNvSpPr>
                  <a:spLocks noChangeArrowheads="1"/>
                </p:cNvSpPr>
                <p:nvPr/>
              </p:nvSpPr>
              <p:spPr bwMode="auto">
                <a:xfrm>
                  <a:off x="1511" y="2024"/>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739"/>
                <p:cNvSpPr>
                  <a:spLocks noChangeShapeType="1"/>
                </p:cNvSpPr>
                <p:nvPr/>
              </p:nvSpPr>
              <p:spPr bwMode="auto">
                <a:xfrm>
                  <a:off x="1511" y="203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Line 740"/>
                <p:cNvSpPr>
                  <a:spLocks noChangeShapeType="1"/>
                </p:cNvSpPr>
                <p:nvPr/>
              </p:nvSpPr>
              <p:spPr bwMode="auto">
                <a:xfrm>
                  <a:off x="1517" y="202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Oval 741"/>
                <p:cNvSpPr>
                  <a:spLocks noChangeArrowheads="1"/>
                </p:cNvSpPr>
                <p:nvPr/>
              </p:nvSpPr>
              <p:spPr bwMode="auto">
                <a:xfrm>
                  <a:off x="1525" y="1932"/>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742"/>
                <p:cNvSpPr>
                  <a:spLocks noChangeShapeType="1"/>
                </p:cNvSpPr>
                <p:nvPr/>
              </p:nvSpPr>
              <p:spPr bwMode="auto">
                <a:xfrm>
                  <a:off x="1525" y="1939"/>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Line 743"/>
                <p:cNvSpPr>
                  <a:spLocks noChangeShapeType="1"/>
                </p:cNvSpPr>
                <p:nvPr/>
              </p:nvSpPr>
              <p:spPr bwMode="auto">
                <a:xfrm>
                  <a:off x="1532" y="19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Oval 744"/>
                <p:cNvSpPr>
                  <a:spLocks noChangeArrowheads="1"/>
                </p:cNvSpPr>
                <p:nvPr/>
              </p:nvSpPr>
              <p:spPr bwMode="auto">
                <a:xfrm>
                  <a:off x="1539" y="183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745"/>
                <p:cNvSpPr>
                  <a:spLocks noChangeShapeType="1"/>
                </p:cNvSpPr>
                <p:nvPr/>
              </p:nvSpPr>
              <p:spPr bwMode="auto">
                <a:xfrm>
                  <a:off x="1539" y="1837"/>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Line 746"/>
                <p:cNvSpPr>
                  <a:spLocks noChangeShapeType="1"/>
                </p:cNvSpPr>
                <p:nvPr/>
              </p:nvSpPr>
              <p:spPr bwMode="auto">
                <a:xfrm>
                  <a:off x="1546" y="183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 name="Oval 747"/>
                <p:cNvSpPr>
                  <a:spLocks noChangeArrowheads="1"/>
                </p:cNvSpPr>
                <p:nvPr/>
              </p:nvSpPr>
              <p:spPr bwMode="auto">
                <a:xfrm>
                  <a:off x="1553" y="1722"/>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748"/>
                <p:cNvSpPr>
                  <a:spLocks noChangeShapeType="1"/>
                </p:cNvSpPr>
                <p:nvPr/>
              </p:nvSpPr>
              <p:spPr bwMode="auto">
                <a:xfrm>
                  <a:off x="1553" y="172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Line 749"/>
                <p:cNvSpPr>
                  <a:spLocks noChangeShapeType="1"/>
                </p:cNvSpPr>
                <p:nvPr/>
              </p:nvSpPr>
              <p:spPr bwMode="auto">
                <a:xfrm>
                  <a:off x="1560" y="172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Oval 750"/>
                <p:cNvSpPr>
                  <a:spLocks noChangeArrowheads="1"/>
                </p:cNvSpPr>
                <p:nvPr/>
              </p:nvSpPr>
              <p:spPr bwMode="auto">
                <a:xfrm>
                  <a:off x="1568" y="1606"/>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751"/>
                <p:cNvSpPr>
                  <a:spLocks noChangeShapeType="1"/>
                </p:cNvSpPr>
                <p:nvPr/>
              </p:nvSpPr>
              <p:spPr bwMode="auto">
                <a:xfrm>
                  <a:off x="1567" y="16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Line 752"/>
                <p:cNvSpPr>
                  <a:spLocks noChangeShapeType="1"/>
                </p:cNvSpPr>
                <p:nvPr/>
              </p:nvSpPr>
              <p:spPr bwMode="auto">
                <a:xfrm>
                  <a:off x="1574" y="160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Oval 753"/>
                <p:cNvSpPr>
                  <a:spLocks noChangeArrowheads="1"/>
                </p:cNvSpPr>
                <p:nvPr/>
              </p:nvSpPr>
              <p:spPr bwMode="auto">
                <a:xfrm>
                  <a:off x="1582" y="148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754"/>
                <p:cNvSpPr>
                  <a:spLocks noChangeShapeType="1"/>
                </p:cNvSpPr>
                <p:nvPr/>
              </p:nvSpPr>
              <p:spPr bwMode="auto">
                <a:xfrm>
                  <a:off x="1581" y="149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Line 755"/>
                <p:cNvSpPr>
                  <a:spLocks noChangeShapeType="1"/>
                </p:cNvSpPr>
                <p:nvPr/>
              </p:nvSpPr>
              <p:spPr bwMode="auto">
                <a:xfrm>
                  <a:off x="1588" y="148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 name="Oval 756"/>
                <p:cNvSpPr>
                  <a:spLocks noChangeArrowheads="1"/>
                </p:cNvSpPr>
                <p:nvPr/>
              </p:nvSpPr>
              <p:spPr bwMode="auto">
                <a:xfrm>
                  <a:off x="1596" y="136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757"/>
                <p:cNvSpPr>
                  <a:spLocks noChangeShapeType="1"/>
                </p:cNvSpPr>
                <p:nvPr/>
              </p:nvSpPr>
              <p:spPr bwMode="auto">
                <a:xfrm>
                  <a:off x="1595" y="137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Line 758"/>
                <p:cNvSpPr>
                  <a:spLocks noChangeShapeType="1"/>
                </p:cNvSpPr>
                <p:nvPr/>
              </p:nvSpPr>
              <p:spPr bwMode="auto">
                <a:xfrm>
                  <a:off x="1602" y="13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 name="Oval 759"/>
                <p:cNvSpPr>
                  <a:spLocks noChangeArrowheads="1"/>
                </p:cNvSpPr>
                <p:nvPr/>
              </p:nvSpPr>
              <p:spPr bwMode="auto">
                <a:xfrm>
                  <a:off x="1609" y="1244"/>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 name="Line 760"/>
                <p:cNvSpPr>
                  <a:spLocks noChangeShapeType="1"/>
                </p:cNvSpPr>
                <p:nvPr/>
              </p:nvSpPr>
              <p:spPr bwMode="auto">
                <a:xfrm>
                  <a:off x="1609" y="125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 name="Line 761"/>
                <p:cNvSpPr>
                  <a:spLocks noChangeShapeType="1"/>
                </p:cNvSpPr>
                <p:nvPr/>
              </p:nvSpPr>
              <p:spPr bwMode="auto">
                <a:xfrm>
                  <a:off x="1616" y="124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 name="Oval 762"/>
                <p:cNvSpPr>
                  <a:spLocks noChangeArrowheads="1"/>
                </p:cNvSpPr>
                <p:nvPr/>
              </p:nvSpPr>
              <p:spPr bwMode="auto">
                <a:xfrm>
                  <a:off x="1623" y="1129"/>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 name="Line 763"/>
                <p:cNvSpPr>
                  <a:spLocks noChangeShapeType="1"/>
                </p:cNvSpPr>
                <p:nvPr/>
              </p:nvSpPr>
              <p:spPr bwMode="auto">
                <a:xfrm>
                  <a:off x="1623" y="113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 name="Line 764"/>
                <p:cNvSpPr>
                  <a:spLocks noChangeShapeType="1"/>
                </p:cNvSpPr>
                <p:nvPr/>
              </p:nvSpPr>
              <p:spPr bwMode="auto">
                <a:xfrm>
                  <a:off x="1630" y="112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 name="Oval 765"/>
                <p:cNvSpPr>
                  <a:spLocks noChangeArrowheads="1"/>
                </p:cNvSpPr>
                <p:nvPr/>
              </p:nvSpPr>
              <p:spPr bwMode="auto">
                <a:xfrm>
                  <a:off x="1637" y="102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 name="Line 766"/>
                <p:cNvSpPr>
                  <a:spLocks noChangeShapeType="1"/>
                </p:cNvSpPr>
                <p:nvPr/>
              </p:nvSpPr>
              <p:spPr bwMode="auto">
                <a:xfrm>
                  <a:off x="1637" y="1028"/>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 name="Line 767"/>
                <p:cNvSpPr>
                  <a:spLocks noChangeShapeType="1"/>
                </p:cNvSpPr>
                <p:nvPr/>
              </p:nvSpPr>
              <p:spPr bwMode="auto">
                <a:xfrm>
                  <a:off x="1644" y="102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 name="Oval 768"/>
                <p:cNvSpPr>
                  <a:spLocks noChangeArrowheads="1"/>
                </p:cNvSpPr>
                <p:nvPr/>
              </p:nvSpPr>
              <p:spPr bwMode="auto">
                <a:xfrm>
                  <a:off x="1651" y="925"/>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 name="Line 769"/>
                <p:cNvSpPr>
                  <a:spLocks noChangeShapeType="1"/>
                </p:cNvSpPr>
                <p:nvPr/>
              </p:nvSpPr>
              <p:spPr bwMode="auto">
                <a:xfrm>
                  <a:off x="1651" y="93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 name="Line 770"/>
                <p:cNvSpPr>
                  <a:spLocks noChangeShapeType="1"/>
                </p:cNvSpPr>
                <p:nvPr/>
              </p:nvSpPr>
              <p:spPr bwMode="auto">
                <a:xfrm>
                  <a:off x="1658" y="92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 name="Oval 771"/>
                <p:cNvSpPr>
                  <a:spLocks noChangeArrowheads="1"/>
                </p:cNvSpPr>
                <p:nvPr/>
              </p:nvSpPr>
              <p:spPr bwMode="auto">
                <a:xfrm>
                  <a:off x="1666" y="84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 name="Line 772"/>
                <p:cNvSpPr>
                  <a:spLocks noChangeShapeType="1"/>
                </p:cNvSpPr>
                <p:nvPr/>
              </p:nvSpPr>
              <p:spPr bwMode="auto">
                <a:xfrm>
                  <a:off x="1665" y="85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 name="Line 773"/>
                <p:cNvSpPr>
                  <a:spLocks noChangeShapeType="1"/>
                </p:cNvSpPr>
                <p:nvPr/>
              </p:nvSpPr>
              <p:spPr bwMode="auto">
                <a:xfrm>
                  <a:off x="1672" y="844"/>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 name="Oval 774"/>
                <p:cNvSpPr>
                  <a:spLocks noChangeArrowheads="1"/>
                </p:cNvSpPr>
                <p:nvPr/>
              </p:nvSpPr>
              <p:spPr bwMode="auto">
                <a:xfrm>
                  <a:off x="1680" y="78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 name="Line 775"/>
                <p:cNvSpPr>
                  <a:spLocks noChangeShapeType="1"/>
                </p:cNvSpPr>
                <p:nvPr/>
              </p:nvSpPr>
              <p:spPr bwMode="auto">
                <a:xfrm>
                  <a:off x="1679" y="78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 name="Line 776"/>
                <p:cNvSpPr>
                  <a:spLocks noChangeShapeType="1"/>
                </p:cNvSpPr>
                <p:nvPr/>
              </p:nvSpPr>
              <p:spPr bwMode="auto">
                <a:xfrm>
                  <a:off x="1686" y="78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 name="Oval 777"/>
                <p:cNvSpPr>
                  <a:spLocks noChangeArrowheads="1"/>
                </p:cNvSpPr>
                <p:nvPr/>
              </p:nvSpPr>
              <p:spPr bwMode="auto">
                <a:xfrm>
                  <a:off x="1694" y="73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 name="Line 778"/>
                <p:cNvSpPr>
                  <a:spLocks noChangeShapeType="1"/>
                </p:cNvSpPr>
                <p:nvPr/>
              </p:nvSpPr>
              <p:spPr bwMode="auto">
                <a:xfrm>
                  <a:off x="1694" y="74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 name="Line 779"/>
                <p:cNvSpPr>
                  <a:spLocks noChangeShapeType="1"/>
                </p:cNvSpPr>
                <p:nvPr/>
              </p:nvSpPr>
              <p:spPr bwMode="auto">
                <a:xfrm>
                  <a:off x="1700" y="73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 name="Oval 780"/>
                <p:cNvSpPr>
                  <a:spLocks noChangeArrowheads="1"/>
                </p:cNvSpPr>
                <p:nvPr/>
              </p:nvSpPr>
              <p:spPr bwMode="auto">
                <a:xfrm>
                  <a:off x="1708" y="712"/>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 name="Line 781"/>
                <p:cNvSpPr>
                  <a:spLocks noChangeShapeType="1"/>
                </p:cNvSpPr>
                <p:nvPr/>
              </p:nvSpPr>
              <p:spPr bwMode="auto">
                <a:xfrm>
                  <a:off x="1708" y="71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 name="Line 782"/>
                <p:cNvSpPr>
                  <a:spLocks noChangeShapeType="1"/>
                </p:cNvSpPr>
                <p:nvPr/>
              </p:nvSpPr>
              <p:spPr bwMode="auto">
                <a:xfrm>
                  <a:off x="1714" y="71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 name="Oval 783"/>
                <p:cNvSpPr>
                  <a:spLocks noChangeArrowheads="1"/>
                </p:cNvSpPr>
                <p:nvPr/>
              </p:nvSpPr>
              <p:spPr bwMode="auto">
                <a:xfrm>
                  <a:off x="1722" y="712"/>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 name="Line 784"/>
                <p:cNvSpPr>
                  <a:spLocks noChangeShapeType="1"/>
                </p:cNvSpPr>
                <p:nvPr/>
              </p:nvSpPr>
              <p:spPr bwMode="auto">
                <a:xfrm>
                  <a:off x="1722" y="71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 name="Line 785"/>
                <p:cNvSpPr>
                  <a:spLocks noChangeShapeType="1"/>
                </p:cNvSpPr>
                <p:nvPr/>
              </p:nvSpPr>
              <p:spPr bwMode="auto">
                <a:xfrm>
                  <a:off x="1728" y="71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 name="Oval 786"/>
                <p:cNvSpPr>
                  <a:spLocks noChangeArrowheads="1"/>
                </p:cNvSpPr>
                <p:nvPr/>
              </p:nvSpPr>
              <p:spPr bwMode="auto">
                <a:xfrm>
                  <a:off x="1735" y="733"/>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 name="Line 787"/>
                <p:cNvSpPr>
                  <a:spLocks noChangeShapeType="1"/>
                </p:cNvSpPr>
                <p:nvPr/>
              </p:nvSpPr>
              <p:spPr bwMode="auto">
                <a:xfrm>
                  <a:off x="1735" y="739"/>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 name="Line 788"/>
                <p:cNvSpPr>
                  <a:spLocks noChangeShapeType="1"/>
                </p:cNvSpPr>
                <p:nvPr/>
              </p:nvSpPr>
              <p:spPr bwMode="auto">
                <a:xfrm>
                  <a:off x="1742" y="7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 name="Oval 789"/>
                <p:cNvSpPr>
                  <a:spLocks noChangeArrowheads="1"/>
                </p:cNvSpPr>
                <p:nvPr/>
              </p:nvSpPr>
              <p:spPr bwMode="auto">
                <a:xfrm>
                  <a:off x="1750" y="77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 name="Line 790"/>
                <p:cNvSpPr>
                  <a:spLocks noChangeShapeType="1"/>
                </p:cNvSpPr>
                <p:nvPr/>
              </p:nvSpPr>
              <p:spPr bwMode="auto">
                <a:xfrm>
                  <a:off x="1749" y="78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 name="Line 791"/>
                <p:cNvSpPr>
                  <a:spLocks noChangeShapeType="1"/>
                </p:cNvSpPr>
                <p:nvPr/>
              </p:nvSpPr>
              <p:spPr bwMode="auto">
                <a:xfrm>
                  <a:off x="1756" y="77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 name="Oval 792"/>
                <p:cNvSpPr>
                  <a:spLocks noChangeArrowheads="1"/>
                </p:cNvSpPr>
                <p:nvPr/>
              </p:nvSpPr>
              <p:spPr bwMode="auto">
                <a:xfrm>
                  <a:off x="1764" y="83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 name="Line 793"/>
                <p:cNvSpPr>
                  <a:spLocks noChangeShapeType="1"/>
                </p:cNvSpPr>
                <p:nvPr/>
              </p:nvSpPr>
              <p:spPr bwMode="auto">
                <a:xfrm>
                  <a:off x="1763" y="84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 name="Line 794"/>
                <p:cNvSpPr>
                  <a:spLocks noChangeShapeType="1"/>
                </p:cNvSpPr>
                <p:nvPr/>
              </p:nvSpPr>
              <p:spPr bwMode="auto">
                <a:xfrm>
                  <a:off x="1770" y="83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 name="Oval 795"/>
                <p:cNvSpPr>
                  <a:spLocks noChangeArrowheads="1"/>
                </p:cNvSpPr>
                <p:nvPr/>
              </p:nvSpPr>
              <p:spPr bwMode="auto">
                <a:xfrm>
                  <a:off x="1778" y="91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 name="Line 796"/>
                <p:cNvSpPr>
                  <a:spLocks noChangeShapeType="1"/>
                </p:cNvSpPr>
                <p:nvPr/>
              </p:nvSpPr>
              <p:spPr bwMode="auto">
                <a:xfrm>
                  <a:off x="1777" y="92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 name="Line 797"/>
                <p:cNvSpPr>
                  <a:spLocks noChangeShapeType="1"/>
                </p:cNvSpPr>
                <p:nvPr/>
              </p:nvSpPr>
              <p:spPr bwMode="auto">
                <a:xfrm>
                  <a:off x="1784" y="91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 name="Oval 798"/>
                <p:cNvSpPr>
                  <a:spLocks noChangeArrowheads="1"/>
                </p:cNvSpPr>
                <p:nvPr/>
              </p:nvSpPr>
              <p:spPr bwMode="auto">
                <a:xfrm>
                  <a:off x="1792" y="101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 name="Line 799"/>
                <p:cNvSpPr>
                  <a:spLocks noChangeShapeType="1"/>
                </p:cNvSpPr>
                <p:nvPr/>
              </p:nvSpPr>
              <p:spPr bwMode="auto">
                <a:xfrm>
                  <a:off x="1792" y="102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 name="Line 800"/>
                <p:cNvSpPr>
                  <a:spLocks noChangeShapeType="1"/>
                </p:cNvSpPr>
                <p:nvPr/>
              </p:nvSpPr>
              <p:spPr bwMode="auto">
                <a:xfrm>
                  <a:off x="1798" y="101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 name="Oval 801"/>
                <p:cNvSpPr>
                  <a:spLocks noChangeArrowheads="1"/>
                </p:cNvSpPr>
                <p:nvPr/>
              </p:nvSpPr>
              <p:spPr bwMode="auto">
                <a:xfrm>
                  <a:off x="1806" y="1120"/>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 name="Line 802"/>
                <p:cNvSpPr>
                  <a:spLocks noChangeShapeType="1"/>
                </p:cNvSpPr>
                <p:nvPr/>
              </p:nvSpPr>
              <p:spPr bwMode="auto">
                <a:xfrm>
                  <a:off x="1806" y="112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 name="Line 803"/>
                <p:cNvSpPr>
                  <a:spLocks noChangeShapeType="1"/>
                </p:cNvSpPr>
                <p:nvPr/>
              </p:nvSpPr>
              <p:spPr bwMode="auto">
                <a:xfrm>
                  <a:off x="1812" y="112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 name="Oval 804"/>
                <p:cNvSpPr>
                  <a:spLocks noChangeArrowheads="1"/>
                </p:cNvSpPr>
                <p:nvPr/>
              </p:nvSpPr>
              <p:spPr bwMode="auto">
                <a:xfrm>
                  <a:off x="1820" y="123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 name="Line 805"/>
                <p:cNvSpPr>
                  <a:spLocks noChangeShapeType="1"/>
                </p:cNvSpPr>
                <p:nvPr/>
              </p:nvSpPr>
              <p:spPr bwMode="auto">
                <a:xfrm>
                  <a:off x="1820" y="124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 name="Line 806"/>
                <p:cNvSpPr>
                  <a:spLocks noChangeShapeType="1"/>
                </p:cNvSpPr>
                <p:nvPr/>
              </p:nvSpPr>
              <p:spPr bwMode="auto">
                <a:xfrm>
                  <a:off x="1826" y="123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 name="Oval 807"/>
                <p:cNvSpPr>
                  <a:spLocks noChangeArrowheads="1"/>
                </p:cNvSpPr>
                <p:nvPr/>
              </p:nvSpPr>
              <p:spPr bwMode="auto">
                <a:xfrm>
                  <a:off x="1834" y="135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Line 809"/>
              <p:cNvSpPr>
                <a:spLocks noChangeShapeType="1"/>
              </p:cNvSpPr>
              <p:nvPr/>
            </p:nvSpPr>
            <p:spPr bwMode="auto">
              <a:xfrm>
                <a:off x="2911475" y="216058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810"/>
              <p:cNvSpPr>
                <a:spLocks noChangeShapeType="1"/>
              </p:cNvSpPr>
              <p:nvPr/>
            </p:nvSpPr>
            <p:spPr bwMode="auto">
              <a:xfrm>
                <a:off x="2921000" y="214947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811"/>
              <p:cNvSpPr>
                <a:spLocks noChangeArrowheads="1"/>
              </p:cNvSpPr>
              <p:nvPr/>
            </p:nvSpPr>
            <p:spPr bwMode="auto">
              <a:xfrm>
                <a:off x="2933700" y="23447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812"/>
              <p:cNvSpPr>
                <a:spLocks noChangeShapeType="1"/>
              </p:cNvSpPr>
              <p:nvPr/>
            </p:nvSpPr>
            <p:spPr bwMode="auto">
              <a:xfrm>
                <a:off x="2933700" y="23542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813"/>
              <p:cNvSpPr>
                <a:spLocks noChangeShapeType="1"/>
              </p:cNvSpPr>
              <p:nvPr/>
            </p:nvSpPr>
            <p:spPr bwMode="auto">
              <a:xfrm>
                <a:off x="2943225" y="2343151"/>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Oval 814"/>
              <p:cNvSpPr>
                <a:spLocks noChangeArrowheads="1"/>
              </p:cNvSpPr>
              <p:nvPr/>
            </p:nvSpPr>
            <p:spPr bwMode="auto">
              <a:xfrm>
                <a:off x="2955925" y="25336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815"/>
              <p:cNvSpPr>
                <a:spLocks noChangeShapeType="1"/>
              </p:cNvSpPr>
              <p:nvPr/>
            </p:nvSpPr>
            <p:spPr bwMode="auto">
              <a:xfrm>
                <a:off x="2954338" y="25447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816"/>
              <p:cNvSpPr>
                <a:spLocks noChangeShapeType="1"/>
              </p:cNvSpPr>
              <p:nvPr/>
            </p:nvSpPr>
            <p:spPr bwMode="auto">
              <a:xfrm>
                <a:off x="2965450" y="25336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Oval 817"/>
              <p:cNvSpPr>
                <a:spLocks noChangeArrowheads="1"/>
              </p:cNvSpPr>
              <p:nvPr/>
            </p:nvSpPr>
            <p:spPr bwMode="auto">
              <a:xfrm>
                <a:off x="2978150" y="271938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818"/>
              <p:cNvSpPr>
                <a:spLocks noChangeShapeType="1"/>
              </p:cNvSpPr>
              <p:nvPr/>
            </p:nvSpPr>
            <p:spPr bwMode="auto">
              <a:xfrm>
                <a:off x="2978150" y="272891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819"/>
              <p:cNvSpPr>
                <a:spLocks noChangeShapeType="1"/>
              </p:cNvSpPr>
              <p:nvPr/>
            </p:nvSpPr>
            <p:spPr bwMode="auto">
              <a:xfrm>
                <a:off x="2989263" y="27193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Oval 820"/>
              <p:cNvSpPr>
                <a:spLocks noChangeArrowheads="1"/>
              </p:cNvSpPr>
              <p:nvPr/>
            </p:nvSpPr>
            <p:spPr bwMode="auto">
              <a:xfrm>
                <a:off x="3000375" y="2894013"/>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821"/>
              <p:cNvSpPr>
                <a:spLocks noChangeShapeType="1"/>
              </p:cNvSpPr>
              <p:nvPr/>
            </p:nvSpPr>
            <p:spPr bwMode="auto">
              <a:xfrm>
                <a:off x="3000375" y="29035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822"/>
              <p:cNvSpPr>
                <a:spLocks noChangeShapeType="1"/>
              </p:cNvSpPr>
              <p:nvPr/>
            </p:nvSpPr>
            <p:spPr bwMode="auto">
              <a:xfrm>
                <a:off x="3011488" y="28924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Oval 823"/>
              <p:cNvSpPr>
                <a:spLocks noChangeArrowheads="1"/>
              </p:cNvSpPr>
              <p:nvPr/>
            </p:nvSpPr>
            <p:spPr bwMode="auto">
              <a:xfrm>
                <a:off x="3022600" y="30559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824"/>
              <p:cNvSpPr>
                <a:spLocks noChangeShapeType="1"/>
              </p:cNvSpPr>
              <p:nvPr/>
            </p:nvSpPr>
            <p:spPr bwMode="auto">
              <a:xfrm>
                <a:off x="3022600" y="30654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825"/>
              <p:cNvSpPr>
                <a:spLocks noChangeShapeType="1"/>
              </p:cNvSpPr>
              <p:nvPr/>
            </p:nvSpPr>
            <p:spPr bwMode="auto">
              <a:xfrm>
                <a:off x="3033713" y="30543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Oval 826"/>
              <p:cNvSpPr>
                <a:spLocks noChangeArrowheads="1"/>
              </p:cNvSpPr>
              <p:nvPr/>
            </p:nvSpPr>
            <p:spPr bwMode="auto">
              <a:xfrm>
                <a:off x="3044825" y="3203576"/>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827"/>
              <p:cNvSpPr>
                <a:spLocks noChangeShapeType="1"/>
              </p:cNvSpPr>
              <p:nvPr/>
            </p:nvSpPr>
            <p:spPr bwMode="auto">
              <a:xfrm>
                <a:off x="3044825" y="3213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828"/>
              <p:cNvSpPr>
                <a:spLocks noChangeShapeType="1"/>
              </p:cNvSpPr>
              <p:nvPr/>
            </p:nvSpPr>
            <p:spPr bwMode="auto">
              <a:xfrm>
                <a:off x="3054350" y="3201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Oval 829"/>
              <p:cNvSpPr>
                <a:spLocks noChangeArrowheads="1"/>
              </p:cNvSpPr>
              <p:nvPr/>
            </p:nvSpPr>
            <p:spPr bwMode="auto">
              <a:xfrm>
                <a:off x="3067050" y="333533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Line 830"/>
              <p:cNvSpPr>
                <a:spLocks noChangeShapeType="1"/>
              </p:cNvSpPr>
              <p:nvPr/>
            </p:nvSpPr>
            <p:spPr bwMode="auto">
              <a:xfrm>
                <a:off x="3067050" y="33464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Line 831"/>
              <p:cNvSpPr>
                <a:spLocks noChangeShapeType="1"/>
              </p:cNvSpPr>
              <p:nvPr/>
            </p:nvSpPr>
            <p:spPr bwMode="auto">
              <a:xfrm>
                <a:off x="3076575" y="33353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Oval 832"/>
              <p:cNvSpPr>
                <a:spLocks noChangeArrowheads="1"/>
              </p:cNvSpPr>
              <p:nvPr/>
            </p:nvSpPr>
            <p:spPr bwMode="auto">
              <a:xfrm>
                <a:off x="3089275" y="345122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833"/>
              <p:cNvSpPr>
                <a:spLocks noChangeShapeType="1"/>
              </p:cNvSpPr>
              <p:nvPr/>
            </p:nvSpPr>
            <p:spPr bwMode="auto">
              <a:xfrm>
                <a:off x="3089275" y="34623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834"/>
              <p:cNvSpPr>
                <a:spLocks noChangeShapeType="1"/>
              </p:cNvSpPr>
              <p:nvPr/>
            </p:nvSpPr>
            <p:spPr bwMode="auto">
              <a:xfrm>
                <a:off x="3098800" y="34512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Oval 835"/>
              <p:cNvSpPr>
                <a:spLocks noChangeArrowheads="1"/>
              </p:cNvSpPr>
              <p:nvPr/>
            </p:nvSpPr>
            <p:spPr bwMode="auto">
              <a:xfrm>
                <a:off x="3111500" y="3552826"/>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836"/>
              <p:cNvSpPr>
                <a:spLocks noChangeShapeType="1"/>
              </p:cNvSpPr>
              <p:nvPr/>
            </p:nvSpPr>
            <p:spPr bwMode="auto">
              <a:xfrm>
                <a:off x="3111500" y="35639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Line 837"/>
              <p:cNvSpPr>
                <a:spLocks noChangeShapeType="1"/>
              </p:cNvSpPr>
              <p:nvPr/>
            </p:nvSpPr>
            <p:spPr bwMode="auto">
              <a:xfrm>
                <a:off x="3121025" y="35528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Oval 838"/>
              <p:cNvSpPr>
                <a:spLocks noChangeArrowheads="1"/>
              </p:cNvSpPr>
              <p:nvPr/>
            </p:nvSpPr>
            <p:spPr bwMode="auto">
              <a:xfrm>
                <a:off x="3133725" y="36385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839"/>
              <p:cNvSpPr>
                <a:spLocks noChangeShapeType="1"/>
              </p:cNvSpPr>
              <p:nvPr/>
            </p:nvSpPr>
            <p:spPr bwMode="auto">
              <a:xfrm>
                <a:off x="3133725" y="3648076"/>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840"/>
              <p:cNvSpPr>
                <a:spLocks noChangeShapeType="1"/>
              </p:cNvSpPr>
              <p:nvPr/>
            </p:nvSpPr>
            <p:spPr bwMode="auto">
              <a:xfrm>
                <a:off x="3144838" y="3638551"/>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Oval 841"/>
              <p:cNvSpPr>
                <a:spLocks noChangeArrowheads="1"/>
              </p:cNvSpPr>
              <p:nvPr/>
            </p:nvSpPr>
            <p:spPr bwMode="auto">
              <a:xfrm>
                <a:off x="3155950" y="370998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842"/>
              <p:cNvSpPr>
                <a:spLocks noChangeShapeType="1"/>
              </p:cNvSpPr>
              <p:nvPr/>
            </p:nvSpPr>
            <p:spPr bwMode="auto">
              <a:xfrm>
                <a:off x="3155950" y="3721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Line 843"/>
              <p:cNvSpPr>
                <a:spLocks noChangeShapeType="1"/>
              </p:cNvSpPr>
              <p:nvPr/>
            </p:nvSpPr>
            <p:spPr bwMode="auto">
              <a:xfrm>
                <a:off x="3167063" y="3709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Oval 844"/>
              <p:cNvSpPr>
                <a:spLocks noChangeArrowheads="1"/>
              </p:cNvSpPr>
              <p:nvPr/>
            </p:nvSpPr>
            <p:spPr bwMode="auto">
              <a:xfrm>
                <a:off x="3178175" y="3770313"/>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Line 845"/>
              <p:cNvSpPr>
                <a:spLocks noChangeShapeType="1"/>
              </p:cNvSpPr>
              <p:nvPr/>
            </p:nvSpPr>
            <p:spPr bwMode="auto">
              <a:xfrm>
                <a:off x="3178175" y="3781426"/>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Line 846"/>
              <p:cNvSpPr>
                <a:spLocks noChangeShapeType="1"/>
              </p:cNvSpPr>
              <p:nvPr/>
            </p:nvSpPr>
            <p:spPr bwMode="auto">
              <a:xfrm>
                <a:off x="3189288" y="3770313"/>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Oval 847"/>
              <p:cNvSpPr>
                <a:spLocks noChangeArrowheads="1"/>
              </p:cNvSpPr>
              <p:nvPr/>
            </p:nvSpPr>
            <p:spPr bwMode="auto">
              <a:xfrm>
                <a:off x="3200400" y="3819526"/>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Line 848"/>
              <p:cNvSpPr>
                <a:spLocks noChangeShapeType="1"/>
              </p:cNvSpPr>
              <p:nvPr/>
            </p:nvSpPr>
            <p:spPr bwMode="auto">
              <a:xfrm>
                <a:off x="3200400" y="38290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Line 849"/>
              <p:cNvSpPr>
                <a:spLocks noChangeShapeType="1"/>
              </p:cNvSpPr>
              <p:nvPr/>
            </p:nvSpPr>
            <p:spPr bwMode="auto">
              <a:xfrm>
                <a:off x="3211513" y="381793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Oval 850"/>
              <p:cNvSpPr>
                <a:spLocks noChangeArrowheads="1"/>
              </p:cNvSpPr>
              <p:nvPr/>
            </p:nvSpPr>
            <p:spPr bwMode="auto">
              <a:xfrm>
                <a:off x="3222625" y="385762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Line 851"/>
              <p:cNvSpPr>
                <a:spLocks noChangeShapeType="1"/>
              </p:cNvSpPr>
              <p:nvPr/>
            </p:nvSpPr>
            <p:spPr bwMode="auto">
              <a:xfrm>
                <a:off x="3222625" y="38687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 name="Line 852"/>
              <p:cNvSpPr>
                <a:spLocks noChangeShapeType="1"/>
              </p:cNvSpPr>
              <p:nvPr/>
            </p:nvSpPr>
            <p:spPr bwMode="auto">
              <a:xfrm>
                <a:off x="3232150" y="38576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Oval 853"/>
              <p:cNvSpPr>
                <a:spLocks noChangeArrowheads="1"/>
              </p:cNvSpPr>
              <p:nvPr/>
            </p:nvSpPr>
            <p:spPr bwMode="auto">
              <a:xfrm>
                <a:off x="3244850" y="3889376"/>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Line 854"/>
              <p:cNvSpPr>
                <a:spLocks noChangeShapeType="1"/>
              </p:cNvSpPr>
              <p:nvPr/>
            </p:nvSpPr>
            <p:spPr bwMode="auto">
              <a:xfrm>
                <a:off x="3244850" y="390048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Line 855"/>
              <p:cNvSpPr>
                <a:spLocks noChangeShapeType="1"/>
              </p:cNvSpPr>
              <p:nvPr/>
            </p:nvSpPr>
            <p:spPr bwMode="auto">
              <a:xfrm>
                <a:off x="3254375" y="388937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Oval 856"/>
              <p:cNvSpPr>
                <a:spLocks noChangeArrowheads="1"/>
              </p:cNvSpPr>
              <p:nvPr/>
            </p:nvSpPr>
            <p:spPr bwMode="auto">
              <a:xfrm>
                <a:off x="3267075" y="391318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Line 857"/>
              <p:cNvSpPr>
                <a:spLocks noChangeShapeType="1"/>
              </p:cNvSpPr>
              <p:nvPr/>
            </p:nvSpPr>
            <p:spPr bwMode="auto">
              <a:xfrm>
                <a:off x="3267075" y="392430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Line 858"/>
              <p:cNvSpPr>
                <a:spLocks noChangeShapeType="1"/>
              </p:cNvSpPr>
              <p:nvPr/>
            </p:nvSpPr>
            <p:spPr bwMode="auto">
              <a:xfrm>
                <a:off x="3278188" y="39131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Oval 859"/>
              <p:cNvSpPr>
                <a:spLocks noChangeArrowheads="1"/>
              </p:cNvSpPr>
              <p:nvPr/>
            </p:nvSpPr>
            <p:spPr bwMode="auto">
              <a:xfrm>
                <a:off x="3289300" y="393223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Line 860"/>
              <p:cNvSpPr>
                <a:spLocks noChangeShapeType="1"/>
              </p:cNvSpPr>
              <p:nvPr/>
            </p:nvSpPr>
            <p:spPr bwMode="auto">
              <a:xfrm>
                <a:off x="3289300" y="394335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Line 861"/>
              <p:cNvSpPr>
                <a:spLocks noChangeShapeType="1"/>
              </p:cNvSpPr>
              <p:nvPr/>
            </p:nvSpPr>
            <p:spPr bwMode="auto">
              <a:xfrm>
                <a:off x="3300413" y="39322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Oval 862"/>
              <p:cNvSpPr>
                <a:spLocks noChangeArrowheads="1"/>
              </p:cNvSpPr>
              <p:nvPr/>
            </p:nvSpPr>
            <p:spPr bwMode="auto">
              <a:xfrm>
                <a:off x="3311525" y="3946526"/>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863"/>
              <p:cNvSpPr>
                <a:spLocks noChangeShapeType="1"/>
              </p:cNvSpPr>
              <p:nvPr/>
            </p:nvSpPr>
            <p:spPr bwMode="auto">
              <a:xfrm>
                <a:off x="3311525" y="39560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Line 864"/>
              <p:cNvSpPr>
                <a:spLocks noChangeShapeType="1"/>
              </p:cNvSpPr>
              <p:nvPr/>
            </p:nvSpPr>
            <p:spPr bwMode="auto">
              <a:xfrm>
                <a:off x="3322638" y="394493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Oval 865"/>
              <p:cNvSpPr>
                <a:spLocks noChangeArrowheads="1"/>
              </p:cNvSpPr>
              <p:nvPr/>
            </p:nvSpPr>
            <p:spPr bwMode="auto">
              <a:xfrm>
                <a:off x="3333750" y="39560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866"/>
              <p:cNvSpPr>
                <a:spLocks noChangeShapeType="1"/>
              </p:cNvSpPr>
              <p:nvPr/>
            </p:nvSpPr>
            <p:spPr bwMode="auto">
              <a:xfrm>
                <a:off x="3333750" y="39671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867"/>
              <p:cNvSpPr>
                <a:spLocks noChangeShapeType="1"/>
              </p:cNvSpPr>
              <p:nvPr/>
            </p:nvSpPr>
            <p:spPr bwMode="auto">
              <a:xfrm>
                <a:off x="3344863" y="39560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Oval 868"/>
              <p:cNvSpPr>
                <a:spLocks noChangeArrowheads="1"/>
              </p:cNvSpPr>
              <p:nvPr/>
            </p:nvSpPr>
            <p:spPr bwMode="auto">
              <a:xfrm>
                <a:off x="3357563" y="396398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869"/>
              <p:cNvSpPr>
                <a:spLocks noChangeShapeType="1"/>
              </p:cNvSpPr>
              <p:nvPr/>
            </p:nvSpPr>
            <p:spPr bwMode="auto">
              <a:xfrm>
                <a:off x="3355975" y="3975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870"/>
              <p:cNvSpPr>
                <a:spLocks noChangeShapeType="1"/>
              </p:cNvSpPr>
              <p:nvPr/>
            </p:nvSpPr>
            <p:spPr bwMode="auto">
              <a:xfrm>
                <a:off x="3367088" y="3963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Oval 871"/>
              <p:cNvSpPr>
                <a:spLocks noChangeArrowheads="1"/>
              </p:cNvSpPr>
              <p:nvPr/>
            </p:nvSpPr>
            <p:spPr bwMode="auto">
              <a:xfrm>
                <a:off x="3379788" y="39703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872"/>
              <p:cNvSpPr>
                <a:spLocks noChangeShapeType="1"/>
              </p:cNvSpPr>
              <p:nvPr/>
            </p:nvSpPr>
            <p:spPr bwMode="auto">
              <a:xfrm>
                <a:off x="3378200" y="39798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873"/>
              <p:cNvSpPr>
                <a:spLocks noChangeShapeType="1"/>
              </p:cNvSpPr>
              <p:nvPr/>
            </p:nvSpPr>
            <p:spPr bwMode="auto">
              <a:xfrm>
                <a:off x="3389313" y="39703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Oval 874"/>
              <p:cNvSpPr>
                <a:spLocks noChangeArrowheads="1"/>
              </p:cNvSpPr>
              <p:nvPr/>
            </p:nvSpPr>
            <p:spPr bwMode="auto">
              <a:xfrm>
                <a:off x="3400425" y="3973513"/>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875"/>
              <p:cNvSpPr>
                <a:spLocks noChangeShapeType="1"/>
              </p:cNvSpPr>
              <p:nvPr/>
            </p:nvSpPr>
            <p:spPr bwMode="auto">
              <a:xfrm>
                <a:off x="3400425" y="398462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876"/>
              <p:cNvSpPr>
                <a:spLocks noChangeShapeType="1"/>
              </p:cNvSpPr>
              <p:nvPr/>
            </p:nvSpPr>
            <p:spPr bwMode="auto">
              <a:xfrm>
                <a:off x="3411538" y="3973513"/>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Oval 877"/>
              <p:cNvSpPr>
                <a:spLocks noChangeArrowheads="1"/>
              </p:cNvSpPr>
              <p:nvPr/>
            </p:nvSpPr>
            <p:spPr bwMode="auto">
              <a:xfrm>
                <a:off x="3422650" y="397668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878"/>
              <p:cNvSpPr>
                <a:spLocks noChangeShapeType="1"/>
              </p:cNvSpPr>
              <p:nvPr/>
            </p:nvSpPr>
            <p:spPr bwMode="auto">
              <a:xfrm>
                <a:off x="3422650" y="398780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879"/>
              <p:cNvSpPr>
                <a:spLocks noChangeShapeType="1"/>
              </p:cNvSpPr>
              <p:nvPr/>
            </p:nvSpPr>
            <p:spPr bwMode="auto">
              <a:xfrm>
                <a:off x="3433763" y="3976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Oval 880"/>
              <p:cNvSpPr>
                <a:spLocks noChangeArrowheads="1"/>
              </p:cNvSpPr>
              <p:nvPr/>
            </p:nvSpPr>
            <p:spPr bwMode="auto">
              <a:xfrm>
                <a:off x="3444875" y="397827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881"/>
              <p:cNvSpPr>
                <a:spLocks noChangeShapeType="1"/>
              </p:cNvSpPr>
              <p:nvPr/>
            </p:nvSpPr>
            <p:spPr bwMode="auto">
              <a:xfrm>
                <a:off x="3444875" y="3989388"/>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882"/>
              <p:cNvSpPr>
                <a:spLocks noChangeShapeType="1"/>
              </p:cNvSpPr>
              <p:nvPr/>
            </p:nvSpPr>
            <p:spPr bwMode="auto">
              <a:xfrm>
                <a:off x="3455988" y="397827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Oval 883"/>
              <p:cNvSpPr>
                <a:spLocks noChangeArrowheads="1"/>
              </p:cNvSpPr>
              <p:nvPr/>
            </p:nvSpPr>
            <p:spPr bwMode="auto">
              <a:xfrm>
                <a:off x="3467100" y="3979863"/>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884"/>
              <p:cNvSpPr>
                <a:spLocks noChangeShapeType="1"/>
              </p:cNvSpPr>
              <p:nvPr/>
            </p:nvSpPr>
            <p:spPr bwMode="auto">
              <a:xfrm>
                <a:off x="3467100" y="399097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885"/>
              <p:cNvSpPr>
                <a:spLocks noChangeShapeType="1"/>
              </p:cNvSpPr>
              <p:nvPr/>
            </p:nvSpPr>
            <p:spPr bwMode="auto">
              <a:xfrm>
                <a:off x="3478213" y="3979863"/>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Oval 886"/>
              <p:cNvSpPr>
                <a:spLocks noChangeArrowheads="1"/>
              </p:cNvSpPr>
              <p:nvPr/>
            </p:nvSpPr>
            <p:spPr bwMode="auto">
              <a:xfrm>
                <a:off x="3490913" y="39814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887"/>
              <p:cNvSpPr>
                <a:spLocks noChangeShapeType="1"/>
              </p:cNvSpPr>
              <p:nvPr/>
            </p:nvSpPr>
            <p:spPr bwMode="auto">
              <a:xfrm>
                <a:off x="3489325" y="399097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888"/>
              <p:cNvSpPr>
                <a:spLocks noChangeShapeType="1"/>
              </p:cNvSpPr>
              <p:nvPr/>
            </p:nvSpPr>
            <p:spPr bwMode="auto">
              <a:xfrm>
                <a:off x="3500438" y="3979863"/>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Oval 889"/>
              <p:cNvSpPr>
                <a:spLocks noChangeArrowheads="1"/>
              </p:cNvSpPr>
              <p:nvPr/>
            </p:nvSpPr>
            <p:spPr bwMode="auto">
              <a:xfrm>
                <a:off x="3513138" y="39814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890"/>
              <p:cNvSpPr>
                <a:spLocks noChangeShapeType="1"/>
              </p:cNvSpPr>
              <p:nvPr/>
            </p:nvSpPr>
            <p:spPr bwMode="auto">
              <a:xfrm>
                <a:off x="3511550"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891"/>
              <p:cNvSpPr>
                <a:spLocks noChangeShapeType="1"/>
              </p:cNvSpPr>
              <p:nvPr/>
            </p:nvSpPr>
            <p:spPr bwMode="auto">
              <a:xfrm>
                <a:off x="3522663" y="39814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Oval 892"/>
              <p:cNvSpPr>
                <a:spLocks noChangeArrowheads="1"/>
              </p:cNvSpPr>
              <p:nvPr/>
            </p:nvSpPr>
            <p:spPr bwMode="auto">
              <a:xfrm>
                <a:off x="3535363"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893"/>
              <p:cNvSpPr>
                <a:spLocks noChangeShapeType="1"/>
              </p:cNvSpPr>
              <p:nvPr/>
            </p:nvSpPr>
            <p:spPr bwMode="auto">
              <a:xfrm>
                <a:off x="3533775"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894"/>
              <p:cNvSpPr>
                <a:spLocks noChangeShapeType="1"/>
              </p:cNvSpPr>
              <p:nvPr/>
            </p:nvSpPr>
            <p:spPr bwMode="auto">
              <a:xfrm>
                <a:off x="35448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Oval 895"/>
              <p:cNvSpPr>
                <a:spLocks noChangeArrowheads="1"/>
              </p:cNvSpPr>
              <p:nvPr/>
            </p:nvSpPr>
            <p:spPr bwMode="auto">
              <a:xfrm>
                <a:off x="3557588"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896"/>
              <p:cNvSpPr>
                <a:spLocks noChangeShapeType="1"/>
              </p:cNvSpPr>
              <p:nvPr/>
            </p:nvSpPr>
            <p:spPr bwMode="auto">
              <a:xfrm>
                <a:off x="35575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897"/>
              <p:cNvSpPr>
                <a:spLocks noChangeShapeType="1"/>
              </p:cNvSpPr>
              <p:nvPr/>
            </p:nvSpPr>
            <p:spPr bwMode="auto">
              <a:xfrm>
                <a:off x="35671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Oval 898"/>
              <p:cNvSpPr>
                <a:spLocks noChangeArrowheads="1"/>
              </p:cNvSpPr>
              <p:nvPr/>
            </p:nvSpPr>
            <p:spPr bwMode="auto">
              <a:xfrm>
                <a:off x="3579813"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899"/>
              <p:cNvSpPr>
                <a:spLocks noChangeShapeType="1"/>
              </p:cNvSpPr>
              <p:nvPr/>
            </p:nvSpPr>
            <p:spPr bwMode="auto">
              <a:xfrm>
                <a:off x="35798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900"/>
              <p:cNvSpPr>
                <a:spLocks noChangeShapeType="1"/>
              </p:cNvSpPr>
              <p:nvPr/>
            </p:nvSpPr>
            <p:spPr bwMode="auto">
              <a:xfrm>
                <a:off x="35893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Oval 901"/>
              <p:cNvSpPr>
                <a:spLocks noChangeArrowheads="1"/>
              </p:cNvSpPr>
              <p:nvPr/>
            </p:nvSpPr>
            <p:spPr bwMode="auto">
              <a:xfrm>
                <a:off x="3600450"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902"/>
              <p:cNvSpPr>
                <a:spLocks noChangeShapeType="1"/>
              </p:cNvSpPr>
              <p:nvPr/>
            </p:nvSpPr>
            <p:spPr bwMode="auto">
              <a:xfrm>
                <a:off x="360045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903"/>
              <p:cNvSpPr>
                <a:spLocks noChangeShapeType="1"/>
              </p:cNvSpPr>
              <p:nvPr/>
            </p:nvSpPr>
            <p:spPr bwMode="auto">
              <a:xfrm>
                <a:off x="36115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Oval 904"/>
              <p:cNvSpPr>
                <a:spLocks noChangeArrowheads="1"/>
              </p:cNvSpPr>
              <p:nvPr/>
            </p:nvSpPr>
            <p:spPr bwMode="auto">
              <a:xfrm>
                <a:off x="3622675"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905"/>
              <p:cNvSpPr>
                <a:spLocks noChangeShapeType="1"/>
              </p:cNvSpPr>
              <p:nvPr/>
            </p:nvSpPr>
            <p:spPr bwMode="auto">
              <a:xfrm>
                <a:off x="362267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906"/>
              <p:cNvSpPr>
                <a:spLocks noChangeShapeType="1"/>
              </p:cNvSpPr>
              <p:nvPr/>
            </p:nvSpPr>
            <p:spPr bwMode="auto">
              <a:xfrm>
                <a:off x="36337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Oval 907"/>
              <p:cNvSpPr>
                <a:spLocks noChangeArrowheads="1"/>
              </p:cNvSpPr>
              <p:nvPr/>
            </p:nvSpPr>
            <p:spPr bwMode="auto">
              <a:xfrm>
                <a:off x="36464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908"/>
              <p:cNvSpPr>
                <a:spLocks noChangeShapeType="1"/>
              </p:cNvSpPr>
              <p:nvPr/>
            </p:nvSpPr>
            <p:spPr bwMode="auto">
              <a:xfrm>
                <a:off x="364490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909"/>
              <p:cNvSpPr>
                <a:spLocks noChangeShapeType="1"/>
              </p:cNvSpPr>
              <p:nvPr/>
            </p:nvSpPr>
            <p:spPr bwMode="auto">
              <a:xfrm>
                <a:off x="36560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Oval 910"/>
              <p:cNvSpPr>
                <a:spLocks noChangeArrowheads="1"/>
              </p:cNvSpPr>
              <p:nvPr/>
            </p:nvSpPr>
            <p:spPr bwMode="auto">
              <a:xfrm>
                <a:off x="36687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911"/>
              <p:cNvSpPr>
                <a:spLocks noChangeShapeType="1"/>
              </p:cNvSpPr>
              <p:nvPr/>
            </p:nvSpPr>
            <p:spPr bwMode="auto">
              <a:xfrm>
                <a:off x="366712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912"/>
              <p:cNvSpPr>
                <a:spLocks noChangeShapeType="1"/>
              </p:cNvSpPr>
              <p:nvPr/>
            </p:nvSpPr>
            <p:spPr bwMode="auto">
              <a:xfrm>
                <a:off x="36782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Oval 913"/>
              <p:cNvSpPr>
                <a:spLocks noChangeArrowheads="1"/>
              </p:cNvSpPr>
              <p:nvPr/>
            </p:nvSpPr>
            <p:spPr bwMode="auto">
              <a:xfrm>
                <a:off x="36909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914"/>
              <p:cNvSpPr>
                <a:spLocks noChangeShapeType="1"/>
              </p:cNvSpPr>
              <p:nvPr/>
            </p:nvSpPr>
            <p:spPr bwMode="auto">
              <a:xfrm>
                <a:off x="36909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915"/>
              <p:cNvSpPr>
                <a:spLocks noChangeShapeType="1"/>
              </p:cNvSpPr>
              <p:nvPr/>
            </p:nvSpPr>
            <p:spPr bwMode="auto">
              <a:xfrm>
                <a:off x="37004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Oval 916"/>
              <p:cNvSpPr>
                <a:spLocks noChangeArrowheads="1"/>
              </p:cNvSpPr>
              <p:nvPr/>
            </p:nvSpPr>
            <p:spPr bwMode="auto">
              <a:xfrm>
                <a:off x="37131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917"/>
              <p:cNvSpPr>
                <a:spLocks noChangeShapeType="1"/>
              </p:cNvSpPr>
              <p:nvPr/>
            </p:nvSpPr>
            <p:spPr bwMode="auto">
              <a:xfrm>
                <a:off x="37131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918"/>
              <p:cNvSpPr>
                <a:spLocks noChangeShapeType="1"/>
              </p:cNvSpPr>
              <p:nvPr/>
            </p:nvSpPr>
            <p:spPr bwMode="auto">
              <a:xfrm>
                <a:off x="37226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Oval 919"/>
              <p:cNvSpPr>
                <a:spLocks noChangeArrowheads="1"/>
              </p:cNvSpPr>
              <p:nvPr/>
            </p:nvSpPr>
            <p:spPr bwMode="auto">
              <a:xfrm>
                <a:off x="37353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920"/>
              <p:cNvSpPr>
                <a:spLocks noChangeShapeType="1"/>
              </p:cNvSpPr>
              <p:nvPr/>
            </p:nvSpPr>
            <p:spPr bwMode="auto">
              <a:xfrm>
                <a:off x="37353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921"/>
              <p:cNvSpPr>
                <a:spLocks noChangeShapeType="1"/>
              </p:cNvSpPr>
              <p:nvPr/>
            </p:nvSpPr>
            <p:spPr bwMode="auto">
              <a:xfrm>
                <a:off x="37449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Oval 922"/>
              <p:cNvSpPr>
                <a:spLocks noChangeArrowheads="1"/>
              </p:cNvSpPr>
              <p:nvPr/>
            </p:nvSpPr>
            <p:spPr bwMode="auto">
              <a:xfrm>
                <a:off x="37576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923"/>
              <p:cNvSpPr>
                <a:spLocks noChangeShapeType="1"/>
              </p:cNvSpPr>
              <p:nvPr/>
            </p:nvSpPr>
            <p:spPr bwMode="auto">
              <a:xfrm>
                <a:off x="37576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924"/>
              <p:cNvSpPr>
                <a:spLocks noChangeShapeType="1"/>
              </p:cNvSpPr>
              <p:nvPr/>
            </p:nvSpPr>
            <p:spPr bwMode="auto">
              <a:xfrm>
                <a:off x="37671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Oval 925"/>
              <p:cNvSpPr>
                <a:spLocks noChangeArrowheads="1"/>
              </p:cNvSpPr>
              <p:nvPr/>
            </p:nvSpPr>
            <p:spPr bwMode="auto">
              <a:xfrm>
                <a:off x="37798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926"/>
              <p:cNvSpPr>
                <a:spLocks noChangeShapeType="1"/>
              </p:cNvSpPr>
              <p:nvPr/>
            </p:nvSpPr>
            <p:spPr bwMode="auto">
              <a:xfrm>
                <a:off x="377825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927"/>
              <p:cNvSpPr>
                <a:spLocks noChangeShapeType="1"/>
              </p:cNvSpPr>
              <p:nvPr/>
            </p:nvSpPr>
            <p:spPr bwMode="auto">
              <a:xfrm>
                <a:off x="37893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Oval 928"/>
              <p:cNvSpPr>
                <a:spLocks noChangeArrowheads="1"/>
              </p:cNvSpPr>
              <p:nvPr/>
            </p:nvSpPr>
            <p:spPr bwMode="auto">
              <a:xfrm>
                <a:off x="38020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929"/>
              <p:cNvSpPr>
                <a:spLocks noChangeShapeType="1"/>
              </p:cNvSpPr>
              <p:nvPr/>
            </p:nvSpPr>
            <p:spPr bwMode="auto">
              <a:xfrm>
                <a:off x="380047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930"/>
              <p:cNvSpPr>
                <a:spLocks noChangeShapeType="1"/>
              </p:cNvSpPr>
              <p:nvPr/>
            </p:nvSpPr>
            <p:spPr bwMode="auto">
              <a:xfrm>
                <a:off x="38115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Oval 931"/>
              <p:cNvSpPr>
                <a:spLocks noChangeArrowheads="1"/>
              </p:cNvSpPr>
              <p:nvPr/>
            </p:nvSpPr>
            <p:spPr bwMode="auto">
              <a:xfrm>
                <a:off x="38242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932"/>
              <p:cNvSpPr>
                <a:spLocks noChangeShapeType="1"/>
              </p:cNvSpPr>
              <p:nvPr/>
            </p:nvSpPr>
            <p:spPr bwMode="auto">
              <a:xfrm>
                <a:off x="382270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933"/>
              <p:cNvSpPr>
                <a:spLocks noChangeShapeType="1"/>
              </p:cNvSpPr>
              <p:nvPr/>
            </p:nvSpPr>
            <p:spPr bwMode="auto">
              <a:xfrm>
                <a:off x="38338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Oval 934"/>
              <p:cNvSpPr>
                <a:spLocks noChangeArrowheads="1"/>
              </p:cNvSpPr>
              <p:nvPr/>
            </p:nvSpPr>
            <p:spPr bwMode="auto">
              <a:xfrm>
                <a:off x="38465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935"/>
              <p:cNvSpPr>
                <a:spLocks noChangeShapeType="1"/>
              </p:cNvSpPr>
              <p:nvPr/>
            </p:nvSpPr>
            <p:spPr bwMode="auto">
              <a:xfrm>
                <a:off x="38465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936"/>
              <p:cNvSpPr>
                <a:spLocks noChangeShapeType="1"/>
              </p:cNvSpPr>
              <p:nvPr/>
            </p:nvSpPr>
            <p:spPr bwMode="auto">
              <a:xfrm>
                <a:off x="385762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Oval 937"/>
              <p:cNvSpPr>
                <a:spLocks noChangeArrowheads="1"/>
              </p:cNvSpPr>
              <p:nvPr/>
            </p:nvSpPr>
            <p:spPr bwMode="auto">
              <a:xfrm>
                <a:off x="38687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938"/>
              <p:cNvSpPr>
                <a:spLocks noChangeShapeType="1"/>
              </p:cNvSpPr>
              <p:nvPr/>
            </p:nvSpPr>
            <p:spPr bwMode="auto">
              <a:xfrm>
                <a:off x="38687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939"/>
              <p:cNvSpPr>
                <a:spLocks noChangeShapeType="1"/>
              </p:cNvSpPr>
              <p:nvPr/>
            </p:nvSpPr>
            <p:spPr bwMode="auto">
              <a:xfrm>
                <a:off x="38782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Oval 940"/>
              <p:cNvSpPr>
                <a:spLocks noChangeArrowheads="1"/>
              </p:cNvSpPr>
              <p:nvPr/>
            </p:nvSpPr>
            <p:spPr bwMode="auto">
              <a:xfrm>
                <a:off x="38909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941"/>
              <p:cNvSpPr>
                <a:spLocks noChangeShapeType="1"/>
              </p:cNvSpPr>
              <p:nvPr/>
            </p:nvSpPr>
            <p:spPr bwMode="auto">
              <a:xfrm>
                <a:off x="38909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942"/>
              <p:cNvSpPr>
                <a:spLocks noChangeShapeType="1"/>
              </p:cNvSpPr>
              <p:nvPr/>
            </p:nvSpPr>
            <p:spPr bwMode="auto">
              <a:xfrm>
                <a:off x="39004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Oval 943"/>
              <p:cNvSpPr>
                <a:spLocks noChangeArrowheads="1"/>
              </p:cNvSpPr>
              <p:nvPr/>
            </p:nvSpPr>
            <p:spPr bwMode="auto">
              <a:xfrm>
                <a:off x="39131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944"/>
              <p:cNvSpPr>
                <a:spLocks noChangeShapeType="1"/>
              </p:cNvSpPr>
              <p:nvPr/>
            </p:nvSpPr>
            <p:spPr bwMode="auto">
              <a:xfrm>
                <a:off x="39131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945"/>
              <p:cNvSpPr>
                <a:spLocks noChangeShapeType="1"/>
              </p:cNvSpPr>
              <p:nvPr/>
            </p:nvSpPr>
            <p:spPr bwMode="auto">
              <a:xfrm>
                <a:off x="39227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Oval 946"/>
              <p:cNvSpPr>
                <a:spLocks noChangeArrowheads="1"/>
              </p:cNvSpPr>
              <p:nvPr/>
            </p:nvSpPr>
            <p:spPr bwMode="auto">
              <a:xfrm>
                <a:off x="39354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947"/>
              <p:cNvSpPr>
                <a:spLocks noChangeShapeType="1"/>
              </p:cNvSpPr>
              <p:nvPr/>
            </p:nvSpPr>
            <p:spPr bwMode="auto">
              <a:xfrm>
                <a:off x="39354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948"/>
              <p:cNvSpPr>
                <a:spLocks noChangeShapeType="1"/>
              </p:cNvSpPr>
              <p:nvPr/>
            </p:nvSpPr>
            <p:spPr bwMode="auto">
              <a:xfrm>
                <a:off x="39449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Oval 949"/>
              <p:cNvSpPr>
                <a:spLocks noChangeArrowheads="1"/>
              </p:cNvSpPr>
              <p:nvPr/>
            </p:nvSpPr>
            <p:spPr bwMode="auto">
              <a:xfrm>
                <a:off x="39576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950"/>
              <p:cNvSpPr>
                <a:spLocks noChangeShapeType="1"/>
              </p:cNvSpPr>
              <p:nvPr/>
            </p:nvSpPr>
            <p:spPr bwMode="auto">
              <a:xfrm>
                <a:off x="39576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951"/>
              <p:cNvSpPr>
                <a:spLocks noChangeShapeType="1"/>
              </p:cNvSpPr>
              <p:nvPr/>
            </p:nvSpPr>
            <p:spPr bwMode="auto">
              <a:xfrm>
                <a:off x="39671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Oval 952"/>
              <p:cNvSpPr>
                <a:spLocks noChangeArrowheads="1"/>
              </p:cNvSpPr>
              <p:nvPr/>
            </p:nvSpPr>
            <p:spPr bwMode="auto">
              <a:xfrm>
                <a:off x="39798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953"/>
              <p:cNvSpPr>
                <a:spLocks noChangeShapeType="1"/>
              </p:cNvSpPr>
              <p:nvPr/>
            </p:nvSpPr>
            <p:spPr bwMode="auto">
              <a:xfrm>
                <a:off x="39798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954"/>
              <p:cNvSpPr>
                <a:spLocks noChangeShapeType="1"/>
              </p:cNvSpPr>
              <p:nvPr/>
            </p:nvSpPr>
            <p:spPr bwMode="auto">
              <a:xfrm>
                <a:off x="399097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Oval 955"/>
              <p:cNvSpPr>
                <a:spLocks noChangeArrowheads="1"/>
              </p:cNvSpPr>
              <p:nvPr/>
            </p:nvSpPr>
            <p:spPr bwMode="auto">
              <a:xfrm>
                <a:off x="40020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956"/>
              <p:cNvSpPr>
                <a:spLocks noChangeShapeType="1"/>
              </p:cNvSpPr>
              <p:nvPr/>
            </p:nvSpPr>
            <p:spPr bwMode="auto">
              <a:xfrm>
                <a:off x="40020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957"/>
              <p:cNvSpPr>
                <a:spLocks noChangeShapeType="1"/>
              </p:cNvSpPr>
              <p:nvPr/>
            </p:nvSpPr>
            <p:spPr bwMode="auto">
              <a:xfrm>
                <a:off x="4013200"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Oval 958"/>
              <p:cNvSpPr>
                <a:spLocks noChangeArrowheads="1"/>
              </p:cNvSpPr>
              <p:nvPr/>
            </p:nvSpPr>
            <p:spPr bwMode="auto">
              <a:xfrm>
                <a:off x="40243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959"/>
              <p:cNvSpPr>
                <a:spLocks noChangeShapeType="1"/>
              </p:cNvSpPr>
              <p:nvPr/>
            </p:nvSpPr>
            <p:spPr bwMode="auto">
              <a:xfrm>
                <a:off x="40243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960"/>
              <p:cNvSpPr>
                <a:spLocks noChangeShapeType="1"/>
              </p:cNvSpPr>
              <p:nvPr/>
            </p:nvSpPr>
            <p:spPr bwMode="auto">
              <a:xfrm>
                <a:off x="403542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Oval 961"/>
              <p:cNvSpPr>
                <a:spLocks noChangeArrowheads="1"/>
              </p:cNvSpPr>
              <p:nvPr/>
            </p:nvSpPr>
            <p:spPr bwMode="auto">
              <a:xfrm>
                <a:off x="40465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962"/>
              <p:cNvSpPr>
                <a:spLocks noChangeShapeType="1"/>
              </p:cNvSpPr>
              <p:nvPr/>
            </p:nvSpPr>
            <p:spPr bwMode="auto">
              <a:xfrm>
                <a:off x="40465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963"/>
              <p:cNvSpPr>
                <a:spLocks noChangeShapeType="1"/>
              </p:cNvSpPr>
              <p:nvPr/>
            </p:nvSpPr>
            <p:spPr bwMode="auto">
              <a:xfrm>
                <a:off x="4057650"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Oval 964"/>
              <p:cNvSpPr>
                <a:spLocks noChangeArrowheads="1"/>
              </p:cNvSpPr>
              <p:nvPr/>
            </p:nvSpPr>
            <p:spPr bwMode="auto">
              <a:xfrm>
                <a:off x="406876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965"/>
              <p:cNvSpPr>
                <a:spLocks noChangeShapeType="1"/>
              </p:cNvSpPr>
              <p:nvPr/>
            </p:nvSpPr>
            <p:spPr bwMode="auto">
              <a:xfrm>
                <a:off x="40687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966"/>
              <p:cNvSpPr>
                <a:spLocks noChangeShapeType="1"/>
              </p:cNvSpPr>
              <p:nvPr/>
            </p:nvSpPr>
            <p:spPr bwMode="auto">
              <a:xfrm>
                <a:off x="40782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Oval 967"/>
              <p:cNvSpPr>
                <a:spLocks noChangeArrowheads="1"/>
              </p:cNvSpPr>
              <p:nvPr/>
            </p:nvSpPr>
            <p:spPr bwMode="auto">
              <a:xfrm>
                <a:off x="40909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968"/>
              <p:cNvSpPr>
                <a:spLocks noChangeShapeType="1"/>
              </p:cNvSpPr>
              <p:nvPr/>
            </p:nvSpPr>
            <p:spPr bwMode="auto">
              <a:xfrm>
                <a:off x="40909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969"/>
              <p:cNvSpPr>
                <a:spLocks noChangeShapeType="1"/>
              </p:cNvSpPr>
              <p:nvPr/>
            </p:nvSpPr>
            <p:spPr bwMode="auto">
              <a:xfrm>
                <a:off x="41005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Oval 970"/>
              <p:cNvSpPr>
                <a:spLocks noChangeArrowheads="1"/>
              </p:cNvSpPr>
              <p:nvPr/>
            </p:nvSpPr>
            <p:spPr bwMode="auto">
              <a:xfrm>
                <a:off x="41132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971"/>
              <p:cNvSpPr>
                <a:spLocks noChangeShapeType="1"/>
              </p:cNvSpPr>
              <p:nvPr/>
            </p:nvSpPr>
            <p:spPr bwMode="auto">
              <a:xfrm>
                <a:off x="4113213"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972"/>
              <p:cNvSpPr>
                <a:spLocks noChangeShapeType="1"/>
              </p:cNvSpPr>
              <p:nvPr/>
            </p:nvSpPr>
            <p:spPr bwMode="auto">
              <a:xfrm>
                <a:off x="41227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Oval 973"/>
              <p:cNvSpPr>
                <a:spLocks noChangeArrowheads="1"/>
              </p:cNvSpPr>
              <p:nvPr/>
            </p:nvSpPr>
            <p:spPr bwMode="auto">
              <a:xfrm>
                <a:off x="413543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974"/>
              <p:cNvSpPr>
                <a:spLocks noChangeShapeType="1"/>
              </p:cNvSpPr>
              <p:nvPr/>
            </p:nvSpPr>
            <p:spPr bwMode="auto">
              <a:xfrm>
                <a:off x="4135438"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975"/>
              <p:cNvSpPr>
                <a:spLocks noChangeShapeType="1"/>
              </p:cNvSpPr>
              <p:nvPr/>
            </p:nvSpPr>
            <p:spPr bwMode="auto">
              <a:xfrm>
                <a:off x="414655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Oval 976"/>
              <p:cNvSpPr>
                <a:spLocks noChangeArrowheads="1"/>
              </p:cNvSpPr>
              <p:nvPr/>
            </p:nvSpPr>
            <p:spPr bwMode="auto">
              <a:xfrm>
                <a:off x="41576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977"/>
              <p:cNvSpPr>
                <a:spLocks noChangeShapeType="1"/>
              </p:cNvSpPr>
              <p:nvPr/>
            </p:nvSpPr>
            <p:spPr bwMode="auto">
              <a:xfrm>
                <a:off x="41576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978"/>
              <p:cNvSpPr>
                <a:spLocks noChangeShapeType="1"/>
              </p:cNvSpPr>
              <p:nvPr/>
            </p:nvSpPr>
            <p:spPr bwMode="auto">
              <a:xfrm>
                <a:off x="416877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Oval 979"/>
              <p:cNvSpPr>
                <a:spLocks noChangeArrowheads="1"/>
              </p:cNvSpPr>
              <p:nvPr/>
            </p:nvSpPr>
            <p:spPr bwMode="auto">
              <a:xfrm>
                <a:off x="41798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980"/>
              <p:cNvSpPr>
                <a:spLocks noChangeShapeType="1"/>
              </p:cNvSpPr>
              <p:nvPr/>
            </p:nvSpPr>
            <p:spPr bwMode="auto">
              <a:xfrm>
                <a:off x="41798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981"/>
              <p:cNvSpPr>
                <a:spLocks noChangeShapeType="1"/>
              </p:cNvSpPr>
              <p:nvPr/>
            </p:nvSpPr>
            <p:spPr bwMode="auto">
              <a:xfrm>
                <a:off x="419100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Oval 982"/>
              <p:cNvSpPr>
                <a:spLocks noChangeArrowheads="1"/>
              </p:cNvSpPr>
              <p:nvPr/>
            </p:nvSpPr>
            <p:spPr bwMode="auto">
              <a:xfrm>
                <a:off x="42021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983"/>
              <p:cNvSpPr>
                <a:spLocks noChangeShapeType="1"/>
              </p:cNvSpPr>
              <p:nvPr/>
            </p:nvSpPr>
            <p:spPr bwMode="auto">
              <a:xfrm>
                <a:off x="42021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984"/>
              <p:cNvSpPr>
                <a:spLocks noChangeShapeType="1"/>
              </p:cNvSpPr>
              <p:nvPr/>
            </p:nvSpPr>
            <p:spPr bwMode="auto">
              <a:xfrm>
                <a:off x="421322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Oval 985"/>
              <p:cNvSpPr>
                <a:spLocks noChangeArrowheads="1"/>
              </p:cNvSpPr>
              <p:nvPr/>
            </p:nvSpPr>
            <p:spPr bwMode="auto">
              <a:xfrm>
                <a:off x="4225926"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986"/>
              <p:cNvSpPr>
                <a:spLocks noChangeShapeType="1"/>
              </p:cNvSpPr>
              <p:nvPr/>
            </p:nvSpPr>
            <p:spPr bwMode="auto">
              <a:xfrm>
                <a:off x="42243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987"/>
              <p:cNvSpPr>
                <a:spLocks noChangeShapeType="1"/>
              </p:cNvSpPr>
              <p:nvPr/>
            </p:nvSpPr>
            <p:spPr bwMode="auto">
              <a:xfrm>
                <a:off x="423545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Freeform 988"/>
              <p:cNvSpPr>
                <a:spLocks/>
              </p:cNvSpPr>
              <p:nvPr/>
            </p:nvSpPr>
            <p:spPr bwMode="auto">
              <a:xfrm>
                <a:off x="1585912" y="1139825"/>
                <a:ext cx="2649538" cy="2852738"/>
              </a:xfrm>
              <a:custGeom>
                <a:avLst/>
                <a:gdLst>
                  <a:gd name="T0" fmla="*/ 28 w 3337"/>
                  <a:gd name="T1" fmla="*/ 3595 h 3595"/>
                  <a:gd name="T2" fmla="*/ 84 w 3337"/>
                  <a:gd name="T3" fmla="*/ 3595 h 3595"/>
                  <a:gd name="T4" fmla="*/ 140 w 3337"/>
                  <a:gd name="T5" fmla="*/ 3595 h 3595"/>
                  <a:gd name="T6" fmla="*/ 196 w 3337"/>
                  <a:gd name="T7" fmla="*/ 3595 h 3595"/>
                  <a:gd name="T8" fmla="*/ 252 w 3337"/>
                  <a:gd name="T9" fmla="*/ 3595 h 3595"/>
                  <a:gd name="T10" fmla="*/ 308 w 3337"/>
                  <a:gd name="T11" fmla="*/ 3595 h 3595"/>
                  <a:gd name="T12" fmla="*/ 365 w 3337"/>
                  <a:gd name="T13" fmla="*/ 3595 h 3595"/>
                  <a:gd name="T14" fmla="*/ 420 w 3337"/>
                  <a:gd name="T15" fmla="*/ 3595 h 3595"/>
                  <a:gd name="T16" fmla="*/ 476 w 3337"/>
                  <a:gd name="T17" fmla="*/ 3594 h 3595"/>
                  <a:gd name="T18" fmla="*/ 533 w 3337"/>
                  <a:gd name="T19" fmla="*/ 3590 h 3595"/>
                  <a:gd name="T20" fmla="*/ 589 w 3337"/>
                  <a:gd name="T21" fmla="*/ 3584 h 3595"/>
                  <a:gd name="T22" fmla="*/ 644 w 3337"/>
                  <a:gd name="T23" fmla="*/ 3573 h 3595"/>
                  <a:gd name="T24" fmla="*/ 701 w 3337"/>
                  <a:gd name="T25" fmla="*/ 3550 h 3595"/>
                  <a:gd name="T26" fmla="*/ 757 w 3337"/>
                  <a:gd name="T27" fmla="*/ 3509 h 3595"/>
                  <a:gd name="T28" fmla="*/ 813 w 3337"/>
                  <a:gd name="T29" fmla="*/ 3442 h 3595"/>
                  <a:gd name="T30" fmla="*/ 870 w 3337"/>
                  <a:gd name="T31" fmla="*/ 3333 h 3595"/>
                  <a:gd name="T32" fmla="*/ 925 w 3337"/>
                  <a:gd name="T33" fmla="*/ 3169 h 3595"/>
                  <a:gd name="T34" fmla="*/ 981 w 3337"/>
                  <a:gd name="T35" fmla="*/ 2937 h 3595"/>
                  <a:gd name="T36" fmla="*/ 1037 w 3337"/>
                  <a:gd name="T37" fmla="*/ 2626 h 3595"/>
                  <a:gd name="T38" fmla="*/ 1094 w 3337"/>
                  <a:gd name="T39" fmla="*/ 2239 h 3595"/>
                  <a:gd name="T40" fmla="*/ 1150 w 3337"/>
                  <a:gd name="T41" fmla="*/ 1789 h 3595"/>
                  <a:gd name="T42" fmla="*/ 1205 w 3337"/>
                  <a:gd name="T43" fmla="*/ 1306 h 3595"/>
                  <a:gd name="T44" fmla="*/ 1262 w 3337"/>
                  <a:gd name="T45" fmla="*/ 835 h 3595"/>
                  <a:gd name="T46" fmla="*/ 1318 w 3337"/>
                  <a:gd name="T47" fmla="*/ 428 h 3595"/>
                  <a:gd name="T48" fmla="*/ 1374 w 3337"/>
                  <a:gd name="T49" fmla="*/ 137 h 3595"/>
                  <a:gd name="T50" fmla="*/ 1431 w 3337"/>
                  <a:gd name="T51" fmla="*/ 2 h 3595"/>
                  <a:gd name="T52" fmla="*/ 1486 w 3337"/>
                  <a:gd name="T53" fmla="*/ 42 h 3595"/>
                  <a:gd name="T54" fmla="*/ 1542 w 3337"/>
                  <a:gd name="T55" fmla="*/ 253 h 3595"/>
                  <a:gd name="T56" fmla="*/ 1599 w 3337"/>
                  <a:gd name="T57" fmla="*/ 604 h 3595"/>
                  <a:gd name="T58" fmla="*/ 1655 w 3337"/>
                  <a:gd name="T59" fmla="*/ 1046 h 3595"/>
                  <a:gd name="T60" fmla="*/ 1710 w 3337"/>
                  <a:gd name="T61" fmla="*/ 1529 h 3595"/>
                  <a:gd name="T62" fmla="*/ 1767 w 3337"/>
                  <a:gd name="T63" fmla="*/ 2003 h 3595"/>
                  <a:gd name="T64" fmla="*/ 1823 w 3337"/>
                  <a:gd name="T65" fmla="*/ 2426 h 3595"/>
                  <a:gd name="T66" fmla="*/ 1879 w 3337"/>
                  <a:gd name="T67" fmla="*/ 2779 h 3595"/>
                  <a:gd name="T68" fmla="*/ 1934 w 3337"/>
                  <a:gd name="T69" fmla="*/ 3053 h 3595"/>
                  <a:gd name="T70" fmla="*/ 1991 w 3337"/>
                  <a:gd name="T71" fmla="*/ 3252 h 3595"/>
                  <a:gd name="T72" fmla="*/ 2047 w 3337"/>
                  <a:gd name="T73" fmla="*/ 3388 h 3595"/>
                  <a:gd name="T74" fmla="*/ 2103 w 3337"/>
                  <a:gd name="T75" fmla="*/ 3477 h 3595"/>
                  <a:gd name="T76" fmla="*/ 2160 w 3337"/>
                  <a:gd name="T77" fmla="*/ 3531 h 3595"/>
                  <a:gd name="T78" fmla="*/ 2215 w 3337"/>
                  <a:gd name="T79" fmla="*/ 3562 h 3595"/>
                  <a:gd name="T80" fmla="*/ 2271 w 3337"/>
                  <a:gd name="T81" fmla="*/ 3579 h 3595"/>
                  <a:gd name="T82" fmla="*/ 2328 w 3337"/>
                  <a:gd name="T83" fmla="*/ 3588 h 3595"/>
                  <a:gd name="T84" fmla="*/ 2384 w 3337"/>
                  <a:gd name="T85" fmla="*/ 3591 h 3595"/>
                  <a:gd name="T86" fmla="*/ 2440 w 3337"/>
                  <a:gd name="T87" fmla="*/ 3594 h 3595"/>
                  <a:gd name="T88" fmla="*/ 2497 w 3337"/>
                  <a:gd name="T89" fmla="*/ 3595 h 3595"/>
                  <a:gd name="T90" fmla="*/ 2552 w 3337"/>
                  <a:gd name="T91" fmla="*/ 3595 h 3595"/>
                  <a:gd name="T92" fmla="*/ 2608 w 3337"/>
                  <a:gd name="T93" fmla="*/ 3595 h 3595"/>
                  <a:gd name="T94" fmla="*/ 2665 w 3337"/>
                  <a:gd name="T95" fmla="*/ 3595 h 3595"/>
                  <a:gd name="T96" fmla="*/ 2721 w 3337"/>
                  <a:gd name="T97" fmla="*/ 3595 h 3595"/>
                  <a:gd name="T98" fmla="*/ 2776 w 3337"/>
                  <a:gd name="T99" fmla="*/ 3595 h 3595"/>
                  <a:gd name="T100" fmla="*/ 2832 w 3337"/>
                  <a:gd name="T101" fmla="*/ 3595 h 3595"/>
                  <a:gd name="T102" fmla="*/ 2889 w 3337"/>
                  <a:gd name="T103" fmla="*/ 3595 h 3595"/>
                  <a:gd name="T104" fmla="*/ 2945 w 3337"/>
                  <a:gd name="T105" fmla="*/ 3595 h 3595"/>
                  <a:gd name="T106" fmla="*/ 3000 w 3337"/>
                  <a:gd name="T107" fmla="*/ 3595 h 3595"/>
                  <a:gd name="T108" fmla="*/ 3057 w 3337"/>
                  <a:gd name="T109" fmla="*/ 3595 h 3595"/>
                  <a:gd name="T110" fmla="*/ 3113 w 3337"/>
                  <a:gd name="T111" fmla="*/ 3595 h 3595"/>
                  <a:gd name="T112" fmla="*/ 3169 w 3337"/>
                  <a:gd name="T113" fmla="*/ 3595 h 3595"/>
                  <a:gd name="T114" fmla="*/ 3226 w 3337"/>
                  <a:gd name="T115" fmla="*/ 3595 h 3595"/>
                  <a:gd name="T116" fmla="*/ 3281 w 3337"/>
                  <a:gd name="T117" fmla="*/ 3595 h 3595"/>
                  <a:gd name="T118" fmla="*/ 3337 w 3337"/>
                  <a:gd name="T119" fmla="*/ 3595 h 3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37" h="3595">
                    <a:moveTo>
                      <a:pt x="0" y="3595"/>
                    </a:moveTo>
                    <a:lnTo>
                      <a:pt x="28" y="3595"/>
                    </a:lnTo>
                    <a:lnTo>
                      <a:pt x="56" y="3595"/>
                    </a:lnTo>
                    <a:lnTo>
                      <a:pt x="84" y="3595"/>
                    </a:lnTo>
                    <a:lnTo>
                      <a:pt x="111" y="3595"/>
                    </a:lnTo>
                    <a:lnTo>
                      <a:pt x="140" y="3595"/>
                    </a:lnTo>
                    <a:lnTo>
                      <a:pt x="168" y="3595"/>
                    </a:lnTo>
                    <a:lnTo>
                      <a:pt x="196" y="3595"/>
                    </a:lnTo>
                    <a:lnTo>
                      <a:pt x="224" y="3595"/>
                    </a:lnTo>
                    <a:lnTo>
                      <a:pt x="252" y="3595"/>
                    </a:lnTo>
                    <a:lnTo>
                      <a:pt x="280" y="3595"/>
                    </a:lnTo>
                    <a:lnTo>
                      <a:pt x="308" y="3595"/>
                    </a:lnTo>
                    <a:lnTo>
                      <a:pt x="337" y="3595"/>
                    </a:lnTo>
                    <a:lnTo>
                      <a:pt x="365" y="3595"/>
                    </a:lnTo>
                    <a:lnTo>
                      <a:pt x="392" y="3595"/>
                    </a:lnTo>
                    <a:lnTo>
                      <a:pt x="420" y="3595"/>
                    </a:lnTo>
                    <a:lnTo>
                      <a:pt x="448" y="3594"/>
                    </a:lnTo>
                    <a:lnTo>
                      <a:pt x="476" y="3594"/>
                    </a:lnTo>
                    <a:lnTo>
                      <a:pt x="505" y="3592"/>
                    </a:lnTo>
                    <a:lnTo>
                      <a:pt x="533" y="3590"/>
                    </a:lnTo>
                    <a:lnTo>
                      <a:pt x="561" y="3588"/>
                    </a:lnTo>
                    <a:lnTo>
                      <a:pt x="589" y="3584"/>
                    </a:lnTo>
                    <a:lnTo>
                      <a:pt x="617" y="3579"/>
                    </a:lnTo>
                    <a:lnTo>
                      <a:pt x="644" y="3573"/>
                    </a:lnTo>
                    <a:lnTo>
                      <a:pt x="672" y="3563"/>
                    </a:lnTo>
                    <a:lnTo>
                      <a:pt x="701" y="3550"/>
                    </a:lnTo>
                    <a:lnTo>
                      <a:pt x="729" y="3532"/>
                    </a:lnTo>
                    <a:lnTo>
                      <a:pt x="757" y="3509"/>
                    </a:lnTo>
                    <a:lnTo>
                      <a:pt x="785" y="3480"/>
                    </a:lnTo>
                    <a:lnTo>
                      <a:pt x="813" y="3442"/>
                    </a:lnTo>
                    <a:lnTo>
                      <a:pt x="841" y="3393"/>
                    </a:lnTo>
                    <a:lnTo>
                      <a:pt x="870" y="3333"/>
                    </a:lnTo>
                    <a:lnTo>
                      <a:pt x="898" y="3259"/>
                    </a:lnTo>
                    <a:lnTo>
                      <a:pt x="925" y="3169"/>
                    </a:lnTo>
                    <a:lnTo>
                      <a:pt x="953" y="3062"/>
                    </a:lnTo>
                    <a:lnTo>
                      <a:pt x="981" y="2937"/>
                    </a:lnTo>
                    <a:lnTo>
                      <a:pt x="1009" y="2791"/>
                    </a:lnTo>
                    <a:lnTo>
                      <a:pt x="1037" y="2626"/>
                    </a:lnTo>
                    <a:lnTo>
                      <a:pt x="1066" y="2442"/>
                    </a:lnTo>
                    <a:lnTo>
                      <a:pt x="1094" y="2239"/>
                    </a:lnTo>
                    <a:lnTo>
                      <a:pt x="1122" y="2020"/>
                    </a:lnTo>
                    <a:lnTo>
                      <a:pt x="1150" y="1789"/>
                    </a:lnTo>
                    <a:lnTo>
                      <a:pt x="1177" y="1549"/>
                    </a:lnTo>
                    <a:lnTo>
                      <a:pt x="1205" y="1306"/>
                    </a:lnTo>
                    <a:lnTo>
                      <a:pt x="1234" y="1066"/>
                    </a:lnTo>
                    <a:lnTo>
                      <a:pt x="1262" y="835"/>
                    </a:lnTo>
                    <a:lnTo>
                      <a:pt x="1290" y="620"/>
                    </a:lnTo>
                    <a:lnTo>
                      <a:pt x="1318" y="428"/>
                    </a:lnTo>
                    <a:lnTo>
                      <a:pt x="1346" y="265"/>
                    </a:lnTo>
                    <a:lnTo>
                      <a:pt x="1374" y="137"/>
                    </a:lnTo>
                    <a:lnTo>
                      <a:pt x="1403" y="47"/>
                    </a:lnTo>
                    <a:lnTo>
                      <a:pt x="1431" y="2"/>
                    </a:lnTo>
                    <a:lnTo>
                      <a:pt x="1458" y="0"/>
                    </a:lnTo>
                    <a:lnTo>
                      <a:pt x="1486" y="42"/>
                    </a:lnTo>
                    <a:lnTo>
                      <a:pt x="1514" y="128"/>
                    </a:lnTo>
                    <a:lnTo>
                      <a:pt x="1542" y="253"/>
                    </a:lnTo>
                    <a:lnTo>
                      <a:pt x="1570" y="413"/>
                    </a:lnTo>
                    <a:lnTo>
                      <a:pt x="1599" y="604"/>
                    </a:lnTo>
                    <a:lnTo>
                      <a:pt x="1627" y="816"/>
                    </a:lnTo>
                    <a:lnTo>
                      <a:pt x="1655" y="1046"/>
                    </a:lnTo>
                    <a:lnTo>
                      <a:pt x="1682" y="1286"/>
                    </a:lnTo>
                    <a:lnTo>
                      <a:pt x="1710" y="1529"/>
                    </a:lnTo>
                    <a:lnTo>
                      <a:pt x="1738" y="1770"/>
                    </a:lnTo>
                    <a:lnTo>
                      <a:pt x="1767" y="2003"/>
                    </a:lnTo>
                    <a:lnTo>
                      <a:pt x="1795" y="2222"/>
                    </a:lnTo>
                    <a:lnTo>
                      <a:pt x="1823" y="2426"/>
                    </a:lnTo>
                    <a:lnTo>
                      <a:pt x="1851" y="2612"/>
                    </a:lnTo>
                    <a:lnTo>
                      <a:pt x="1879" y="2779"/>
                    </a:lnTo>
                    <a:lnTo>
                      <a:pt x="1907" y="2926"/>
                    </a:lnTo>
                    <a:lnTo>
                      <a:pt x="1934" y="3053"/>
                    </a:lnTo>
                    <a:lnTo>
                      <a:pt x="1964" y="3161"/>
                    </a:lnTo>
                    <a:lnTo>
                      <a:pt x="1991" y="3252"/>
                    </a:lnTo>
                    <a:lnTo>
                      <a:pt x="2019" y="3327"/>
                    </a:lnTo>
                    <a:lnTo>
                      <a:pt x="2047" y="3388"/>
                    </a:lnTo>
                    <a:lnTo>
                      <a:pt x="2075" y="3438"/>
                    </a:lnTo>
                    <a:lnTo>
                      <a:pt x="2103" y="3477"/>
                    </a:lnTo>
                    <a:lnTo>
                      <a:pt x="2132" y="3508"/>
                    </a:lnTo>
                    <a:lnTo>
                      <a:pt x="2160" y="3531"/>
                    </a:lnTo>
                    <a:lnTo>
                      <a:pt x="2188" y="3548"/>
                    </a:lnTo>
                    <a:lnTo>
                      <a:pt x="2215" y="3562"/>
                    </a:lnTo>
                    <a:lnTo>
                      <a:pt x="2243" y="3572"/>
                    </a:lnTo>
                    <a:lnTo>
                      <a:pt x="2271" y="3579"/>
                    </a:lnTo>
                    <a:lnTo>
                      <a:pt x="2300" y="3584"/>
                    </a:lnTo>
                    <a:lnTo>
                      <a:pt x="2328" y="3588"/>
                    </a:lnTo>
                    <a:lnTo>
                      <a:pt x="2356" y="3590"/>
                    </a:lnTo>
                    <a:lnTo>
                      <a:pt x="2384" y="3591"/>
                    </a:lnTo>
                    <a:lnTo>
                      <a:pt x="2412" y="3592"/>
                    </a:lnTo>
                    <a:lnTo>
                      <a:pt x="2440" y="3594"/>
                    </a:lnTo>
                    <a:lnTo>
                      <a:pt x="2467" y="3595"/>
                    </a:lnTo>
                    <a:lnTo>
                      <a:pt x="2497" y="3595"/>
                    </a:lnTo>
                    <a:lnTo>
                      <a:pt x="2524" y="3595"/>
                    </a:lnTo>
                    <a:lnTo>
                      <a:pt x="2552" y="3595"/>
                    </a:lnTo>
                    <a:lnTo>
                      <a:pt x="2580" y="3595"/>
                    </a:lnTo>
                    <a:lnTo>
                      <a:pt x="2608" y="3595"/>
                    </a:lnTo>
                    <a:lnTo>
                      <a:pt x="2636" y="3595"/>
                    </a:lnTo>
                    <a:lnTo>
                      <a:pt x="2665" y="3595"/>
                    </a:lnTo>
                    <a:lnTo>
                      <a:pt x="2693" y="3595"/>
                    </a:lnTo>
                    <a:lnTo>
                      <a:pt x="2721" y="3595"/>
                    </a:lnTo>
                    <a:lnTo>
                      <a:pt x="2748" y="3595"/>
                    </a:lnTo>
                    <a:lnTo>
                      <a:pt x="2776" y="3595"/>
                    </a:lnTo>
                    <a:lnTo>
                      <a:pt x="2804" y="3595"/>
                    </a:lnTo>
                    <a:lnTo>
                      <a:pt x="2832" y="3595"/>
                    </a:lnTo>
                    <a:lnTo>
                      <a:pt x="2861" y="3595"/>
                    </a:lnTo>
                    <a:lnTo>
                      <a:pt x="2889" y="3595"/>
                    </a:lnTo>
                    <a:lnTo>
                      <a:pt x="2917" y="3595"/>
                    </a:lnTo>
                    <a:lnTo>
                      <a:pt x="2945" y="3595"/>
                    </a:lnTo>
                    <a:lnTo>
                      <a:pt x="2973" y="3595"/>
                    </a:lnTo>
                    <a:lnTo>
                      <a:pt x="3000" y="3595"/>
                    </a:lnTo>
                    <a:lnTo>
                      <a:pt x="3029" y="3595"/>
                    </a:lnTo>
                    <a:lnTo>
                      <a:pt x="3057" y="3595"/>
                    </a:lnTo>
                    <a:lnTo>
                      <a:pt x="3085" y="3595"/>
                    </a:lnTo>
                    <a:lnTo>
                      <a:pt x="3113" y="3595"/>
                    </a:lnTo>
                    <a:lnTo>
                      <a:pt x="3141" y="3595"/>
                    </a:lnTo>
                    <a:lnTo>
                      <a:pt x="3169" y="3595"/>
                    </a:lnTo>
                    <a:lnTo>
                      <a:pt x="3197" y="3595"/>
                    </a:lnTo>
                    <a:lnTo>
                      <a:pt x="3226" y="3595"/>
                    </a:lnTo>
                    <a:lnTo>
                      <a:pt x="3254" y="3595"/>
                    </a:lnTo>
                    <a:lnTo>
                      <a:pt x="3281" y="3595"/>
                    </a:lnTo>
                    <a:lnTo>
                      <a:pt x="3309" y="3595"/>
                    </a:lnTo>
                    <a:lnTo>
                      <a:pt x="3337" y="3595"/>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Oval 989"/>
              <p:cNvSpPr>
                <a:spLocks noChangeArrowheads="1"/>
              </p:cNvSpPr>
              <p:nvPr/>
            </p:nvSpPr>
            <p:spPr bwMode="auto">
              <a:xfrm>
                <a:off x="424656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990"/>
              <p:cNvSpPr>
                <a:spLocks noChangeShapeType="1"/>
              </p:cNvSpPr>
              <p:nvPr/>
            </p:nvSpPr>
            <p:spPr bwMode="auto">
              <a:xfrm>
                <a:off x="42465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991"/>
              <p:cNvSpPr>
                <a:spLocks noChangeShapeType="1"/>
              </p:cNvSpPr>
              <p:nvPr/>
            </p:nvSpPr>
            <p:spPr bwMode="auto">
              <a:xfrm>
                <a:off x="425767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Oval 992"/>
              <p:cNvSpPr>
                <a:spLocks noChangeArrowheads="1"/>
              </p:cNvSpPr>
              <p:nvPr/>
            </p:nvSpPr>
            <p:spPr bwMode="auto">
              <a:xfrm>
                <a:off x="42687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993"/>
              <p:cNvSpPr>
                <a:spLocks noChangeShapeType="1"/>
              </p:cNvSpPr>
              <p:nvPr/>
            </p:nvSpPr>
            <p:spPr bwMode="auto">
              <a:xfrm>
                <a:off x="4268788"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994"/>
              <p:cNvSpPr>
                <a:spLocks noChangeShapeType="1"/>
              </p:cNvSpPr>
              <p:nvPr/>
            </p:nvSpPr>
            <p:spPr bwMode="auto">
              <a:xfrm>
                <a:off x="427990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Freeform 995"/>
              <p:cNvSpPr>
                <a:spLocks/>
              </p:cNvSpPr>
              <p:nvPr/>
            </p:nvSpPr>
            <p:spPr bwMode="auto">
              <a:xfrm>
                <a:off x="4235451" y="3992563"/>
                <a:ext cx="44450" cy="0"/>
              </a:xfrm>
              <a:custGeom>
                <a:avLst/>
                <a:gdLst>
                  <a:gd name="T0" fmla="*/ 0 w 57"/>
                  <a:gd name="T1" fmla="*/ 28 w 57"/>
                  <a:gd name="T2" fmla="*/ 57 w 57"/>
                </a:gdLst>
                <a:ahLst/>
                <a:cxnLst>
                  <a:cxn ang="0">
                    <a:pos x="T0" y="0"/>
                  </a:cxn>
                  <a:cxn ang="0">
                    <a:pos x="T1" y="0"/>
                  </a:cxn>
                  <a:cxn ang="0">
                    <a:pos x="T2" y="0"/>
                  </a:cxn>
                </a:cxnLst>
                <a:rect l="0" t="0" r="r" b="b"/>
                <a:pathLst>
                  <a:path w="57">
                    <a:moveTo>
                      <a:pt x="0" y="0"/>
                    </a:moveTo>
                    <a:lnTo>
                      <a:pt x="28" y="0"/>
                    </a:lnTo>
                    <a:lnTo>
                      <a:pt x="57"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996"/>
              <p:cNvSpPr>
                <a:spLocks noChangeShapeType="1"/>
              </p:cNvSpPr>
              <p:nvPr/>
            </p:nvSpPr>
            <p:spPr bwMode="auto">
              <a:xfrm flipH="1" flipV="1">
                <a:off x="2995613" y="776288"/>
                <a:ext cx="9525" cy="320516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997"/>
              <p:cNvSpPr>
                <a:spLocks noChangeShapeType="1"/>
              </p:cNvSpPr>
              <p:nvPr/>
            </p:nvSpPr>
            <p:spPr bwMode="auto">
              <a:xfrm flipV="1">
                <a:off x="2730500" y="1160463"/>
                <a:ext cx="0" cy="2832100"/>
              </a:xfrm>
              <a:prstGeom prst="line">
                <a:avLst/>
              </a:prstGeom>
              <a:noFill/>
              <a:ln w="23813">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Rectangle 999"/>
              <p:cNvSpPr>
                <a:spLocks noChangeArrowheads="1"/>
              </p:cNvSpPr>
              <p:nvPr/>
            </p:nvSpPr>
            <p:spPr bwMode="auto">
              <a:xfrm>
                <a:off x="966787" y="903288"/>
                <a:ext cx="16414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100 Loci; </a:t>
                </a:r>
                <a:r>
                  <a:rPr kumimoji="0" lang="en-GB" altLang="en-US" sz="1500" b="0" i="0" u="none" strike="noStrike" cap="none" normalizeH="0" baseline="0" dirty="0">
                    <a:ln>
                      <a:noFill/>
                    </a:ln>
                    <a:solidFill>
                      <a:srgbClr val="0000FF"/>
                    </a:solidFill>
                    <a:effectLst/>
                    <a:latin typeface="Arial" panose="020B0604020202020204" pitchFamily="34" charset="0"/>
                  </a:rPr>
                  <a:t>d/a = 0.5</a:t>
                </a:r>
                <a:endParaRPr kumimoji="0" lang="en-GB" altLang="en-US" sz="1800" b="0" i="0" u="none" strike="noStrike" cap="none" normalizeH="0" baseline="0" dirty="0">
                  <a:ln>
                    <a:noFill/>
                  </a:ln>
                  <a:solidFill>
                    <a:srgbClr val="0000FF"/>
                  </a:solidFill>
                  <a:effectLst/>
                  <a:latin typeface="Arial" panose="020B0604020202020204" pitchFamily="34" charset="0"/>
                </a:endParaRPr>
              </a:p>
            </p:txBody>
          </p:sp>
          <p:sp>
            <p:nvSpPr>
              <p:cNvPr id="205" name="Rectangle 1000"/>
              <p:cNvSpPr>
                <a:spLocks noChangeArrowheads="1"/>
              </p:cNvSpPr>
              <p:nvPr/>
            </p:nvSpPr>
            <p:spPr bwMode="auto">
              <a:xfrm>
                <a:off x="966787" y="1073150"/>
                <a:ext cx="84959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p(A) = 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7" name="Rectangle 1002"/>
              <p:cNvSpPr>
                <a:spLocks noChangeArrowheads="1"/>
              </p:cNvSpPr>
              <p:nvPr/>
            </p:nvSpPr>
            <p:spPr bwMode="auto">
              <a:xfrm>
                <a:off x="3059113" y="1803401"/>
                <a:ext cx="1203856" cy="2308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HWE    µ = 52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8" name="Rectangle 1003"/>
              <p:cNvSpPr>
                <a:spLocks noChangeArrowheads="1"/>
              </p:cNvSpPr>
              <p:nvPr/>
            </p:nvSpPr>
            <p:spPr bwMode="auto">
              <a:xfrm>
                <a:off x="1182687" y="1816101"/>
                <a:ext cx="1365758" cy="230832"/>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FF0000"/>
                    </a:solidFill>
                    <a:effectLst/>
                    <a:latin typeface="Arial" panose="020B0604020202020204" pitchFamily="34" charset="0"/>
                  </a:rPr>
                  <a:t>S1-Gen.  µ = 46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grpSp>
      <p:sp>
        <p:nvSpPr>
          <p:cNvPr id="6" name="Text Box 6"/>
          <p:cNvSpPr txBox="1">
            <a:spLocks noChangeArrowheads="1"/>
          </p:cNvSpPr>
          <p:nvPr/>
        </p:nvSpPr>
        <p:spPr bwMode="auto">
          <a:xfrm>
            <a:off x="72000" y="36000"/>
            <a:ext cx="120494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Left: Ratio of seeds per flower. Right: Biogas yield. Both very much quantitative traits. </a:t>
            </a:r>
          </a:p>
        </p:txBody>
      </p:sp>
      <p:sp>
        <p:nvSpPr>
          <p:cNvPr id="1843" name="TextBox 1842"/>
          <p:cNvSpPr txBox="1"/>
          <p:nvPr/>
        </p:nvSpPr>
        <p:spPr>
          <a:xfrm>
            <a:off x="91016" y="4957233"/>
            <a:ext cx="12030408"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very many segregating loci (</a:t>
            </a:r>
            <a:r>
              <a:rPr lang="en-GB" dirty="0">
                <a:solidFill>
                  <a:schemeClr val="tx1">
                    <a:lumMod val="50000"/>
                    <a:lumOff val="50000"/>
                  </a:schemeClr>
                </a:solidFill>
                <a:latin typeface="Arial" panose="020B0604020202020204" pitchFamily="34" charset="0"/>
                <a:cs typeface="Arial" panose="020B0604020202020204" pitchFamily="34" charset="0"/>
              </a:rPr>
              <a:t>all pairwise LD=0</a:t>
            </a:r>
            <a:r>
              <a:rPr lang="en-GB" dirty="0">
                <a:latin typeface="Arial" panose="020B0604020202020204" pitchFamily="34" charset="0"/>
                <a:cs typeface="Arial" panose="020B0604020202020204" pitchFamily="34" charset="0"/>
              </a:rPr>
              <a:t>), the variance shrinks: The larger the sample of loci and alleles (randomly taken from the basic pool), the more each genotype is a very representative realization of the mean of that pool and rarely an outlying (outstanding) genotype (such as one with very many good or with very many bad alleles). Meanwhile, the </a:t>
            </a:r>
            <a:r>
              <a:rPr lang="en-GB" dirty="0">
                <a:solidFill>
                  <a:srgbClr val="0000FF"/>
                </a:solidFill>
                <a:latin typeface="Arial" panose="020B0604020202020204" pitchFamily="34" charset="0"/>
                <a:cs typeface="Arial" panose="020B0604020202020204" pitchFamily="34" charset="0"/>
              </a:rPr>
              <a:t>difference between the generations counts</a:t>
            </a:r>
            <a:r>
              <a:rPr lang="en-GB" dirty="0">
                <a:latin typeface="Arial" panose="020B0604020202020204" pitchFamily="34" charset="0"/>
                <a:cs typeface="Arial" panose="020B0604020202020204" pitchFamily="34" charset="0"/>
              </a:rPr>
              <a:t>, the relatively higher performing ones are more frequently found in HWE than in the half-inbred version of that population. </a:t>
            </a:r>
            <a:r>
              <a:rPr lang="en-GB" dirty="0">
                <a:solidFill>
                  <a:srgbClr val="0000FF"/>
                </a:solidFill>
                <a:latin typeface="Arial" panose="020B0604020202020204" pitchFamily="34" charset="0"/>
                <a:cs typeface="Arial" panose="020B0604020202020204" pitchFamily="34" charset="0"/>
              </a:rPr>
              <a:t>Dominance</a:t>
            </a:r>
            <a:r>
              <a:rPr lang="en-GB" dirty="0">
                <a:latin typeface="Arial" panose="020B0604020202020204" pitchFamily="34" charset="0"/>
                <a:cs typeface="Arial" panose="020B0604020202020204" pitchFamily="34" charset="0"/>
              </a:rPr>
              <a:t>, although only </a:t>
            </a:r>
            <a:r>
              <a:rPr lang="en-GB" dirty="0">
                <a:solidFill>
                  <a:srgbClr val="0000FF"/>
                </a:solidFill>
                <a:latin typeface="Arial" panose="020B0604020202020204" pitchFamily="34" charset="0"/>
                <a:cs typeface="Arial" panose="020B0604020202020204" pitchFamily="34" charset="0"/>
              </a:rPr>
              <a:t>d/a=0.5</a:t>
            </a:r>
            <a:r>
              <a:rPr lang="en-GB" dirty="0">
                <a:latin typeface="Arial" panose="020B0604020202020204" pitchFamily="34" charset="0"/>
                <a:cs typeface="Arial" panose="020B0604020202020204" pitchFamily="34" charset="0"/>
              </a:rPr>
              <a:t>, starts to make a difference. </a:t>
            </a:r>
          </a:p>
        </p:txBody>
      </p:sp>
      <p:sp>
        <p:nvSpPr>
          <p:cNvPr id="2" name="Textfeld 5"/>
          <p:cNvSpPr txBox="1"/>
          <p:nvPr/>
        </p:nvSpPr>
        <p:spPr>
          <a:xfrm>
            <a:off x="11412916" y="6396335"/>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23</a:t>
            </a:fld>
            <a:endParaRPr lang="en-GB"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218994" y="677398"/>
            <a:ext cx="1444181" cy="3272409"/>
          </a:xfrm>
          <a:prstGeom prst="rect">
            <a:avLst/>
          </a:prstGeom>
          <a:effectLst>
            <a:outerShdw blurRad="50800" dist="38100" dir="2700000" algn="tl" rotWithShape="0">
              <a:prstClr val="black">
                <a:alpha val="40000"/>
              </a:prstClr>
            </a:outerShdw>
          </a:effectLst>
        </p:spPr>
      </p:pic>
      <p:grpSp>
        <p:nvGrpSpPr>
          <p:cNvPr id="7" name="Group 6"/>
          <p:cNvGrpSpPr/>
          <p:nvPr/>
        </p:nvGrpSpPr>
        <p:grpSpPr>
          <a:xfrm>
            <a:off x="7124700" y="540006"/>
            <a:ext cx="5012266" cy="4326467"/>
            <a:chOff x="7124700" y="556938"/>
            <a:chExt cx="5012266" cy="4326467"/>
          </a:xfrm>
        </p:grpSpPr>
        <p:sp>
          <p:nvSpPr>
            <p:cNvPr id="1840" name="Rectangle 1839"/>
            <p:cNvSpPr/>
            <p:nvPr/>
          </p:nvSpPr>
          <p:spPr>
            <a:xfrm>
              <a:off x="7124700" y="556938"/>
              <a:ext cx="5012266" cy="43264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3" name="Line 1011"/>
            <p:cNvSpPr>
              <a:spLocks noChangeShapeType="1"/>
            </p:cNvSpPr>
            <p:nvPr/>
          </p:nvSpPr>
          <p:spPr bwMode="auto">
            <a:xfrm>
              <a:off x="7430559" y="4201839"/>
              <a:ext cx="4427538" cy="0"/>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4" name="Line 1012"/>
            <p:cNvSpPr>
              <a:spLocks noChangeShapeType="1"/>
            </p:cNvSpPr>
            <p:nvPr/>
          </p:nvSpPr>
          <p:spPr bwMode="auto">
            <a:xfrm>
              <a:off x="7430559"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5" name="Rectangle 1013"/>
            <p:cNvSpPr>
              <a:spLocks noChangeArrowheads="1"/>
            </p:cNvSpPr>
            <p:nvPr/>
          </p:nvSpPr>
          <p:spPr bwMode="auto">
            <a:xfrm>
              <a:off x="7330546" y="4297089"/>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46" name="Line 1014"/>
            <p:cNvSpPr>
              <a:spLocks noChangeShapeType="1"/>
            </p:cNvSpPr>
            <p:nvPr/>
          </p:nvSpPr>
          <p:spPr bwMode="auto">
            <a:xfrm>
              <a:off x="7871884"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7" name="Rectangle 1015"/>
            <p:cNvSpPr>
              <a:spLocks noChangeArrowheads="1"/>
            </p:cNvSpPr>
            <p:nvPr/>
          </p:nvSpPr>
          <p:spPr bwMode="auto">
            <a:xfrm>
              <a:off x="7717896"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48" name="Line 1016"/>
            <p:cNvSpPr>
              <a:spLocks noChangeShapeType="1"/>
            </p:cNvSpPr>
            <p:nvPr/>
          </p:nvSpPr>
          <p:spPr bwMode="auto">
            <a:xfrm>
              <a:off x="8314796"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9" name="Rectangle 1017"/>
            <p:cNvSpPr>
              <a:spLocks noChangeArrowheads="1"/>
            </p:cNvSpPr>
            <p:nvPr/>
          </p:nvSpPr>
          <p:spPr bwMode="auto">
            <a:xfrm>
              <a:off x="8160809"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0" name="Line 1018"/>
            <p:cNvSpPr>
              <a:spLocks noChangeShapeType="1"/>
            </p:cNvSpPr>
            <p:nvPr/>
          </p:nvSpPr>
          <p:spPr bwMode="auto">
            <a:xfrm>
              <a:off x="8759296"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1" name="Rectangle 1019"/>
            <p:cNvSpPr>
              <a:spLocks noChangeArrowheads="1"/>
            </p:cNvSpPr>
            <p:nvPr/>
          </p:nvSpPr>
          <p:spPr bwMode="auto">
            <a:xfrm>
              <a:off x="8603721"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2" name="Line 1020"/>
            <p:cNvSpPr>
              <a:spLocks noChangeShapeType="1"/>
            </p:cNvSpPr>
            <p:nvPr/>
          </p:nvSpPr>
          <p:spPr bwMode="auto">
            <a:xfrm>
              <a:off x="9202209"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3" name="Rectangle 1021"/>
            <p:cNvSpPr>
              <a:spLocks noChangeArrowheads="1"/>
            </p:cNvSpPr>
            <p:nvPr/>
          </p:nvSpPr>
          <p:spPr bwMode="auto">
            <a:xfrm>
              <a:off x="9046634"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4" name="Line 1022"/>
            <p:cNvSpPr>
              <a:spLocks noChangeShapeType="1"/>
            </p:cNvSpPr>
            <p:nvPr/>
          </p:nvSpPr>
          <p:spPr bwMode="auto">
            <a:xfrm>
              <a:off x="9645121"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5" name="Rectangle 1023"/>
            <p:cNvSpPr>
              <a:spLocks noChangeArrowheads="1"/>
            </p:cNvSpPr>
            <p:nvPr/>
          </p:nvSpPr>
          <p:spPr bwMode="auto">
            <a:xfrm>
              <a:off x="9489546"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6" name="Line 1024"/>
            <p:cNvSpPr>
              <a:spLocks noChangeShapeType="1"/>
            </p:cNvSpPr>
            <p:nvPr/>
          </p:nvSpPr>
          <p:spPr bwMode="auto">
            <a:xfrm>
              <a:off x="10086446"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7" name="Rectangle 1025"/>
            <p:cNvSpPr>
              <a:spLocks noChangeArrowheads="1"/>
            </p:cNvSpPr>
            <p:nvPr/>
          </p:nvSpPr>
          <p:spPr bwMode="auto">
            <a:xfrm>
              <a:off x="9932459"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8" name="Line 1026"/>
            <p:cNvSpPr>
              <a:spLocks noChangeShapeType="1"/>
            </p:cNvSpPr>
            <p:nvPr/>
          </p:nvSpPr>
          <p:spPr bwMode="auto">
            <a:xfrm>
              <a:off x="10529359"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9" name="Rectangle 1027"/>
            <p:cNvSpPr>
              <a:spLocks noChangeArrowheads="1"/>
            </p:cNvSpPr>
            <p:nvPr/>
          </p:nvSpPr>
          <p:spPr bwMode="auto">
            <a:xfrm>
              <a:off x="10375371"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60" name="Line 1028"/>
            <p:cNvSpPr>
              <a:spLocks noChangeShapeType="1"/>
            </p:cNvSpPr>
            <p:nvPr/>
          </p:nvSpPr>
          <p:spPr bwMode="auto">
            <a:xfrm>
              <a:off x="10972271"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1" name="Rectangle 1029"/>
            <p:cNvSpPr>
              <a:spLocks noChangeArrowheads="1"/>
            </p:cNvSpPr>
            <p:nvPr/>
          </p:nvSpPr>
          <p:spPr bwMode="auto">
            <a:xfrm>
              <a:off x="10816696"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62" name="Line 1030"/>
            <p:cNvSpPr>
              <a:spLocks noChangeShapeType="1"/>
            </p:cNvSpPr>
            <p:nvPr/>
          </p:nvSpPr>
          <p:spPr bwMode="auto">
            <a:xfrm>
              <a:off x="11415184"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3" name="Rectangle 1031"/>
            <p:cNvSpPr>
              <a:spLocks noChangeArrowheads="1"/>
            </p:cNvSpPr>
            <p:nvPr/>
          </p:nvSpPr>
          <p:spPr bwMode="auto">
            <a:xfrm>
              <a:off x="11259609" y="4297089"/>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64" name="Line 1032"/>
            <p:cNvSpPr>
              <a:spLocks noChangeShapeType="1"/>
            </p:cNvSpPr>
            <p:nvPr/>
          </p:nvSpPr>
          <p:spPr bwMode="auto">
            <a:xfrm>
              <a:off x="11858096" y="4201839"/>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5" name="Rectangle 1033"/>
            <p:cNvSpPr>
              <a:spLocks noChangeArrowheads="1"/>
            </p:cNvSpPr>
            <p:nvPr/>
          </p:nvSpPr>
          <p:spPr bwMode="auto">
            <a:xfrm>
              <a:off x="11646959" y="4297089"/>
              <a:ext cx="32220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66" name="Rectangle 1034"/>
            <p:cNvSpPr>
              <a:spLocks noChangeArrowheads="1"/>
            </p:cNvSpPr>
            <p:nvPr/>
          </p:nvSpPr>
          <p:spPr bwMode="auto">
            <a:xfrm>
              <a:off x="8783109" y="4497114"/>
              <a:ext cx="16542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Genotypic value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67" name="Oval 1035"/>
            <p:cNvSpPr>
              <a:spLocks noChangeArrowheads="1"/>
            </p:cNvSpPr>
            <p:nvPr/>
          </p:nvSpPr>
          <p:spPr bwMode="auto">
            <a:xfrm>
              <a:off x="741944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8" name="Line 1036"/>
            <p:cNvSpPr>
              <a:spLocks noChangeShapeType="1"/>
            </p:cNvSpPr>
            <p:nvPr/>
          </p:nvSpPr>
          <p:spPr bwMode="auto">
            <a:xfrm>
              <a:off x="741944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9" name="Line 1037"/>
            <p:cNvSpPr>
              <a:spLocks noChangeShapeType="1"/>
            </p:cNvSpPr>
            <p:nvPr/>
          </p:nvSpPr>
          <p:spPr bwMode="auto">
            <a:xfrm>
              <a:off x="74305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0" name="Oval 1038"/>
            <p:cNvSpPr>
              <a:spLocks noChangeArrowheads="1"/>
            </p:cNvSpPr>
            <p:nvPr/>
          </p:nvSpPr>
          <p:spPr bwMode="auto">
            <a:xfrm>
              <a:off x="7441671"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1" name="Line 1039"/>
            <p:cNvSpPr>
              <a:spLocks noChangeShapeType="1"/>
            </p:cNvSpPr>
            <p:nvPr/>
          </p:nvSpPr>
          <p:spPr bwMode="auto">
            <a:xfrm>
              <a:off x="744167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2" name="Line 1040"/>
            <p:cNvSpPr>
              <a:spLocks noChangeShapeType="1"/>
            </p:cNvSpPr>
            <p:nvPr/>
          </p:nvSpPr>
          <p:spPr bwMode="auto">
            <a:xfrm>
              <a:off x="74527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3" name="Oval 1041"/>
            <p:cNvSpPr>
              <a:spLocks noChangeArrowheads="1"/>
            </p:cNvSpPr>
            <p:nvPr/>
          </p:nvSpPr>
          <p:spPr bwMode="auto">
            <a:xfrm>
              <a:off x="7463896"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4" name="Line 1042"/>
            <p:cNvSpPr>
              <a:spLocks noChangeShapeType="1"/>
            </p:cNvSpPr>
            <p:nvPr/>
          </p:nvSpPr>
          <p:spPr bwMode="auto">
            <a:xfrm>
              <a:off x="746389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5" name="Line 1043"/>
            <p:cNvSpPr>
              <a:spLocks noChangeShapeType="1"/>
            </p:cNvSpPr>
            <p:nvPr/>
          </p:nvSpPr>
          <p:spPr bwMode="auto">
            <a:xfrm>
              <a:off x="74750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6" name="Oval 1044"/>
            <p:cNvSpPr>
              <a:spLocks noChangeArrowheads="1"/>
            </p:cNvSpPr>
            <p:nvPr/>
          </p:nvSpPr>
          <p:spPr bwMode="auto">
            <a:xfrm>
              <a:off x="7486121"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7" name="Line 1045"/>
            <p:cNvSpPr>
              <a:spLocks noChangeShapeType="1"/>
            </p:cNvSpPr>
            <p:nvPr/>
          </p:nvSpPr>
          <p:spPr bwMode="auto">
            <a:xfrm>
              <a:off x="748612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8" name="Line 1046"/>
            <p:cNvSpPr>
              <a:spLocks noChangeShapeType="1"/>
            </p:cNvSpPr>
            <p:nvPr/>
          </p:nvSpPr>
          <p:spPr bwMode="auto">
            <a:xfrm>
              <a:off x="74972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9" name="Oval 1047"/>
            <p:cNvSpPr>
              <a:spLocks noChangeArrowheads="1"/>
            </p:cNvSpPr>
            <p:nvPr/>
          </p:nvSpPr>
          <p:spPr bwMode="auto">
            <a:xfrm>
              <a:off x="75099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0" name="Line 1048"/>
            <p:cNvSpPr>
              <a:spLocks noChangeShapeType="1"/>
            </p:cNvSpPr>
            <p:nvPr/>
          </p:nvSpPr>
          <p:spPr bwMode="auto">
            <a:xfrm>
              <a:off x="750834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1" name="Line 1049"/>
            <p:cNvSpPr>
              <a:spLocks noChangeShapeType="1"/>
            </p:cNvSpPr>
            <p:nvPr/>
          </p:nvSpPr>
          <p:spPr bwMode="auto">
            <a:xfrm>
              <a:off x="75194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2" name="Oval 1050"/>
            <p:cNvSpPr>
              <a:spLocks noChangeArrowheads="1"/>
            </p:cNvSpPr>
            <p:nvPr/>
          </p:nvSpPr>
          <p:spPr bwMode="auto">
            <a:xfrm>
              <a:off x="753057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3" name="Line 1051"/>
            <p:cNvSpPr>
              <a:spLocks noChangeShapeType="1"/>
            </p:cNvSpPr>
            <p:nvPr/>
          </p:nvSpPr>
          <p:spPr bwMode="auto">
            <a:xfrm>
              <a:off x="753057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4" name="Line 1052"/>
            <p:cNvSpPr>
              <a:spLocks noChangeShapeType="1"/>
            </p:cNvSpPr>
            <p:nvPr/>
          </p:nvSpPr>
          <p:spPr bwMode="auto">
            <a:xfrm>
              <a:off x="75416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5" name="Oval 1053"/>
            <p:cNvSpPr>
              <a:spLocks noChangeArrowheads="1"/>
            </p:cNvSpPr>
            <p:nvPr/>
          </p:nvSpPr>
          <p:spPr bwMode="auto">
            <a:xfrm>
              <a:off x="755279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6" name="Line 1054"/>
            <p:cNvSpPr>
              <a:spLocks noChangeShapeType="1"/>
            </p:cNvSpPr>
            <p:nvPr/>
          </p:nvSpPr>
          <p:spPr bwMode="auto">
            <a:xfrm>
              <a:off x="755279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7" name="Line 1055"/>
            <p:cNvSpPr>
              <a:spLocks noChangeShapeType="1"/>
            </p:cNvSpPr>
            <p:nvPr/>
          </p:nvSpPr>
          <p:spPr bwMode="auto">
            <a:xfrm>
              <a:off x="756232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8" name="Oval 1056"/>
            <p:cNvSpPr>
              <a:spLocks noChangeArrowheads="1"/>
            </p:cNvSpPr>
            <p:nvPr/>
          </p:nvSpPr>
          <p:spPr bwMode="auto">
            <a:xfrm>
              <a:off x="757502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9" name="Line 1057"/>
            <p:cNvSpPr>
              <a:spLocks noChangeShapeType="1"/>
            </p:cNvSpPr>
            <p:nvPr/>
          </p:nvSpPr>
          <p:spPr bwMode="auto">
            <a:xfrm>
              <a:off x="757502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0" name="Line 1058"/>
            <p:cNvSpPr>
              <a:spLocks noChangeShapeType="1"/>
            </p:cNvSpPr>
            <p:nvPr/>
          </p:nvSpPr>
          <p:spPr bwMode="auto">
            <a:xfrm>
              <a:off x="75861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1" name="Oval 1059"/>
            <p:cNvSpPr>
              <a:spLocks noChangeArrowheads="1"/>
            </p:cNvSpPr>
            <p:nvPr/>
          </p:nvSpPr>
          <p:spPr bwMode="auto">
            <a:xfrm>
              <a:off x="759724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2" name="Line 1060"/>
            <p:cNvSpPr>
              <a:spLocks noChangeShapeType="1"/>
            </p:cNvSpPr>
            <p:nvPr/>
          </p:nvSpPr>
          <p:spPr bwMode="auto">
            <a:xfrm>
              <a:off x="759724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3" name="Line 1061"/>
            <p:cNvSpPr>
              <a:spLocks noChangeShapeType="1"/>
            </p:cNvSpPr>
            <p:nvPr/>
          </p:nvSpPr>
          <p:spPr bwMode="auto">
            <a:xfrm>
              <a:off x="76083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4" name="Oval 1062"/>
            <p:cNvSpPr>
              <a:spLocks noChangeArrowheads="1"/>
            </p:cNvSpPr>
            <p:nvPr/>
          </p:nvSpPr>
          <p:spPr bwMode="auto">
            <a:xfrm>
              <a:off x="7619471"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5" name="Line 1063"/>
            <p:cNvSpPr>
              <a:spLocks noChangeShapeType="1"/>
            </p:cNvSpPr>
            <p:nvPr/>
          </p:nvSpPr>
          <p:spPr bwMode="auto">
            <a:xfrm>
              <a:off x="761947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6" name="Line 1064"/>
            <p:cNvSpPr>
              <a:spLocks noChangeShapeType="1"/>
            </p:cNvSpPr>
            <p:nvPr/>
          </p:nvSpPr>
          <p:spPr bwMode="auto">
            <a:xfrm>
              <a:off x="76305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7" name="Oval 1065"/>
            <p:cNvSpPr>
              <a:spLocks noChangeArrowheads="1"/>
            </p:cNvSpPr>
            <p:nvPr/>
          </p:nvSpPr>
          <p:spPr bwMode="auto">
            <a:xfrm>
              <a:off x="7641696"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8" name="Line 1066"/>
            <p:cNvSpPr>
              <a:spLocks noChangeShapeType="1"/>
            </p:cNvSpPr>
            <p:nvPr/>
          </p:nvSpPr>
          <p:spPr bwMode="auto">
            <a:xfrm>
              <a:off x="764169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9" name="Line 1067"/>
            <p:cNvSpPr>
              <a:spLocks noChangeShapeType="1"/>
            </p:cNvSpPr>
            <p:nvPr/>
          </p:nvSpPr>
          <p:spPr bwMode="auto">
            <a:xfrm>
              <a:off x="76528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0" name="Oval 1068"/>
            <p:cNvSpPr>
              <a:spLocks noChangeArrowheads="1"/>
            </p:cNvSpPr>
            <p:nvPr/>
          </p:nvSpPr>
          <p:spPr bwMode="auto">
            <a:xfrm>
              <a:off x="76655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1" name="Line 1069"/>
            <p:cNvSpPr>
              <a:spLocks noChangeShapeType="1"/>
            </p:cNvSpPr>
            <p:nvPr/>
          </p:nvSpPr>
          <p:spPr bwMode="auto">
            <a:xfrm>
              <a:off x="766392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2" name="Line 1070"/>
            <p:cNvSpPr>
              <a:spLocks noChangeShapeType="1"/>
            </p:cNvSpPr>
            <p:nvPr/>
          </p:nvSpPr>
          <p:spPr bwMode="auto">
            <a:xfrm>
              <a:off x="76750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3" name="Oval 1071"/>
            <p:cNvSpPr>
              <a:spLocks noChangeArrowheads="1"/>
            </p:cNvSpPr>
            <p:nvPr/>
          </p:nvSpPr>
          <p:spPr bwMode="auto">
            <a:xfrm>
              <a:off x="76877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4" name="Line 1072"/>
            <p:cNvSpPr>
              <a:spLocks noChangeShapeType="1"/>
            </p:cNvSpPr>
            <p:nvPr/>
          </p:nvSpPr>
          <p:spPr bwMode="auto">
            <a:xfrm>
              <a:off x="768614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5" name="Line 1073"/>
            <p:cNvSpPr>
              <a:spLocks noChangeShapeType="1"/>
            </p:cNvSpPr>
            <p:nvPr/>
          </p:nvSpPr>
          <p:spPr bwMode="auto">
            <a:xfrm>
              <a:off x="76972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6" name="Oval 1074"/>
            <p:cNvSpPr>
              <a:spLocks noChangeArrowheads="1"/>
            </p:cNvSpPr>
            <p:nvPr/>
          </p:nvSpPr>
          <p:spPr bwMode="auto">
            <a:xfrm>
              <a:off x="770837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7" name="Line 1075"/>
            <p:cNvSpPr>
              <a:spLocks noChangeShapeType="1"/>
            </p:cNvSpPr>
            <p:nvPr/>
          </p:nvSpPr>
          <p:spPr bwMode="auto">
            <a:xfrm>
              <a:off x="770837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8" name="Line 1076"/>
            <p:cNvSpPr>
              <a:spLocks noChangeShapeType="1"/>
            </p:cNvSpPr>
            <p:nvPr/>
          </p:nvSpPr>
          <p:spPr bwMode="auto">
            <a:xfrm>
              <a:off x="77194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9" name="Oval 1077"/>
            <p:cNvSpPr>
              <a:spLocks noChangeArrowheads="1"/>
            </p:cNvSpPr>
            <p:nvPr/>
          </p:nvSpPr>
          <p:spPr bwMode="auto">
            <a:xfrm>
              <a:off x="773059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0" name="Line 1078"/>
            <p:cNvSpPr>
              <a:spLocks noChangeShapeType="1"/>
            </p:cNvSpPr>
            <p:nvPr/>
          </p:nvSpPr>
          <p:spPr bwMode="auto">
            <a:xfrm>
              <a:off x="773059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1" name="Line 1079"/>
            <p:cNvSpPr>
              <a:spLocks noChangeShapeType="1"/>
            </p:cNvSpPr>
            <p:nvPr/>
          </p:nvSpPr>
          <p:spPr bwMode="auto">
            <a:xfrm>
              <a:off x="77417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2" name="Oval 1080"/>
            <p:cNvSpPr>
              <a:spLocks noChangeArrowheads="1"/>
            </p:cNvSpPr>
            <p:nvPr/>
          </p:nvSpPr>
          <p:spPr bwMode="auto">
            <a:xfrm>
              <a:off x="775282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3" name="Line 1081"/>
            <p:cNvSpPr>
              <a:spLocks noChangeShapeType="1"/>
            </p:cNvSpPr>
            <p:nvPr/>
          </p:nvSpPr>
          <p:spPr bwMode="auto">
            <a:xfrm>
              <a:off x="775282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4" name="Line 1082"/>
            <p:cNvSpPr>
              <a:spLocks noChangeShapeType="1"/>
            </p:cNvSpPr>
            <p:nvPr/>
          </p:nvSpPr>
          <p:spPr bwMode="auto">
            <a:xfrm>
              <a:off x="77639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5" name="Oval 1083"/>
            <p:cNvSpPr>
              <a:spLocks noChangeArrowheads="1"/>
            </p:cNvSpPr>
            <p:nvPr/>
          </p:nvSpPr>
          <p:spPr bwMode="auto">
            <a:xfrm>
              <a:off x="777504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6" name="Line 1084"/>
            <p:cNvSpPr>
              <a:spLocks noChangeShapeType="1"/>
            </p:cNvSpPr>
            <p:nvPr/>
          </p:nvSpPr>
          <p:spPr bwMode="auto">
            <a:xfrm>
              <a:off x="777504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7" name="Line 1085"/>
            <p:cNvSpPr>
              <a:spLocks noChangeShapeType="1"/>
            </p:cNvSpPr>
            <p:nvPr/>
          </p:nvSpPr>
          <p:spPr bwMode="auto">
            <a:xfrm>
              <a:off x="77861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8" name="Oval 1086"/>
            <p:cNvSpPr>
              <a:spLocks noChangeArrowheads="1"/>
            </p:cNvSpPr>
            <p:nvPr/>
          </p:nvSpPr>
          <p:spPr bwMode="auto">
            <a:xfrm>
              <a:off x="77988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9" name="Line 1087"/>
            <p:cNvSpPr>
              <a:spLocks noChangeShapeType="1"/>
            </p:cNvSpPr>
            <p:nvPr/>
          </p:nvSpPr>
          <p:spPr bwMode="auto">
            <a:xfrm>
              <a:off x="779727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0" name="Line 1088"/>
            <p:cNvSpPr>
              <a:spLocks noChangeShapeType="1"/>
            </p:cNvSpPr>
            <p:nvPr/>
          </p:nvSpPr>
          <p:spPr bwMode="auto">
            <a:xfrm>
              <a:off x="78083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1" name="Oval 1089"/>
            <p:cNvSpPr>
              <a:spLocks noChangeArrowheads="1"/>
            </p:cNvSpPr>
            <p:nvPr/>
          </p:nvSpPr>
          <p:spPr bwMode="auto">
            <a:xfrm>
              <a:off x="78210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2" name="Line 1090"/>
            <p:cNvSpPr>
              <a:spLocks noChangeShapeType="1"/>
            </p:cNvSpPr>
            <p:nvPr/>
          </p:nvSpPr>
          <p:spPr bwMode="auto">
            <a:xfrm>
              <a:off x="7819496"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3" name="Line 1091"/>
            <p:cNvSpPr>
              <a:spLocks noChangeShapeType="1"/>
            </p:cNvSpPr>
            <p:nvPr/>
          </p:nvSpPr>
          <p:spPr bwMode="auto">
            <a:xfrm>
              <a:off x="78306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4" name="Oval 1092"/>
            <p:cNvSpPr>
              <a:spLocks noChangeArrowheads="1"/>
            </p:cNvSpPr>
            <p:nvPr/>
          </p:nvSpPr>
          <p:spPr bwMode="auto">
            <a:xfrm>
              <a:off x="78433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5" name="Line 1093"/>
            <p:cNvSpPr>
              <a:spLocks noChangeShapeType="1"/>
            </p:cNvSpPr>
            <p:nvPr/>
          </p:nvSpPr>
          <p:spPr bwMode="auto">
            <a:xfrm>
              <a:off x="784172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6" name="Line 1094"/>
            <p:cNvSpPr>
              <a:spLocks noChangeShapeType="1"/>
            </p:cNvSpPr>
            <p:nvPr/>
          </p:nvSpPr>
          <p:spPr bwMode="auto">
            <a:xfrm>
              <a:off x="78528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7" name="Oval 1095"/>
            <p:cNvSpPr>
              <a:spLocks noChangeArrowheads="1"/>
            </p:cNvSpPr>
            <p:nvPr/>
          </p:nvSpPr>
          <p:spPr bwMode="auto">
            <a:xfrm>
              <a:off x="78655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8" name="Line 1096"/>
            <p:cNvSpPr>
              <a:spLocks noChangeShapeType="1"/>
            </p:cNvSpPr>
            <p:nvPr/>
          </p:nvSpPr>
          <p:spPr bwMode="auto">
            <a:xfrm>
              <a:off x="78655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9" name="Line 1097"/>
            <p:cNvSpPr>
              <a:spLocks noChangeShapeType="1"/>
            </p:cNvSpPr>
            <p:nvPr/>
          </p:nvSpPr>
          <p:spPr bwMode="auto">
            <a:xfrm>
              <a:off x="78750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0" name="Oval 1098"/>
            <p:cNvSpPr>
              <a:spLocks noChangeArrowheads="1"/>
            </p:cNvSpPr>
            <p:nvPr/>
          </p:nvSpPr>
          <p:spPr bwMode="auto">
            <a:xfrm>
              <a:off x="788617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1" name="Line 1099"/>
            <p:cNvSpPr>
              <a:spLocks noChangeShapeType="1"/>
            </p:cNvSpPr>
            <p:nvPr/>
          </p:nvSpPr>
          <p:spPr bwMode="auto">
            <a:xfrm>
              <a:off x="788617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2" name="Line 1100"/>
            <p:cNvSpPr>
              <a:spLocks noChangeShapeType="1"/>
            </p:cNvSpPr>
            <p:nvPr/>
          </p:nvSpPr>
          <p:spPr bwMode="auto">
            <a:xfrm>
              <a:off x="78972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3" name="Oval 1101"/>
            <p:cNvSpPr>
              <a:spLocks noChangeArrowheads="1"/>
            </p:cNvSpPr>
            <p:nvPr/>
          </p:nvSpPr>
          <p:spPr bwMode="auto">
            <a:xfrm>
              <a:off x="7908396"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4" name="Line 1102"/>
            <p:cNvSpPr>
              <a:spLocks noChangeShapeType="1"/>
            </p:cNvSpPr>
            <p:nvPr/>
          </p:nvSpPr>
          <p:spPr bwMode="auto">
            <a:xfrm>
              <a:off x="790839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5" name="Line 1103"/>
            <p:cNvSpPr>
              <a:spLocks noChangeShapeType="1"/>
            </p:cNvSpPr>
            <p:nvPr/>
          </p:nvSpPr>
          <p:spPr bwMode="auto">
            <a:xfrm>
              <a:off x="79195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6" name="Oval 1104"/>
            <p:cNvSpPr>
              <a:spLocks noChangeArrowheads="1"/>
            </p:cNvSpPr>
            <p:nvPr/>
          </p:nvSpPr>
          <p:spPr bwMode="auto">
            <a:xfrm>
              <a:off x="793062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7" name="Line 1105"/>
            <p:cNvSpPr>
              <a:spLocks noChangeShapeType="1"/>
            </p:cNvSpPr>
            <p:nvPr/>
          </p:nvSpPr>
          <p:spPr bwMode="auto">
            <a:xfrm>
              <a:off x="793062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8" name="Line 1106"/>
            <p:cNvSpPr>
              <a:spLocks noChangeShapeType="1"/>
            </p:cNvSpPr>
            <p:nvPr/>
          </p:nvSpPr>
          <p:spPr bwMode="auto">
            <a:xfrm>
              <a:off x="79417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9" name="Oval 1107"/>
            <p:cNvSpPr>
              <a:spLocks noChangeArrowheads="1"/>
            </p:cNvSpPr>
            <p:nvPr/>
          </p:nvSpPr>
          <p:spPr bwMode="auto">
            <a:xfrm>
              <a:off x="79544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0" name="Line 1108"/>
            <p:cNvSpPr>
              <a:spLocks noChangeShapeType="1"/>
            </p:cNvSpPr>
            <p:nvPr/>
          </p:nvSpPr>
          <p:spPr bwMode="auto">
            <a:xfrm>
              <a:off x="795284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1" name="Line 1109"/>
            <p:cNvSpPr>
              <a:spLocks noChangeShapeType="1"/>
            </p:cNvSpPr>
            <p:nvPr/>
          </p:nvSpPr>
          <p:spPr bwMode="auto">
            <a:xfrm>
              <a:off x="79639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2" name="Oval 1110"/>
            <p:cNvSpPr>
              <a:spLocks noChangeArrowheads="1"/>
            </p:cNvSpPr>
            <p:nvPr/>
          </p:nvSpPr>
          <p:spPr bwMode="auto">
            <a:xfrm>
              <a:off x="79766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3" name="Line 1111"/>
            <p:cNvSpPr>
              <a:spLocks noChangeShapeType="1"/>
            </p:cNvSpPr>
            <p:nvPr/>
          </p:nvSpPr>
          <p:spPr bwMode="auto">
            <a:xfrm>
              <a:off x="7975071"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4" name="Line 1112"/>
            <p:cNvSpPr>
              <a:spLocks noChangeShapeType="1"/>
            </p:cNvSpPr>
            <p:nvPr/>
          </p:nvSpPr>
          <p:spPr bwMode="auto">
            <a:xfrm>
              <a:off x="79861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5" name="Oval 1113"/>
            <p:cNvSpPr>
              <a:spLocks noChangeArrowheads="1"/>
            </p:cNvSpPr>
            <p:nvPr/>
          </p:nvSpPr>
          <p:spPr bwMode="auto">
            <a:xfrm>
              <a:off x="79988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6" name="Line 1114"/>
            <p:cNvSpPr>
              <a:spLocks noChangeShapeType="1"/>
            </p:cNvSpPr>
            <p:nvPr/>
          </p:nvSpPr>
          <p:spPr bwMode="auto">
            <a:xfrm>
              <a:off x="79988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7" name="Line 1115"/>
            <p:cNvSpPr>
              <a:spLocks noChangeShapeType="1"/>
            </p:cNvSpPr>
            <p:nvPr/>
          </p:nvSpPr>
          <p:spPr bwMode="auto">
            <a:xfrm>
              <a:off x="80084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8" name="Oval 1116"/>
            <p:cNvSpPr>
              <a:spLocks noChangeArrowheads="1"/>
            </p:cNvSpPr>
            <p:nvPr/>
          </p:nvSpPr>
          <p:spPr bwMode="auto">
            <a:xfrm>
              <a:off x="80211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9" name="Line 1117"/>
            <p:cNvSpPr>
              <a:spLocks noChangeShapeType="1"/>
            </p:cNvSpPr>
            <p:nvPr/>
          </p:nvSpPr>
          <p:spPr bwMode="auto">
            <a:xfrm>
              <a:off x="80211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0" name="Line 1118"/>
            <p:cNvSpPr>
              <a:spLocks noChangeShapeType="1"/>
            </p:cNvSpPr>
            <p:nvPr/>
          </p:nvSpPr>
          <p:spPr bwMode="auto">
            <a:xfrm>
              <a:off x="80306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1" name="Oval 1119"/>
            <p:cNvSpPr>
              <a:spLocks noChangeArrowheads="1"/>
            </p:cNvSpPr>
            <p:nvPr/>
          </p:nvSpPr>
          <p:spPr bwMode="auto">
            <a:xfrm>
              <a:off x="80433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2" name="Line 1120"/>
            <p:cNvSpPr>
              <a:spLocks noChangeShapeType="1"/>
            </p:cNvSpPr>
            <p:nvPr/>
          </p:nvSpPr>
          <p:spPr bwMode="auto">
            <a:xfrm>
              <a:off x="80433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3" name="Line 1121"/>
            <p:cNvSpPr>
              <a:spLocks noChangeShapeType="1"/>
            </p:cNvSpPr>
            <p:nvPr/>
          </p:nvSpPr>
          <p:spPr bwMode="auto">
            <a:xfrm>
              <a:off x="80528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4" name="Oval 1122"/>
            <p:cNvSpPr>
              <a:spLocks noChangeArrowheads="1"/>
            </p:cNvSpPr>
            <p:nvPr/>
          </p:nvSpPr>
          <p:spPr bwMode="auto">
            <a:xfrm>
              <a:off x="8063971"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5" name="Line 1123"/>
            <p:cNvSpPr>
              <a:spLocks noChangeShapeType="1"/>
            </p:cNvSpPr>
            <p:nvPr/>
          </p:nvSpPr>
          <p:spPr bwMode="auto">
            <a:xfrm>
              <a:off x="806397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6" name="Line 1124"/>
            <p:cNvSpPr>
              <a:spLocks noChangeShapeType="1"/>
            </p:cNvSpPr>
            <p:nvPr/>
          </p:nvSpPr>
          <p:spPr bwMode="auto">
            <a:xfrm>
              <a:off x="80750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7" name="Oval 1125"/>
            <p:cNvSpPr>
              <a:spLocks noChangeArrowheads="1"/>
            </p:cNvSpPr>
            <p:nvPr/>
          </p:nvSpPr>
          <p:spPr bwMode="auto">
            <a:xfrm>
              <a:off x="80877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8" name="Line 1126"/>
            <p:cNvSpPr>
              <a:spLocks noChangeShapeType="1"/>
            </p:cNvSpPr>
            <p:nvPr/>
          </p:nvSpPr>
          <p:spPr bwMode="auto">
            <a:xfrm>
              <a:off x="808619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9" name="Line 1127"/>
            <p:cNvSpPr>
              <a:spLocks noChangeShapeType="1"/>
            </p:cNvSpPr>
            <p:nvPr/>
          </p:nvSpPr>
          <p:spPr bwMode="auto">
            <a:xfrm>
              <a:off x="80973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0" name="Oval 1128"/>
            <p:cNvSpPr>
              <a:spLocks noChangeArrowheads="1"/>
            </p:cNvSpPr>
            <p:nvPr/>
          </p:nvSpPr>
          <p:spPr bwMode="auto">
            <a:xfrm>
              <a:off x="81100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1" name="Line 1129"/>
            <p:cNvSpPr>
              <a:spLocks noChangeShapeType="1"/>
            </p:cNvSpPr>
            <p:nvPr/>
          </p:nvSpPr>
          <p:spPr bwMode="auto">
            <a:xfrm>
              <a:off x="810842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2" name="Line 1130"/>
            <p:cNvSpPr>
              <a:spLocks noChangeShapeType="1"/>
            </p:cNvSpPr>
            <p:nvPr/>
          </p:nvSpPr>
          <p:spPr bwMode="auto">
            <a:xfrm>
              <a:off x="81195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3" name="Oval 1131"/>
            <p:cNvSpPr>
              <a:spLocks noChangeArrowheads="1"/>
            </p:cNvSpPr>
            <p:nvPr/>
          </p:nvSpPr>
          <p:spPr bwMode="auto">
            <a:xfrm>
              <a:off x="81322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4" name="Line 1132"/>
            <p:cNvSpPr>
              <a:spLocks noChangeShapeType="1"/>
            </p:cNvSpPr>
            <p:nvPr/>
          </p:nvSpPr>
          <p:spPr bwMode="auto">
            <a:xfrm>
              <a:off x="813064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5" name="Line 1133"/>
            <p:cNvSpPr>
              <a:spLocks noChangeShapeType="1"/>
            </p:cNvSpPr>
            <p:nvPr/>
          </p:nvSpPr>
          <p:spPr bwMode="auto">
            <a:xfrm>
              <a:off x="81417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6" name="Oval 1134"/>
            <p:cNvSpPr>
              <a:spLocks noChangeArrowheads="1"/>
            </p:cNvSpPr>
            <p:nvPr/>
          </p:nvSpPr>
          <p:spPr bwMode="auto">
            <a:xfrm>
              <a:off x="81544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7" name="Line 1135"/>
            <p:cNvSpPr>
              <a:spLocks noChangeShapeType="1"/>
            </p:cNvSpPr>
            <p:nvPr/>
          </p:nvSpPr>
          <p:spPr bwMode="auto">
            <a:xfrm>
              <a:off x="815445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8" name="Line 1136"/>
            <p:cNvSpPr>
              <a:spLocks noChangeShapeType="1"/>
            </p:cNvSpPr>
            <p:nvPr/>
          </p:nvSpPr>
          <p:spPr bwMode="auto">
            <a:xfrm>
              <a:off x="81639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9" name="Oval 1137"/>
            <p:cNvSpPr>
              <a:spLocks noChangeArrowheads="1"/>
            </p:cNvSpPr>
            <p:nvPr/>
          </p:nvSpPr>
          <p:spPr bwMode="auto">
            <a:xfrm>
              <a:off x="81766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0" name="Line 1138"/>
            <p:cNvSpPr>
              <a:spLocks noChangeShapeType="1"/>
            </p:cNvSpPr>
            <p:nvPr/>
          </p:nvSpPr>
          <p:spPr bwMode="auto">
            <a:xfrm>
              <a:off x="81766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1" name="Line 1139"/>
            <p:cNvSpPr>
              <a:spLocks noChangeShapeType="1"/>
            </p:cNvSpPr>
            <p:nvPr/>
          </p:nvSpPr>
          <p:spPr bwMode="auto">
            <a:xfrm>
              <a:off x="81862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2" name="Oval 1140"/>
            <p:cNvSpPr>
              <a:spLocks noChangeArrowheads="1"/>
            </p:cNvSpPr>
            <p:nvPr/>
          </p:nvSpPr>
          <p:spPr bwMode="auto">
            <a:xfrm>
              <a:off x="81989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3" name="Line 1141"/>
            <p:cNvSpPr>
              <a:spLocks noChangeShapeType="1"/>
            </p:cNvSpPr>
            <p:nvPr/>
          </p:nvSpPr>
          <p:spPr bwMode="auto">
            <a:xfrm>
              <a:off x="81989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4" name="Line 1142"/>
            <p:cNvSpPr>
              <a:spLocks noChangeShapeType="1"/>
            </p:cNvSpPr>
            <p:nvPr/>
          </p:nvSpPr>
          <p:spPr bwMode="auto">
            <a:xfrm>
              <a:off x="82084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5" name="Oval 1143"/>
            <p:cNvSpPr>
              <a:spLocks noChangeArrowheads="1"/>
            </p:cNvSpPr>
            <p:nvPr/>
          </p:nvSpPr>
          <p:spPr bwMode="auto">
            <a:xfrm>
              <a:off x="82211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6" name="Line 1144"/>
            <p:cNvSpPr>
              <a:spLocks noChangeShapeType="1"/>
            </p:cNvSpPr>
            <p:nvPr/>
          </p:nvSpPr>
          <p:spPr bwMode="auto">
            <a:xfrm>
              <a:off x="82211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7" name="Line 1145"/>
            <p:cNvSpPr>
              <a:spLocks noChangeShapeType="1"/>
            </p:cNvSpPr>
            <p:nvPr/>
          </p:nvSpPr>
          <p:spPr bwMode="auto">
            <a:xfrm>
              <a:off x="82306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8" name="Oval 1146"/>
            <p:cNvSpPr>
              <a:spLocks noChangeArrowheads="1"/>
            </p:cNvSpPr>
            <p:nvPr/>
          </p:nvSpPr>
          <p:spPr bwMode="auto">
            <a:xfrm>
              <a:off x="82433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9" name="Line 1147"/>
            <p:cNvSpPr>
              <a:spLocks noChangeShapeType="1"/>
            </p:cNvSpPr>
            <p:nvPr/>
          </p:nvSpPr>
          <p:spPr bwMode="auto">
            <a:xfrm>
              <a:off x="824177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0" name="Line 1148"/>
            <p:cNvSpPr>
              <a:spLocks noChangeShapeType="1"/>
            </p:cNvSpPr>
            <p:nvPr/>
          </p:nvSpPr>
          <p:spPr bwMode="auto">
            <a:xfrm>
              <a:off x="82528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1" name="Oval 1149"/>
            <p:cNvSpPr>
              <a:spLocks noChangeArrowheads="1"/>
            </p:cNvSpPr>
            <p:nvPr/>
          </p:nvSpPr>
          <p:spPr bwMode="auto">
            <a:xfrm>
              <a:off x="82655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2" name="Line 1150"/>
            <p:cNvSpPr>
              <a:spLocks noChangeShapeType="1"/>
            </p:cNvSpPr>
            <p:nvPr/>
          </p:nvSpPr>
          <p:spPr bwMode="auto">
            <a:xfrm>
              <a:off x="8263996"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3" name="Line 1151"/>
            <p:cNvSpPr>
              <a:spLocks noChangeShapeType="1"/>
            </p:cNvSpPr>
            <p:nvPr/>
          </p:nvSpPr>
          <p:spPr bwMode="auto">
            <a:xfrm>
              <a:off x="82751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4" name="Oval 1152"/>
            <p:cNvSpPr>
              <a:spLocks noChangeArrowheads="1"/>
            </p:cNvSpPr>
            <p:nvPr/>
          </p:nvSpPr>
          <p:spPr bwMode="auto">
            <a:xfrm>
              <a:off x="82878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5" name="Line 1153"/>
            <p:cNvSpPr>
              <a:spLocks noChangeShapeType="1"/>
            </p:cNvSpPr>
            <p:nvPr/>
          </p:nvSpPr>
          <p:spPr bwMode="auto">
            <a:xfrm>
              <a:off x="82878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6" name="Line 1154"/>
            <p:cNvSpPr>
              <a:spLocks noChangeShapeType="1"/>
            </p:cNvSpPr>
            <p:nvPr/>
          </p:nvSpPr>
          <p:spPr bwMode="auto">
            <a:xfrm>
              <a:off x="829892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7" name="Oval 1155"/>
            <p:cNvSpPr>
              <a:spLocks noChangeArrowheads="1"/>
            </p:cNvSpPr>
            <p:nvPr/>
          </p:nvSpPr>
          <p:spPr bwMode="auto">
            <a:xfrm>
              <a:off x="83100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8" name="Line 1156"/>
            <p:cNvSpPr>
              <a:spLocks noChangeShapeType="1"/>
            </p:cNvSpPr>
            <p:nvPr/>
          </p:nvSpPr>
          <p:spPr bwMode="auto">
            <a:xfrm>
              <a:off x="83100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9" name="Line 1157"/>
            <p:cNvSpPr>
              <a:spLocks noChangeShapeType="1"/>
            </p:cNvSpPr>
            <p:nvPr/>
          </p:nvSpPr>
          <p:spPr bwMode="auto">
            <a:xfrm>
              <a:off x="83195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0" name="Oval 1158"/>
            <p:cNvSpPr>
              <a:spLocks noChangeArrowheads="1"/>
            </p:cNvSpPr>
            <p:nvPr/>
          </p:nvSpPr>
          <p:spPr bwMode="auto">
            <a:xfrm>
              <a:off x="83322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1" name="Line 1159"/>
            <p:cNvSpPr>
              <a:spLocks noChangeShapeType="1"/>
            </p:cNvSpPr>
            <p:nvPr/>
          </p:nvSpPr>
          <p:spPr bwMode="auto">
            <a:xfrm>
              <a:off x="833225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2" name="Line 1160"/>
            <p:cNvSpPr>
              <a:spLocks noChangeShapeType="1"/>
            </p:cNvSpPr>
            <p:nvPr/>
          </p:nvSpPr>
          <p:spPr bwMode="auto">
            <a:xfrm>
              <a:off x="83417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3" name="Oval 1161"/>
            <p:cNvSpPr>
              <a:spLocks noChangeArrowheads="1"/>
            </p:cNvSpPr>
            <p:nvPr/>
          </p:nvSpPr>
          <p:spPr bwMode="auto">
            <a:xfrm>
              <a:off x="83544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4" name="Line 1162"/>
            <p:cNvSpPr>
              <a:spLocks noChangeShapeType="1"/>
            </p:cNvSpPr>
            <p:nvPr/>
          </p:nvSpPr>
          <p:spPr bwMode="auto">
            <a:xfrm>
              <a:off x="83544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5" name="Line 1163"/>
            <p:cNvSpPr>
              <a:spLocks noChangeShapeType="1"/>
            </p:cNvSpPr>
            <p:nvPr/>
          </p:nvSpPr>
          <p:spPr bwMode="auto">
            <a:xfrm>
              <a:off x="83640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6" name="Oval 1164"/>
            <p:cNvSpPr>
              <a:spLocks noChangeArrowheads="1"/>
            </p:cNvSpPr>
            <p:nvPr/>
          </p:nvSpPr>
          <p:spPr bwMode="auto">
            <a:xfrm>
              <a:off x="8376709"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7" name="Line 1165"/>
            <p:cNvSpPr>
              <a:spLocks noChangeShapeType="1"/>
            </p:cNvSpPr>
            <p:nvPr/>
          </p:nvSpPr>
          <p:spPr bwMode="auto">
            <a:xfrm>
              <a:off x="83767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8" name="Line 1166"/>
            <p:cNvSpPr>
              <a:spLocks noChangeShapeType="1"/>
            </p:cNvSpPr>
            <p:nvPr/>
          </p:nvSpPr>
          <p:spPr bwMode="auto">
            <a:xfrm>
              <a:off x="83862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9" name="Oval 1167"/>
            <p:cNvSpPr>
              <a:spLocks noChangeArrowheads="1"/>
            </p:cNvSpPr>
            <p:nvPr/>
          </p:nvSpPr>
          <p:spPr bwMode="auto">
            <a:xfrm>
              <a:off x="83989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0" name="Line 1168"/>
            <p:cNvSpPr>
              <a:spLocks noChangeShapeType="1"/>
            </p:cNvSpPr>
            <p:nvPr/>
          </p:nvSpPr>
          <p:spPr bwMode="auto">
            <a:xfrm>
              <a:off x="83989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1" name="Line 1169"/>
            <p:cNvSpPr>
              <a:spLocks noChangeShapeType="1"/>
            </p:cNvSpPr>
            <p:nvPr/>
          </p:nvSpPr>
          <p:spPr bwMode="auto">
            <a:xfrm>
              <a:off x="84084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2" name="Oval 1170"/>
            <p:cNvSpPr>
              <a:spLocks noChangeArrowheads="1"/>
            </p:cNvSpPr>
            <p:nvPr/>
          </p:nvSpPr>
          <p:spPr bwMode="auto">
            <a:xfrm>
              <a:off x="84211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3" name="Line 1171"/>
            <p:cNvSpPr>
              <a:spLocks noChangeShapeType="1"/>
            </p:cNvSpPr>
            <p:nvPr/>
          </p:nvSpPr>
          <p:spPr bwMode="auto">
            <a:xfrm>
              <a:off x="8419571" y="4201839"/>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4" name="Line 1172"/>
            <p:cNvSpPr>
              <a:spLocks noChangeShapeType="1"/>
            </p:cNvSpPr>
            <p:nvPr/>
          </p:nvSpPr>
          <p:spPr bwMode="auto">
            <a:xfrm>
              <a:off x="843227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5" name="Oval 1173"/>
            <p:cNvSpPr>
              <a:spLocks noChangeArrowheads="1"/>
            </p:cNvSpPr>
            <p:nvPr/>
          </p:nvSpPr>
          <p:spPr bwMode="auto">
            <a:xfrm>
              <a:off x="84433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6" name="Line 1174"/>
            <p:cNvSpPr>
              <a:spLocks noChangeShapeType="1"/>
            </p:cNvSpPr>
            <p:nvPr/>
          </p:nvSpPr>
          <p:spPr bwMode="auto">
            <a:xfrm>
              <a:off x="84433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7" name="Line 1175"/>
            <p:cNvSpPr>
              <a:spLocks noChangeShapeType="1"/>
            </p:cNvSpPr>
            <p:nvPr/>
          </p:nvSpPr>
          <p:spPr bwMode="auto">
            <a:xfrm>
              <a:off x="8454496"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8" name="Oval 1176"/>
            <p:cNvSpPr>
              <a:spLocks noChangeArrowheads="1"/>
            </p:cNvSpPr>
            <p:nvPr/>
          </p:nvSpPr>
          <p:spPr bwMode="auto">
            <a:xfrm>
              <a:off x="84656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9" name="Line 1177"/>
            <p:cNvSpPr>
              <a:spLocks noChangeShapeType="1"/>
            </p:cNvSpPr>
            <p:nvPr/>
          </p:nvSpPr>
          <p:spPr bwMode="auto">
            <a:xfrm>
              <a:off x="84656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0" name="Line 1178"/>
            <p:cNvSpPr>
              <a:spLocks noChangeShapeType="1"/>
            </p:cNvSpPr>
            <p:nvPr/>
          </p:nvSpPr>
          <p:spPr bwMode="auto">
            <a:xfrm>
              <a:off x="847672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1" name="Oval 1179"/>
            <p:cNvSpPr>
              <a:spLocks noChangeArrowheads="1"/>
            </p:cNvSpPr>
            <p:nvPr/>
          </p:nvSpPr>
          <p:spPr bwMode="auto">
            <a:xfrm>
              <a:off x="84878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2" name="Line 1180"/>
            <p:cNvSpPr>
              <a:spLocks noChangeShapeType="1"/>
            </p:cNvSpPr>
            <p:nvPr/>
          </p:nvSpPr>
          <p:spPr bwMode="auto">
            <a:xfrm>
              <a:off x="84878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3" name="Line 1181"/>
            <p:cNvSpPr>
              <a:spLocks noChangeShapeType="1"/>
            </p:cNvSpPr>
            <p:nvPr/>
          </p:nvSpPr>
          <p:spPr bwMode="auto">
            <a:xfrm>
              <a:off x="84973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4" name="Oval 1182"/>
            <p:cNvSpPr>
              <a:spLocks noChangeArrowheads="1"/>
            </p:cNvSpPr>
            <p:nvPr/>
          </p:nvSpPr>
          <p:spPr bwMode="auto">
            <a:xfrm>
              <a:off x="8510059"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5" name="Line 1183"/>
            <p:cNvSpPr>
              <a:spLocks noChangeShapeType="1"/>
            </p:cNvSpPr>
            <p:nvPr/>
          </p:nvSpPr>
          <p:spPr bwMode="auto">
            <a:xfrm>
              <a:off x="851005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6" name="Line 1184"/>
            <p:cNvSpPr>
              <a:spLocks noChangeShapeType="1"/>
            </p:cNvSpPr>
            <p:nvPr/>
          </p:nvSpPr>
          <p:spPr bwMode="auto">
            <a:xfrm>
              <a:off x="851958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7" name="Oval 1185"/>
            <p:cNvSpPr>
              <a:spLocks noChangeArrowheads="1"/>
            </p:cNvSpPr>
            <p:nvPr/>
          </p:nvSpPr>
          <p:spPr bwMode="auto">
            <a:xfrm>
              <a:off x="8532284"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8" name="Line 1186"/>
            <p:cNvSpPr>
              <a:spLocks noChangeShapeType="1"/>
            </p:cNvSpPr>
            <p:nvPr/>
          </p:nvSpPr>
          <p:spPr bwMode="auto">
            <a:xfrm>
              <a:off x="85322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9" name="Line 1187"/>
            <p:cNvSpPr>
              <a:spLocks noChangeShapeType="1"/>
            </p:cNvSpPr>
            <p:nvPr/>
          </p:nvSpPr>
          <p:spPr bwMode="auto">
            <a:xfrm>
              <a:off x="854180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0" name="Oval 1188"/>
            <p:cNvSpPr>
              <a:spLocks noChangeArrowheads="1"/>
            </p:cNvSpPr>
            <p:nvPr/>
          </p:nvSpPr>
          <p:spPr bwMode="auto">
            <a:xfrm>
              <a:off x="85545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1" name="Line 1189"/>
            <p:cNvSpPr>
              <a:spLocks noChangeShapeType="1"/>
            </p:cNvSpPr>
            <p:nvPr/>
          </p:nvSpPr>
          <p:spPr bwMode="auto">
            <a:xfrm>
              <a:off x="85545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2" name="Line 1190"/>
            <p:cNvSpPr>
              <a:spLocks noChangeShapeType="1"/>
            </p:cNvSpPr>
            <p:nvPr/>
          </p:nvSpPr>
          <p:spPr bwMode="auto">
            <a:xfrm>
              <a:off x="8564034"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3" name="Oval 1191"/>
            <p:cNvSpPr>
              <a:spLocks noChangeArrowheads="1"/>
            </p:cNvSpPr>
            <p:nvPr/>
          </p:nvSpPr>
          <p:spPr bwMode="auto">
            <a:xfrm>
              <a:off x="857673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4" name="Line 1192"/>
            <p:cNvSpPr>
              <a:spLocks noChangeShapeType="1"/>
            </p:cNvSpPr>
            <p:nvPr/>
          </p:nvSpPr>
          <p:spPr bwMode="auto">
            <a:xfrm>
              <a:off x="85767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5" name="Line 1193"/>
            <p:cNvSpPr>
              <a:spLocks noChangeShapeType="1"/>
            </p:cNvSpPr>
            <p:nvPr/>
          </p:nvSpPr>
          <p:spPr bwMode="auto">
            <a:xfrm>
              <a:off x="8587846"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6" name="Oval 1194"/>
            <p:cNvSpPr>
              <a:spLocks noChangeArrowheads="1"/>
            </p:cNvSpPr>
            <p:nvPr/>
          </p:nvSpPr>
          <p:spPr bwMode="auto">
            <a:xfrm>
              <a:off x="859895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7" name="Line 1195"/>
            <p:cNvSpPr>
              <a:spLocks noChangeShapeType="1"/>
            </p:cNvSpPr>
            <p:nvPr/>
          </p:nvSpPr>
          <p:spPr bwMode="auto">
            <a:xfrm>
              <a:off x="859895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8" name="Line 1196"/>
            <p:cNvSpPr>
              <a:spLocks noChangeShapeType="1"/>
            </p:cNvSpPr>
            <p:nvPr/>
          </p:nvSpPr>
          <p:spPr bwMode="auto">
            <a:xfrm>
              <a:off x="861007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9" name="Oval 1197"/>
            <p:cNvSpPr>
              <a:spLocks noChangeArrowheads="1"/>
            </p:cNvSpPr>
            <p:nvPr/>
          </p:nvSpPr>
          <p:spPr bwMode="auto">
            <a:xfrm>
              <a:off x="8621184"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0" name="Line 1198"/>
            <p:cNvSpPr>
              <a:spLocks noChangeShapeType="1"/>
            </p:cNvSpPr>
            <p:nvPr/>
          </p:nvSpPr>
          <p:spPr bwMode="auto">
            <a:xfrm>
              <a:off x="862118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1" name="Line 1199"/>
            <p:cNvSpPr>
              <a:spLocks noChangeShapeType="1"/>
            </p:cNvSpPr>
            <p:nvPr/>
          </p:nvSpPr>
          <p:spPr bwMode="auto">
            <a:xfrm>
              <a:off x="8632296"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2" name="Oval 1200"/>
            <p:cNvSpPr>
              <a:spLocks noChangeArrowheads="1"/>
            </p:cNvSpPr>
            <p:nvPr/>
          </p:nvSpPr>
          <p:spPr bwMode="auto">
            <a:xfrm>
              <a:off x="8643409" y="4192314"/>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3" name="Line 1201"/>
            <p:cNvSpPr>
              <a:spLocks noChangeShapeType="1"/>
            </p:cNvSpPr>
            <p:nvPr/>
          </p:nvSpPr>
          <p:spPr bwMode="auto">
            <a:xfrm>
              <a:off x="8643409"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4" name="Line 1202"/>
            <p:cNvSpPr>
              <a:spLocks noChangeShapeType="1"/>
            </p:cNvSpPr>
            <p:nvPr/>
          </p:nvSpPr>
          <p:spPr bwMode="auto">
            <a:xfrm>
              <a:off x="8654521"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5" name="Oval 1203"/>
            <p:cNvSpPr>
              <a:spLocks noChangeArrowheads="1"/>
            </p:cNvSpPr>
            <p:nvPr/>
          </p:nvSpPr>
          <p:spPr bwMode="auto">
            <a:xfrm>
              <a:off x="8665634"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6" name="Line 1204"/>
            <p:cNvSpPr>
              <a:spLocks noChangeShapeType="1"/>
            </p:cNvSpPr>
            <p:nvPr/>
          </p:nvSpPr>
          <p:spPr bwMode="auto">
            <a:xfrm>
              <a:off x="8665634" y="4201839"/>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7" name="Line 1205"/>
            <p:cNvSpPr>
              <a:spLocks noChangeShapeType="1"/>
            </p:cNvSpPr>
            <p:nvPr/>
          </p:nvSpPr>
          <p:spPr bwMode="auto">
            <a:xfrm>
              <a:off x="8675159" y="4190726"/>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8" name="Oval 1206"/>
            <p:cNvSpPr>
              <a:spLocks noChangeArrowheads="1"/>
            </p:cNvSpPr>
            <p:nvPr/>
          </p:nvSpPr>
          <p:spPr bwMode="auto">
            <a:xfrm>
              <a:off x="8687859" y="4192314"/>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nvGrpSpPr>
            <p:cNvPr id="1016" name="Group 1408"/>
            <p:cNvGrpSpPr>
              <a:grpSpLocks/>
            </p:cNvGrpSpPr>
            <p:nvPr/>
          </p:nvGrpSpPr>
          <p:grpSpPr bwMode="auto">
            <a:xfrm>
              <a:off x="7430559" y="853801"/>
              <a:ext cx="2770188" cy="3359150"/>
              <a:chOff x="4142" y="963"/>
              <a:chExt cx="1745" cy="2116"/>
            </a:xfrm>
          </p:grpSpPr>
          <p:sp>
            <p:nvSpPr>
              <p:cNvPr id="1439" name="Line 1208"/>
              <p:cNvSpPr>
                <a:spLocks noChangeShapeType="1"/>
              </p:cNvSpPr>
              <p:nvPr/>
            </p:nvSpPr>
            <p:spPr bwMode="auto">
              <a:xfrm>
                <a:off x="493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0" name="Line 1209"/>
              <p:cNvSpPr>
                <a:spLocks noChangeShapeType="1"/>
              </p:cNvSpPr>
              <p:nvPr/>
            </p:nvSpPr>
            <p:spPr bwMode="auto">
              <a:xfrm>
                <a:off x="494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1" name="Oval 1210"/>
              <p:cNvSpPr>
                <a:spLocks noChangeArrowheads="1"/>
              </p:cNvSpPr>
              <p:nvPr/>
            </p:nvSpPr>
            <p:spPr bwMode="auto">
              <a:xfrm>
                <a:off x="494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2" name="Line 1211"/>
              <p:cNvSpPr>
                <a:spLocks noChangeShapeType="1"/>
              </p:cNvSpPr>
              <p:nvPr/>
            </p:nvSpPr>
            <p:spPr bwMode="auto">
              <a:xfrm>
                <a:off x="494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3" name="Line 1212"/>
              <p:cNvSpPr>
                <a:spLocks noChangeShapeType="1"/>
              </p:cNvSpPr>
              <p:nvPr/>
            </p:nvSpPr>
            <p:spPr bwMode="auto">
              <a:xfrm>
                <a:off x="495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4" name="Oval 1213"/>
              <p:cNvSpPr>
                <a:spLocks noChangeArrowheads="1"/>
              </p:cNvSpPr>
              <p:nvPr/>
            </p:nvSpPr>
            <p:spPr bwMode="auto">
              <a:xfrm>
                <a:off x="496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5" name="Line 1214"/>
              <p:cNvSpPr>
                <a:spLocks noChangeShapeType="1"/>
              </p:cNvSpPr>
              <p:nvPr/>
            </p:nvSpPr>
            <p:spPr bwMode="auto">
              <a:xfrm>
                <a:off x="496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6" name="Line 1215"/>
              <p:cNvSpPr>
                <a:spLocks noChangeShapeType="1"/>
              </p:cNvSpPr>
              <p:nvPr/>
            </p:nvSpPr>
            <p:spPr bwMode="auto">
              <a:xfrm>
                <a:off x="496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7" name="Oval 1216"/>
              <p:cNvSpPr>
                <a:spLocks noChangeArrowheads="1"/>
              </p:cNvSpPr>
              <p:nvPr/>
            </p:nvSpPr>
            <p:spPr bwMode="auto">
              <a:xfrm>
                <a:off x="497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8" name="Line 1217"/>
              <p:cNvSpPr>
                <a:spLocks noChangeShapeType="1"/>
              </p:cNvSpPr>
              <p:nvPr/>
            </p:nvSpPr>
            <p:spPr bwMode="auto">
              <a:xfrm>
                <a:off x="497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9" name="Line 1218"/>
              <p:cNvSpPr>
                <a:spLocks noChangeShapeType="1"/>
              </p:cNvSpPr>
              <p:nvPr/>
            </p:nvSpPr>
            <p:spPr bwMode="auto">
              <a:xfrm>
                <a:off x="498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0" name="Oval 1219"/>
              <p:cNvSpPr>
                <a:spLocks noChangeArrowheads="1"/>
              </p:cNvSpPr>
              <p:nvPr/>
            </p:nvSpPr>
            <p:spPr bwMode="auto">
              <a:xfrm>
                <a:off x="499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1" name="Line 1220"/>
              <p:cNvSpPr>
                <a:spLocks noChangeShapeType="1"/>
              </p:cNvSpPr>
              <p:nvPr/>
            </p:nvSpPr>
            <p:spPr bwMode="auto">
              <a:xfrm>
                <a:off x="499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2" name="Line 1221"/>
              <p:cNvSpPr>
                <a:spLocks noChangeShapeType="1"/>
              </p:cNvSpPr>
              <p:nvPr/>
            </p:nvSpPr>
            <p:spPr bwMode="auto">
              <a:xfrm>
                <a:off x="499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3" name="Oval 1222"/>
              <p:cNvSpPr>
                <a:spLocks noChangeArrowheads="1"/>
              </p:cNvSpPr>
              <p:nvPr/>
            </p:nvSpPr>
            <p:spPr bwMode="auto">
              <a:xfrm>
                <a:off x="500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4" name="Line 1223"/>
              <p:cNvSpPr>
                <a:spLocks noChangeShapeType="1"/>
              </p:cNvSpPr>
              <p:nvPr/>
            </p:nvSpPr>
            <p:spPr bwMode="auto">
              <a:xfrm>
                <a:off x="500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5" name="Line 1224"/>
              <p:cNvSpPr>
                <a:spLocks noChangeShapeType="1"/>
              </p:cNvSpPr>
              <p:nvPr/>
            </p:nvSpPr>
            <p:spPr bwMode="auto">
              <a:xfrm>
                <a:off x="501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6" name="Oval 1225"/>
              <p:cNvSpPr>
                <a:spLocks noChangeArrowheads="1"/>
              </p:cNvSpPr>
              <p:nvPr/>
            </p:nvSpPr>
            <p:spPr bwMode="auto">
              <a:xfrm>
                <a:off x="501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7" name="Line 1226"/>
              <p:cNvSpPr>
                <a:spLocks noChangeShapeType="1"/>
              </p:cNvSpPr>
              <p:nvPr/>
            </p:nvSpPr>
            <p:spPr bwMode="auto">
              <a:xfrm>
                <a:off x="501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8" name="Line 1227"/>
              <p:cNvSpPr>
                <a:spLocks noChangeShapeType="1"/>
              </p:cNvSpPr>
              <p:nvPr/>
            </p:nvSpPr>
            <p:spPr bwMode="auto">
              <a:xfrm>
                <a:off x="502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9" name="Oval 1228"/>
              <p:cNvSpPr>
                <a:spLocks noChangeArrowheads="1"/>
              </p:cNvSpPr>
              <p:nvPr/>
            </p:nvSpPr>
            <p:spPr bwMode="auto">
              <a:xfrm>
                <a:off x="503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0" name="Line 1229"/>
              <p:cNvSpPr>
                <a:spLocks noChangeShapeType="1"/>
              </p:cNvSpPr>
              <p:nvPr/>
            </p:nvSpPr>
            <p:spPr bwMode="auto">
              <a:xfrm>
                <a:off x="503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1" name="Line 1230"/>
              <p:cNvSpPr>
                <a:spLocks noChangeShapeType="1"/>
              </p:cNvSpPr>
              <p:nvPr/>
            </p:nvSpPr>
            <p:spPr bwMode="auto">
              <a:xfrm>
                <a:off x="50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2" name="Oval 1231"/>
              <p:cNvSpPr>
                <a:spLocks noChangeArrowheads="1"/>
              </p:cNvSpPr>
              <p:nvPr/>
            </p:nvSpPr>
            <p:spPr bwMode="auto">
              <a:xfrm>
                <a:off x="504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3" name="Line 1232"/>
              <p:cNvSpPr>
                <a:spLocks noChangeShapeType="1"/>
              </p:cNvSpPr>
              <p:nvPr/>
            </p:nvSpPr>
            <p:spPr bwMode="auto">
              <a:xfrm>
                <a:off x="504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4" name="Line 1233"/>
              <p:cNvSpPr>
                <a:spLocks noChangeShapeType="1"/>
              </p:cNvSpPr>
              <p:nvPr/>
            </p:nvSpPr>
            <p:spPr bwMode="auto">
              <a:xfrm>
                <a:off x="505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5" name="Oval 1234"/>
              <p:cNvSpPr>
                <a:spLocks noChangeArrowheads="1"/>
              </p:cNvSpPr>
              <p:nvPr/>
            </p:nvSpPr>
            <p:spPr bwMode="auto">
              <a:xfrm>
                <a:off x="506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6" name="Line 1235"/>
              <p:cNvSpPr>
                <a:spLocks noChangeShapeType="1"/>
              </p:cNvSpPr>
              <p:nvPr/>
            </p:nvSpPr>
            <p:spPr bwMode="auto">
              <a:xfrm>
                <a:off x="506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7" name="Line 1236"/>
              <p:cNvSpPr>
                <a:spLocks noChangeShapeType="1"/>
              </p:cNvSpPr>
              <p:nvPr/>
            </p:nvSpPr>
            <p:spPr bwMode="auto">
              <a:xfrm>
                <a:off x="506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8" name="Oval 1237"/>
              <p:cNvSpPr>
                <a:spLocks noChangeArrowheads="1"/>
              </p:cNvSpPr>
              <p:nvPr/>
            </p:nvSpPr>
            <p:spPr bwMode="auto">
              <a:xfrm>
                <a:off x="507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9" name="Line 1238"/>
              <p:cNvSpPr>
                <a:spLocks noChangeShapeType="1"/>
              </p:cNvSpPr>
              <p:nvPr/>
            </p:nvSpPr>
            <p:spPr bwMode="auto">
              <a:xfrm>
                <a:off x="507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0" name="Line 1239"/>
              <p:cNvSpPr>
                <a:spLocks noChangeShapeType="1"/>
              </p:cNvSpPr>
              <p:nvPr/>
            </p:nvSpPr>
            <p:spPr bwMode="auto">
              <a:xfrm>
                <a:off x="508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1" name="Oval 1240"/>
              <p:cNvSpPr>
                <a:spLocks noChangeArrowheads="1"/>
              </p:cNvSpPr>
              <p:nvPr/>
            </p:nvSpPr>
            <p:spPr bwMode="auto">
              <a:xfrm>
                <a:off x="508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2" name="Line 1241"/>
              <p:cNvSpPr>
                <a:spLocks noChangeShapeType="1"/>
              </p:cNvSpPr>
              <p:nvPr/>
            </p:nvSpPr>
            <p:spPr bwMode="auto">
              <a:xfrm>
                <a:off x="508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3" name="Line 1242"/>
              <p:cNvSpPr>
                <a:spLocks noChangeShapeType="1"/>
              </p:cNvSpPr>
              <p:nvPr/>
            </p:nvSpPr>
            <p:spPr bwMode="auto">
              <a:xfrm>
                <a:off x="509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4" name="Oval 1243"/>
              <p:cNvSpPr>
                <a:spLocks noChangeArrowheads="1"/>
              </p:cNvSpPr>
              <p:nvPr/>
            </p:nvSpPr>
            <p:spPr bwMode="auto">
              <a:xfrm>
                <a:off x="510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5" name="Line 1244"/>
              <p:cNvSpPr>
                <a:spLocks noChangeShapeType="1"/>
              </p:cNvSpPr>
              <p:nvPr/>
            </p:nvSpPr>
            <p:spPr bwMode="auto">
              <a:xfrm>
                <a:off x="510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6" name="Line 1245"/>
              <p:cNvSpPr>
                <a:spLocks noChangeShapeType="1"/>
              </p:cNvSpPr>
              <p:nvPr/>
            </p:nvSpPr>
            <p:spPr bwMode="auto">
              <a:xfrm>
                <a:off x="510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7" name="Oval 1246"/>
              <p:cNvSpPr>
                <a:spLocks noChangeArrowheads="1"/>
              </p:cNvSpPr>
              <p:nvPr/>
            </p:nvSpPr>
            <p:spPr bwMode="auto">
              <a:xfrm>
                <a:off x="511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8" name="Line 1247"/>
              <p:cNvSpPr>
                <a:spLocks noChangeShapeType="1"/>
              </p:cNvSpPr>
              <p:nvPr/>
            </p:nvSpPr>
            <p:spPr bwMode="auto">
              <a:xfrm>
                <a:off x="511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9" name="Line 1248"/>
              <p:cNvSpPr>
                <a:spLocks noChangeShapeType="1"/>
              </p:cNvSpPr>
              <p:nvPr/>
            </p:nvSpPr>
            <p:spPr bwMode="auto">
              <a:xfrm>
                <a:off x="512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0" name="Oval 1249"/>
              <p:cNvSpPr>
                <a:spLocks noChangeArrowheads="1"/>
              </p:cNvSpPr>
              <p:nvPr/>
            </p:nvSpPr>
            <p:spPr bwMode="auto">
              <a:xfrm>
                <a:off x="513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1" name="Line 1250"/>
              <p:cNvSpPr>
                <a:spLocks noChangeShapeType="1"/>
              </p:cNvSpPr>
              <p:nvPr/>
            </p:nvSpPr>
            <p:spPr bwMode="auto">
              <a:xfrm>
                <a:off x="513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2" name="Line 1251"/>
              <p:cNvSpPr>
                <a:spLocks noChangeShapeType="1"/>
              </p:cNvSpPr>
              <p:nvPr/>
            </p:nvSpPr>
            <p:spPr bwMode="auto">
              <a:xfrm>
                <a:off x="513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3" name="Oval 1252"/>
              <p:cNvSpPr>
                <a:spLocks noChangeArrowheads="1"/>
              </p:cNvSpPr>
              <p:nvPr/>
            </p:nvSpPr>
            <p:spPr bwMode="auto">
              <a:xfrm>
                <a:off x="514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4" name="Line 1253"/>
              <p:cNvSpPr>
                <a:spLocks noChangeShapeType="1"/>
              </p:cNvSpPr>
              <p:nvPr/>
            </p:nvSpPr>
            <p:spPr bwMode="auto">
              <a:xfrm>
                <a:off x="514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5" name="Line 1254"/>
              <p:cNvSpPr>
                <a:spLocks noChangeShapeType="1"/>
              </p:cNvSpPr>
              <p:nvPr/>
            </p:nvSpPr>
            <p:spPr bwMode="auto">
              <a:xfrm>
                <a:off x="515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6" name="Oval 1255"/>
              <p:cNvSpPr>
                <a:spLocks noChangeArrowheads="1"/>
              </p:cNvSpPr>
              <p:nvPr/>
            </p:nvSpPr>
            <p:spPr bwMode="auto">
              <a:xfrm>
                <a:off x="515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7" name="Line 1256"/>
              <p:cNvSpPr>
                <a:spLocks noChangeShapeType="1"/>
              </p:cNvSpPr>
              <p:nvPr/>
            </p:nvSpPr>
            <p:spPr bwMode="auto">
              <a:xfrm>
                <a:off x="515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8" name="Line 1257"/>
              <p:cNvSpPr>
                <a:spLocks noChangeShapeType="1"/>
              </p:cNvSpPr>
              <p:nvPr/>
            </p:nvSpPr>
            <p:spPr bwMode="auto">
              <a:xfrm>
                <a:off x="516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9" name="Freeform 1258"/>
              <p:cNvSpPr>
                <a:spLocks/>
              </p:cNvSpPr>
              <p:nvPr/>
            </p:nvSpPr>
            <p:spPr bwMode="auto">
              <a:xfrm>
                <a:off x="4142" y="3072"/>
                <a:ext cx="1023" cy="0"/>
              </a:xfrm>
              <a:custGeom>
                <a:avLst/>
                <a:gdLst>
                  <a:gd name="T0" fmla="*/ 28 w 2046"/>
                  <a:gd name="T1" fmla="*/ 83 w 2046"/>
                  <a:gd name="T2" fmla="*/ 139 w 2046"/>
                  <a:gd name="T3" fmla="*/ 196 w 2046"/>
                  <a:gd name="T4" fmla="*/ 252 w 2046"/>
                  <a:gd name="T5" fmla="*/ 307 w 2046"/>
                  <a:gd name="T6" fmla="*/ 364 w 2046"/>
                  <a:gd name="T7" fmla="*/ 420 w 2046"/>
                  <a:gd name="T8" fmla="*/ 476 w 2046"/>
                  <a:gd name="T9" fmla="*/ 531 w 2046"/>
                  <a:gd name="T10" fmla="*/ 588 w 2046"/>
                  <a:gd name="T11" fmla="*/ 644 w 2046"/>
                  <a:gd name="T12" fmla="*/ 700 w 2046"/>
                  <a:gd name="T13" fmla="*/ 757 w 2046"/>
                  <a:gd name="T14" fmla="*/ 812 w 2046"/>
                  <a:gd name="T15" fmla="*/ 868 w 2046"/>
                  <a:gd name="T16" fmla="*/ 925 w 2046"/>
                  <a:gd name="T17" fmla="*/ 980 w 2046"/>
                  <a:gd name="T18" fmla="*/ 1036 w 2046"/>
                  <a:gd name="T19" fmla="*/ 1093 w 2046"/>
                  <a:gd name="T20" fmla="*/ 1149 w 2046"/>
                  <a:gd name="T21" fmla="*/ 1204 w 2046"/>
                  <a:gd name="T22" fmla="*/ 1261 w 2046"/>
                  <a:gd name="T23" fmla="*/ 1317 w 2046"/>
                  <a:gd name="T24" fmla="*/ 1373 w 2046"/>
                  <a:gd name="T25" fmla="*/ 1428 w 2046"/>
                  <a:gd name="T26" fmla="*/ 1485 w 2046"/>
                  <a:gd name="T27" fmla="*/ 1541 w 2046"/>
                  <a:gd name="T28" fmla="*/ 1597 w 2046"/>
                  <a:gd name="T29" fmla="*/ 1654 w 2046"/>
                  <a:gd name="T30" fmla="*/ 1709 w 2046"/>
                  <a:gd name="T31" fmla="*/ 1765 w 2046"/>
                  <a:gd name="T32" fmla="*/ 1822 w 2046"/>
                  <a:gd name="T33" fmla="*/ 1878 w 2046"/>
                  <a:gd name="T34" fmla="*/ 1933 w 2046"/>
                  <a:gd name="T35" fmla="*/ 1990 w 2046"/>
                  <a:gd name="T36" fmla="*/ 2046 w 2046"/>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Lst>
                <a:rect l="0" t="0" r="r" b="b"/>
                <a:pathLst>
                  <a:path w="2046">
                    <a:moveTo>
                      <a:pt x="0" y="0"/>
                    </a:moveTo>
                    <a:lnTo>
                      <a:pt x="28" y="0"/>
                    </a:lnTo>
                    <a:lnTo>
                      <a:pt x="56" y="0"/>
                    </a:lnTo>
                    <a:lnTo>
                      <a:pt x="83" y="0"/>
                    </a:lnTo>
                    <a:lnTo>
                      <a:pt x="111" y="0"/>
                    </a:lnTo>
                    <a:lnTo>
                      <a:pt x="139" y="0"/>
                    </a:lnTo>
                    <a:lnTo>
                      <a:pt x="167" y="0"/>
                    </a:lnTo>
                    <a:lnTo>
                      <a:pt x="196" y="0"/>
                    </a:lnTo>
                    <a:lnTo>
                      <a:pt x="224" y="0"/>
                    </a:lnTo>
                    <a:lnTo>
                      <a:pt x="252" y="0"/>
                    </a:lnTo>
                    <a:lnTo>
                      <a:pt x="279" y="0"/>
                    </a:lnTo>
                    <a:lnTo>
                      <a:pt x="307" y="0"/>
                    </a:lnTo>
                    <a:lnTo>
                      <a:pt x="335" y="0"/>
                    </a:lnTo>
                    <a:lnTo>
                      <a:pt x="364" y="0"/>
                    </a:lnTo>
                    <a:lnTo>
                      <a:pt x="392" y="0"/>
                    </a:lnTo>
                    <a:lnTo>
                      <a:pt x="420" y="0"/>
                    </a:lnTo>
                    <a:lnTo>
                      <a:pt x="448" y="0"/>
                    </a:lnTo>
                    <a:lnTo>
                      <a:pt x="476" y="0"/>
                    </a:lnTo>
                    <a:lnTo>
                      <a:pt x="503" y="0"/>
                    </a:lnTo>
                    <a:lnTo>
                      <a:pt x="531" y="0"/>
                    </a:lnTo>
                    <a:lnTo>
                      <a:pt x="560" y="0"/>
                    </a:lnTo>
                    <a:lnTo>
                      <a:pt x="588" y="0"/>
                    </a:lnTo>
                    <a:lnTo>
                      <a:pt x="616" y="0"/>
                    </a:lnTo>
                    <a:lnTo>
                      <a:pt x="644" y="0"/>
                    </a:lnTo>
                    <a:lnTo>
                      <a:pt x="672" y="0"/>
                    </a:lnTo>
                    <a:lnTo>
                      <a:pt x="700" y="0"/>
                    </a:lnTo>
                    <a:lnTo>
                      <a:pt x="729" y="0"/>
                    </a:lnTo>
                    <a:lnTo>
                      <a:pt x="757" y="0"/>
                    </a:lnTo>
                    <a:lnTo>
                      <a:pt x="784" y="0"/>
                    </a:lnTo>
                    <a:lnTo>
                      <a:pt x="812" y="0"/>
                    </a:lnTo>
                    <a:lnTo>
                      <a:pt x="840" y="0"/>
                    </a:lnTo>
                    <a:lnTo>
                      <a:pt x="868" y="0"/>
                    </a:lnTo>
                    <a:lnTo>
                      <a:pt x="896" y="0"/>
                    </a:lnTo>
                    <a:lnTo>
                      <a:pt x="925" y="0"/>
                    </a:lnTo>
                    <a:lnTo>
                      <a:pt x="953" y="0"/>
                    </a:lnTo>
                    <a:lnTo>
                      <a:pt x="980" y="0"/>
                    </a:lnTo>
                    <a:lnTo>
                      <a:pt x="1008" y="0"/>
                    </a:lnTo>
                    <a:lnTo>
                      <a:pt x="1036" y="0"/>
                    </a:lnTo>
                    <a:lnTo>
                      <a:pt x="1064" y="0"/>
                    </a:lnTo>
                    <a:lnTo>
                      <a:pt x="1093" y="0"/>
                    </a:lnTo>
                    <a:lnTo>
                      <a:pt x="1121" y="0"/>
                    </a:lnTo>
                    <a:lnTo>
                      <a:pt x="1149" y="0"/>
                    </a:lnTo>
                    <a:lnTo>
                      <a:pt x="1177" y="0"/>
                    </a:lnTo>
                    <a:lnTo>
                      <a:pt x="1204" y="0"/>
                    </a:lnTo>
                    <a:lnTo>
                      <a:pt x="1232" y="0"/>
                    </a:lnTo>
                    <a:lnTo>
                      <a:pt x="1261" y="0"/>
                    </a:lnTo>
                    <a:lnTo>
                      <a:pt x="1289" y="0"/>
                    </a:lnTo>
                    <a:lnTo>
                      <a:pt x="1317" y="0"/>
                    </a:lnTo>
                    <a:lnTo>
                      <a:pt x="1345" y="0"/>
                    </a:lnTo>
                    <a:lnTo>
                      <a:pt x="1373" y="0"/>
                    </a:lnTo>
                    <a:lnTo>
                      <a:pt x="1401" y="0"/>
                    </a:lnTo>
                    <a:lnTo>
                      <a:pt x="1428" y="0"/>
                    </a:lnTo>
                    <a:lnTo>
                      <a:pt x="1458" y="0"/>
                    </a:lnTo>
                    <a:lnTo>
                      <a:pt x="1485" y="0"/>
                    </a:lnTo>
                    <a:lnTo>
                      <a:pt x="1513" y="0"/>
                    </a:lnTo>
                    <a:lnTo>
                      <a:pt x="1541" y="0"/>
                    </a:lnTo>
                    <a:lnTo>
                      <a:pt x="1569" y="0"/>
                    </a:lnTo>
                    <a:lnTo>
                      <a:pt x="1597" y="0"/>
                    </a:lnTo>
                    <a:lnTo>
                      <a:pt x="1626" y="0"/>
                    </a:lnTo>
                    <a:lnTo>
                      <a:pt x="1654" y="0"/>
                    </a:lnTo>
                    <a:lnTo>
                      <a:pt x="1681" y="0"/>
                    </a:lnTo>
                    <a:lnTo>
                      <a:pt x="1709" y="0"/>
                    </a:lnTo>
                    <a:lnTo>
                      <a:pt x="1737" y="0"/>
                    </a:lnTo>
                    <a:lnTo>
                      <a:pt x="1765" y="0"/>
                    </a:lnTo>
                    <a:lnTo>
                      <a:pt x="1793" y="0"/>
                    </a:lnTo>
                    <a:lnTo>
                      <a:pt x="1822" y="0"/>
                    </a:lnTo>
                    <a:lnTo>
                      <a:pt x="1850" y="0"/>
                    </a:lnTo>
                    <a:lnTo>
                      <a:pt x="1878" y="0"/>
                    </a:lnTo>
                    <a:lnTo>
                      <a:pt x="1905" y="0"/>
                    </a:lnTo>
                    <a:lnTo>
                      <a:pt x="1933" y="0"/>
                    </a:lnTo>
                    <a:lnTo>
                      <a:pt x="1961" y="0"/>
                    </a:lnTo>
                    <a:lnTo>
                      <a:pt x="1990" y="0"/>
                    </a:lnTo>
                    <a:lnTo>
                      <a:pt x="2018" y="0"/>
                    </a:lnTo>
                    <a:lnTo>
                      <a:pt x="2046"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0" name="Oval 1259"/>
              <p:cNvSpPr>
                <a:spLocks noChangeArrowheads="1"/>
              </p:cNvSpPr>
              <p:nvPr/>
            </p:nvSpPr>
            <p:spPr bwMode="auto">
              <a:xfrm>
                <a:off x="518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1" name="Line 1260"/>
              <p:cNvSpPr>
                <a:spLocks noChangeShapeType="1"/>
              </p:cNvSpPr>
              <p:nvPr/>
            </p:nvSpPr>
            <p:spPr bwMode="auto">
              <a:xfrm>
                <a:off x="518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2" name="Line 1261"/>
              <p:cNvSpPr>
                <a:spLocks noChangeShapeType="1"/>
              </p:cNvSpPr>
              <p:nvPr/>
            </p:nvSpPr>
            <p:spPr bwMode="auto">
              <a:xfrm>
                <a:off x="519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3" name="Oval 1262"/>
              <p:cNvSpPr>
                <a:spLocks noChangeArrowheads="1"/>
              </p:cNvSpPr>
              <p:nvPr/>
            </p:nvSpPr>
            <p:spPr bwMode="auto">
              <a:xfrm>
                <a:off x="520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4" name="Line 1263"/>
              <p:cNvSpPr>
                <a:spLocks noChangeShapeType="1"/>
              </p:cNvSpPr>
              <p:nvPr/>
            </p:nvSpPr>
            <p:spPr bwMode="auto">
              <a:xfrm>
                <a:off x="520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5" name="Line 1264"/>
              <p:cNvSpPr>
                <a:spLocks noChangeShapeType="1"/>
              </p:cNvSpPr>
              <p:nvPr/>
            </p:nvSpPr>
            <p:spPr bwMode="auto">
              <a:xfrm>
                <a:off x="520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6" name="Oval 1265"/>
              <p:cNvSpPr>
                <a:spLocks noChangeArrowheads="1"/>
              </p:cNvSpPr>
              <p:nvPr/>
            </p:nvSpPr>
            <p:spPr bwMode="auto">
              <a:xfrm>
                <a:off x="521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7" name="Line 1266"/>
              <p:cNvSpPr>
                <a:spLocks noChangeShapeType="1"/>
              </p:cNvSpPr>
              <p:nvPr/>
            </p:nvSpPr>
            <p:spPr bwMode="auto">
              <a:xfrm>
                <a:off x="521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8" name="Line 1267"/>
              <p:cNvSpPr>
                <a:spLocks noChangeShapeType="1"/>
              </p:cNvSpPr>
              <p:nvPr/>
            </p:nvSpPr>
            <p:spPr bwMode="auto">
              <a:xfrm>
                <a:off x="522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9" name="Oval 1268"/>
              <p:cNvSpPr>
                <a:spLocks noChangeArrowheads="1"/>
              </p:cNvSpPr>
              <p:nvPr/>
            </p:nvSpPr>
            <p:spPr bwMode="auto">
              <a:xfrm>
                <a:off x="522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0" name="Line 1269"/>
              <p:cNvSpPr>
                <a:spLocks noChangeShapeType="1"/>
              </p:cNvSpPr>
              <p:nvPr/>
            </p:nvSpPr>
            <p:spPr bwMode="auto">
              <a:xfrm>
                <a:off x="522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1" name="Line 1270"/>
              <p:cNvSpPr>
                <a:spLocks noChangeShapeType="1"/>
              </p:cNvSpPr>
              <p:nvPr/>
            </p:nvSpPr>
            <p:spPr bwMode="auto">
              <a:xfrm>
                <a:off x="523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2" name="Oval 1271"/>
              <p:cNvSpPr>
                <a:spLocks noChangeArrowheads="1"/>
              </p:cNvSpPr>
              <p:nvPr/>
            </p:nvSpPr>
            <p:spPr bwMode="auto">
              <a:xfrm>
                <a:off x="524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3" name="Line 1272"/>
              <p:cNvSpPr>
                <a:spLocks noChangeShapeType="1"/>
              </p:cNvSpPr>
              <p:nvPr/>
            </p:nvSpPr>
            <p:spPr bwMode="auto">
              <a:xfrm>
                <a:off x="524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4" name="Line 1273"/>
              <p:cNvSpPr>
                <a:spLocks noChangeShapeType="1"/>
              </p:cNvSpPr>
              <p:nvPr/>
            </p:nvSpPr>
            <p:spPr bwMode="auto">
              <a:xfrm>
                <a:off x="524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5" name="Oval 1274"/>
              <p:cNvSpPr>
                <a:spLocks noChangeArrowheads="1"/>
              </p:cNvSpPr>
              <p:nvPr/>
            </p:nvSpPr>
            <p:spPr bwMode="auto">
              <a:xfrm>
                <a:off x="525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6" name="Line 1275"/>
              <p:cNvSpPr>
                <a:spLocks noChangeShapeType="1"/>
              </p:cNvSpPr>
              <p:nvPr/>
            </p:nvSpPr>
            <p:spPr bwMode="auto">
              <a:xfrm>
                <a:off x="525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7" name="Line 1276"/>
              <p:cNvSpPr>
                <a:spLocks noChangeShapeType="1"/>
              </p:cNvSpPr>
              <p:nvPr/>
            </p:nvSpPr>
            <p:spPr bwMode="auto">
              <a:xfrm>
                <a:off x="526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8" name="Oval 1277"/>
              <p:cNvSpPr>
                <a:spLocks noChangeArrowheads="1"/>
              </p:cNvSpPr>
              <p:nvPr/>
            </p:nvSpPr>
            <p:spPr bwMode="auto">
              <a:xfrm>
                <a:off x="527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9" name="Line 1278"/>
              <p:cNvSpPr>
                <a:spLocks noChangeShapeType="1"/>
              </p:cNvSpPr>
              <p:nvPr/>
            </p:nvSpPr>
            <p:spPr bwMode="auto">
              <a:xfrm>
                <a:off x="527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0" name="Line 1279"/>
              <p:cNvSpPr>
                <a:spLocks noChangeShapeType="1"/>
              </p:cNvSpPr>
              <p:nvPr/>
            </p:nvSpPr>
            <p:spPr bwMode="auto">
              <a:xfrm>
                <a:off x="527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1" name="Oval 1280"/>
              <p:cNvSpPr>
                <a:spLocks noChangeArrowheads="1"/>
              </p:cNvSpPr>
              <p:nvPr/>
            </p:nvSpPr>
            <p:spPr bwMode="auto">
              <a:xfrm>
                <a:off x="528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2" name="Line 1281"/>
              <p:cNvSpPr>
                <a:spLocks noChangeShapeType="1"/>
              </p:cNvSpPr>
              <p:nvPr/>
            </p:nvSpPr>
            <p:spPr bwMode="auto">
              <a:xfrm>
                <a:off x="528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3" name="Line 1282"/>
              <p:cNvSpPr>
                <a:spLocks noChangeShapeType="1"/>
              </p:cNvSpPr>
              <p:nvPr/>
            </p:nvSpPr>
            <p:spPr bwMode="auto">
              <a:xfrm>
                <a:off x="529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4" name="Oval 1283"/>
              <p:cNvSpPr>
                <a:spLocks noChangeArrowheads="1"/>
              </p:cNvSpPr>
              <p:nvPr/>
            </p:nvSpPr>
            <p:spPr bwMode="auto">
              <a:xfrm>
                <a:off x="529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5" name="Line 1284"/>
              <p:cNvSpPr>
                <a:spLocks noChangeShapeType="1"/>
              </p:cNvSpPr>
              <p:nvPr/>
            </p:nvSpPr>
            <p:spPr bwMode="auto">
              <a:xfrm>
                <a:off x="529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6" name="Line 1285"/>
              <p:cNvSpPr>
                <a:spLocks noChangeShapeType="1"/>
              </p:cNvSpPr>
              <p:nvPr/>
            </p:nvSpPr>
            <p:spPr bwMode="auto">
              <a:xfrm>
                <a:off x="530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7" name="Oval 1286"/>
              <p:cNvSpPr>
                <a:spLocks noChangeArrowheads="1"/>
              </p:cNvSpPr>
              <p:nvPr/>
            </p:nvSpPr>
            <p:spPr bwMode="auto">
              <a:xfrm>
                <a:off x="531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8" name="Line 1287"/>
              <p:cNvSpPr>
                <a:spLocks noChangeShapeType="1"/>
              </p:cNvSpPr>
              <p:nvPr/>
            </p:nvSpPr>
            <p:spPr bwMode="auto">
              <a:xfrm>
                <a:off x="531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9" name="Line 1288"/>
              <p:cNvSpPr>
                <a:spLocks noChangeShapeType="1"/>
              </p:cNvSpPr>
              <p:nvPr/>
            </p:nvSpPr>
            <p:spPr bwMode="auto">
              <a:xfrm>
                <a:off x="531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0" name="Oval 1289"/>
              <p:cNvSpPr>
                <a:spLocks noChangeArrowheads="1"/>
              </p:cNvSpPr>
              <p:nvPr/>
            </p:nvSpPr>
            <p:spPr bwMode="auto">
              <a:xfrm>
                <a:off x="532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1" name="Line 1290"/>
              <p:cNvSpPr>
                <a:spLocks noChangeShapeType="1"/>
              </p:cNvSpPr>
              <p:nvPr/>
            </p:nvSpPr>
            <p:spPr bwMode="auto">
              <a:xfrm>
                <a:off x="532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2" name="Line 1291"/>
              <p:cNvSpPr>
                <a:spLocks noChangeShapeType="1"/>
              </p:cNvSpPr>
              <p:nvPr/>
            </p:nvSpPr>
            <p:spPr bwMode="auto">
              <a:xfrm>
                <a:off x="533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3" name="Oval 1292"/>
              <p:cNvSpPr>
                <a:spLocks noChangeArrowheads="1"/>
              </p:cNvSpPr>
              <p:nvPr/>
            </p:nvSpPr>
            <p:spPr bwMode="auto">
              <a:xfrm>
                <a:off x="534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4" name="Line 1293"/>
              <p:cNvSpPr>
                <a:spLocks noChangeShapeType="1"/>
              </p:cNvSpPr>
              <p:nvPr/>
            </p:nvSpPr>
            <p:spPr bwMode="auto">
              <a:xfrm>
                <a:off x="534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5" name="Line 1294"/>
              <p:cNvSpPr>
                <a:spLocks noChangeShapeType="1"/>
              </p:cNvSpPr>
              <p:nvPr/>
            </p:nvSpPr>
            <p:spPr bwMode="auto">
              <a:xfrm>
                <a:off x="534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6" name="Oval 1295"/>
              <p:cNvSpPr>
                <a:spLocks noChangeArrowheads="1"/>
              </p:cNvSpPr>
              <p:nvPr/>
            </p:nvSpPr>
            <p:spPr bwMode="auto">
              <a:xfrm>
                <a:off x="535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7" name="Line 1296"/>
              <p:cNvSpPr>
                <a:spLocks noChangeShapeType="1"/>
              </p:cNvSpPr>
              <p:nvPr/>
            </p:nvSpPr>
            <p:spPr bwMode="auto">
              <a:xfrm>
                <a:off x="535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8" name="Line 1297"/>
              <p:cNvSpPr>
                <a:spLocks noChangeShapeType="1"/>
              </p:cNvSpPr>
              <p:nvPr/>
            </p:nvSpPr>
            <p:spPr bwMode="auto">
              <a:xfrm>
                <a:off x="536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9" name="Oval 1298"/>
              <p:cNvSpPr>
                <a:spLocks noChangeArrowheads="1"/>
              </p:cNvSpPr>
              <p:nvPr/>
            </p:nvSpPr>
            <p:spPr bwMode="auto">
              <a:xfrm>
                <a:off x="536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0" name="Line 1299"/>
              <p:cNvSpPr>
                <a:spLocks noChangeShapeType="1"/>
              </p:cNvSpPr>
              <p:nvPr/>
            </p:nvSpPr>
            <p:spPr bwMode="auto">
              <a:xfrm>
                <a:off x="536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1" name="Line 1300"/>
              <p:cNvSpPr>
                <a:spLocks noChangeShapeType="1"/>
              </p:cNvSpPr>
              <p:nvPr/>
            </p:nvSpPr>
            <p:spPr bwMode="auto">
              <a:xfrm>
                <a:off x="537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2" name="Oval 1301"/>
              <p:cNvSpPr>
                <a:spLocks noChangeArrowheads="1"/>
              </p:cNvSpPr>
              <p:nvPr/>
            </p:nvSpPr>
            <p:spPr bwMode="auto">
              <a:xfrm>
                <a:off x="538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3" name="Line 1302"/>
              <p:cNvSpPr>
                <a:spLocks noChangeShapeType="1"/>
              </p:cNvSpPr>
              <p:nvPr/>
            </p:nvSpPr>
            <p:spPr bwMode="auto">
              <a:xfrm>
                <a:off x="538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4" name="Line 1303"/>
              <p:cNvSpPr>
                <a:spLocks noChangeShapeType="1"/>
              </p:cNvSpPr>
              <p:nvPr/>
            </p:nvSpPr>
            <p:spPr bwMode="auto">
              <a:xfrm>
                <a:off x="538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5" name="Oval 1304"/>
              <p:cNvSpPr>
                <a:spLocks noChangeArrowheads="1"/>
              </p:cNvSpPr>
              <p:nvPr/>
            </p:nvSpPr>
            <p:spPr bwMode="auto">
              <a:xfrm>
                <a:off x="539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6" name="Line 1305"/>
              <p:cNvSpPr>
                <a:spLocks noChangeShapeType="1"/>
              </p:cNvSpPr>
              <p:nvPr/>
            </p:nvSpPr>
            <p:spPr bwMode="auto">
              <a:xfrm>
                <a:off x="539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7" name="Line 1306"/>
              <p:cNvSpPr>
                <a:spLocks noChangeShapeType="1"/>
              </p:cNvSpPr>
              <p:nvPr/>
            </p:nvSpPr>
            <p:spPr bwMode="auto">
              <a:xfrm>
                <a:off x="540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8" name="Oval 1307"/>
              <p:cNvSpPr>
                <a:spLocks noChangeArrowheads="1"/>
              </p:cNvSpPr>
              <p:nvPr/>
            </p:nvSpPr>
            <p:spPr bwMode="auto">
              <a:xfrm>
                <a:off x="541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9" name="Line 1308"/>
              <p:cNvSpPr>
                <a:spLocks noChangeShapeType="1"/>
              </p:cNvSpPr>
              <p:nvPr/>
            </p:nvSpPr>
            <p:spPr bwMode="auto">
              <a:xfrm>
                <a:off x="541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0" name="Line 1309"/>
              <p:cNvSpPr>
                <a:spLocks noChangeShapeType="1"/>
              </p:cNvSpPr>
              <p:nvPr/>
            </p:nvSpPr>
            <p:spPr bwMode="auto">
              <a:xfrm>
                <a:off x="541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1" name="Oval 1310"/>
              <p:cNvSpPr>
                <a:spLocks noChangeArrowheads="1"/>
              </p:cNvSpPr>
              <p:nvPr/>
            </p:nvSpPr>
            <p:spPr bwMode="auto">
              <a:xfrm>
                <a:off x="542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2" name="Line 1311"/>
              <p:cNvSpPr>
                <a:spLocks noChangeShapeType="1"/>
              </p:cNvSpPr>
              <p:nvPr/>
            </p:nvSpPr>
            <p:spPr bwMode="auto">
              <a:xfrm>
                <a:off x="542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3" name="Line 1312"/>
              <p:cNvSpPr>
                <a:spLocks noChangeShapeType="1"/>
              </p:cNvSpPr>
              <p:nvPr/>
            </p:nvSpPr>
            <p:spPr bwMode="auto">
              <a:xfrm>
                <a:off x="543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4" name="Oval 1313"/>
              <p:cNvSpPr>
                <a:spLocks noChangeArrowheads="1"/>
              </p:cNvSpPr>
              <p:nvPr/>
            </p:nvSpPr>
            <p:spPr bwMode="auto">
              <a:xfrm>
                <a:off x="5439" y="30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5" name="Line 1314"/>
              <p:cNvSpPr>
                <a:spLocks noChangeShapeType="1"/>
              </p:cNvSpPr>
              <p:nvPr/>
            </p:nvSpPr>
            <p:spPr bwMode="auto">
              <a:xfrm>
                <a:off x="543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6" name="Line 1315"/>
              <p:cNvSpPr>
                <a:spLocks noChangeShapeType="1"/>
              </p:cNvSpPr>
              <p:nvPr/>
            </p:nvSpPr>
            <p:spPr bwMode="auto">
              <a:xfrm>
                <a:off x="544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7" name="Oval 1316"/>
              <p:cNvSpPr>
                <a:spLocks noChangeArrowheads="1"/>
              </p:cNvSpPr>
              <p:nvPr/>
            </p:nvSpPr>
            <p:spPr bwMode="auto">
              <a:xfrm>
                <a:off x="5453" y="306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8" name="Line 1317"/>
              <p:cNvSpPr>
                <a:spLocks noChangeShapeType="1"/>
              </p:cNvSpPr>
              <p:nvPr/>
            </p:nvSpPr>
            <p:spPr bwMode="auto">
              <a:xfrm>
                <a:off x="5452" y="3070"/>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9" name="Line 1318"/>
              <p:cNvSpPr>
                <a:spLocks noChangeShapeType="1"/>
              </p:cNvSpPr>
              <p:nvPr/>
            </p:nvSpPr>
            <p:spPr bwMode="auto">
              <a:xfrm>
                <a:off x="5459" y="3063"/>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0" name="Oval 1319"/>
              <p:cNvSpPr>
                <a:spLocks noChangeArrowheads="1"/>
              </p:cNvSpPr>
              <p:nvPr/>
            </p:nvSpPr>
            <p:spPr bwMode="auto">
              <a:xfrm>
                <a:off x="5467" y="305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1" name="Line 1320"/>
              <p:cNvSpPr>
                <a:spLocks noChangeShapeType="1"/>
              </p:cNvSpPr>
              <p:nvPr/>
            </p:nvSpPr>
            <p:spPr bwMode="auto">
              <a:xfrm>
                <a:off x="5466" y="306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2" name="Line 1321"/>
              <p:cNvSpPr>
                <a:spLocks noChangeShapeType="1"/>
              </p:cNvSpPr>
              <p:nvPr/>
            </p:nvSpPr>
            <p:spPr bwMode="auto">
              <a:xfrm>
                <a:off x="5473" y="305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3" name="Oval 1322"/>
              <p:cNvSpPr>
                <a:spLocks noChangeArrowheads="1"/>
              </p:cNvSpPr>
              <p:nvPr/>
            </p:nvSpPr>
            <p:spPr bwMode="auto">
              <a:xfrm>
                <a:off x="5481" y="304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4" name="Line 1323"/>
              <p:cNvSpPr>
                <a:spLocks noChangeShapeType="1"/>
              </p:cNvSpPr>
              <p:nvPr/>
            </p:nvSpPr>
            <p:spPr bwMode="auto">
              <a:xfrm>
                <a:off x="5480" y="3046"/>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5" name="Line 1324"/>
              <p:cNvSpPr>
                <a:spLocks noChangeShapeType="1"/>
              </p:cNvSpPr>
              <p:nvPr/>
            </p:nvSpPr>
            <p:spPr bwMode="auto">
              <a:xfrm>
                <a:off x="5487" y="303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6" name="Oval 1325"/>
              <p:cNvSpPr>
                <a:spLocks noChangeArrowheads="1"/>
              </p:cNvSpPr>
              <p:nvPr/>
            </p:nvSpPr>
            <p:spPr bwMode="auto">
              <a:xfrm>
                <a:off x="5495" y="2988"/>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7" name="Line 1326"/>
              <p:cNvSpPr>
                <a:spLocks noChangeShapeType="1"/>
              </p:cNvSpPr>
              <p:nvPr/>
            </p:nvSpPr>
            <p:spPr bwMode="auto">
              <a:xfrm>
                <a:off x="5495" y="299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8" name="Line 1327"/>
              <p:cNvSpPr>
                <a:spLocks noChangeShapeType="1"/>
              </p:cNvSpPr>
              <p:nvPr/>
            </p:nvSpPr>
            <p:spPr bwMode="auto">
              <a:xfrm>
                <a:off x="5502" y="298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9" name="Oval 1328"/>
              <p:cNvSpPr>
                <a:spLocks noChangeArrowheads="1"/>
              </p:cNvSpPr>
              <p:nvPr/>
            </p:nvSpPr>
            <p:spPr bwMode="auto">
              <a:xfrm>
                <a:off x="5509" y="286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0" name="Line 1329"/>
              <p:cNvSpPr>
                <a:spLocks noChangeShapeType="1"/>
              </p:cNvSpPr>
              <p:nvPr/>
            </p:nvSpPr>
            <p:spPr bwMode="auto">
              <a:xfrm>
                <a:off x="5509" y="287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1" name="Line 1330"/>
              <p:cNvSpPr>
                <a:spLocks noChangeShapeType="1"/>
              </p:cNvSpPr>
              <p:nvPr/>
            </p:nvSpPr>
            <p:spPr bwMode="auto">
              <a:xfrm>
                <a:off x="5515" y="286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2" name="Oval 1331"/>
              <p:cNvSpPr>
                <a:spLocks noChangeArrowheads="1"/>
              </p:cNvSpPr>
              <p:nvPr/>
            </p:nvSpPr>
            <p:spPr bwMode="auto">
              <a:xfrm>
                <a:off x="5523" y="262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3" name="Line 1332"/>
              <p:cNvSpPr>
                <a:spLocks noChangeShapeType="1"/>
              </p:cNvSpPr>
              <p:nvPr/>
            </p:nvSpPr>
            <p:spPr bwMode="auto">
              <a:xfrm>
                <a:off x="5523" y="263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4" name="Line 1333"/>
              <p:cNvSpPr>
                <a:spLocks noChangeShapeType="1"/>
              </p:cNvSpPr>
              <p:nvPr/>
            </p:nvSpPr>
            <p:spPr bwMode="auto">
              <a:xfrm>
                <a:off x="5529" y="262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5" name="Oval 1334"/>
              <p:cNvSpPr>
                <a:spLocks noChangeArrowheads="1"/>
              </p:cNvSpPr>
              <p:nvPr/>
            </p:nvSpPr>
            <p:spPr bwMode="auto">
              <a:xfrm>
                <a:off x="5537" y="224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6" name="Line 1335"/>
              <p:cNvSpPr>
                <a:spLocks noChangeShapeType="1"/>
              </p:cNvSpPr>
              <p:nvPr/>
            </p:nvSpPr>
            <p:spPr bwMode="auto">
              <a:xfrm>
                <a:off x="5537" y="225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7" name="Line 1336"/>
              <p:cNvSpPr>
                <a:spLocks noChangeShapeType="1"/>
              </p:cNvSpPr>
              <p:nvPr/>
            </p:nvSpPr>
            <p:spPr bwMode="auto">
              <a:xfrm>
                <a:off x="5543" y="2244"/>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8" name="Oval 1337"/>
              <p:cNvSpPr>
                <a:spLocks noChangeArrowheads="1"/>
              </p:cNvSpPr>
              <p:nvPr/>
            </p:nvSpPr>
            <p:spPr bwMode="auto">
              <a:xfrm>
                <a:off x="5551" y="174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9" name="Line 1338"/>
              <p:cNvSpPr>
                <a:spLocks noChangeShapeType="1"/>
              </p:cNvSpPr>
              <p:nvPr/>
            </p:nvSpPr>
            <p:spPr bwMode="auto">
              <a:xfrm>
                <a:off x="5551" y="175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0" name="Line 1339"/>
              <p:cNvSpPr>
                <a:spLocks noChangeShapeType="1"/>
              </p:cNvSpPr>
              <p:nvPr/>
            </p:nvSpPr>
            <p:spPr bwMode="auto">
              <a:xfrm>
                <a:off x="5557" y="174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1" name="Oval 1340"/>
              <p:cNvSpPr>
                <a:spLocks noChangeArrowheads="1"/>
              </p:cNvSpPr>
              <p:nvPr/>
            </p:nvSpPr>
            <p:spPr bwMode="auto">
              <a:xfrm>
                <a:off x="5565" y="12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2" name="Line 1341"/>
              <p:cNvSpPr>
                <a:spLocks noChangeShapeType="1"/>
              </p:cNvSpPr>
              <p:nvPr/>
            </p:nvSpPr>
            <p:spPr bwMode="auto">
              <a:xfrm>
                <a:off x="5564" y="12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3" name="Line 1342"/>
              <p:cNvSpPr>
                <a:spLocks noChangeShapeType="1"/>
              </p:cNvSpPr>
              <p:nvPr/>
            </p:nvSpPr>
            <p:spPr bwMode="auto">
              <a:xfrm>
                <a:off x="5571" y="12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4" name="Oval 1343"/>
              <p:cNvSpPr>
                <a:spLocks noChangeArrowheads="1"/>
              </p:cNvSpPr>
              <p:nvPr/>
            </p:nvSpPr>
            <p:spPr bwMode="auto">
              <a:xfrm>
                <a:off x="5579" y="96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5" name="Line 1344"/>
              <p:cNvSpPr>
                <a:spLocks noChangeShapeType="1"/>
              </p:cNvSpPr>
              <p:nvPr/>
            </p:nvSpPr>
            <p:spPr bwMode="auto">
              <a:xfrm>
                <a:off x="5579" y="9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6" name="Line 1345"/>
              <p:cNvSpPr>
                <a:spLocks noChangeShapeType="1"/>
              </p:cNvSpPr>
              <p:nvPr/>
            </p:nvSpPr>
            <p:spPr bwMode="auto">
              <a:xfrm>
                <a:off x="5586" y="96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7" name="Oval 1346"/>
              <p:cNvSpPr>
                <a:spLocks noChangeArrowheads="1"/>
              </p:cNvSpPr>
              <p:nvPr/>
            </p:nvSpPr>
            <p:spPr bwMode="auto">
              <a:xfrm>
                <a:off x="5593" y="97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8" name="Line 1347"/>
              <p:cNvSpPr>
                <a:spLocks noChangeShapeType="1"/>
              </p:cNvSpPr>
              <p:nvPr/>
            </p:nvSpPr>
            <p:spPr bwMode="auto">
              <a:xfrm>
                <a:off x="5593" y="97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9" name="Line 1348"/>
              <p:cNvSpPr>
                <a:spLocks noChangeShapeType="1"/>
              </p:cNvSpPr>
              <p:nvPr/>
            </p:nvSpPr>
            <p:spPr bwMode="auto">
              <a:xfrm>
                <a:off x="5600" y="96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0" name="Oval 1349"/>
              <p:cNvSpPr>
                <a:spLocks noChangeArrowheads="1"/>
              </p:cNvSpPr>
              <p:nvPr/>
            </p:nvSpPr>
            <p:spPr bwMode="auto">
              <a:xfrm>
                <a:off x="5607" y="128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1" name="Line 1350"/>
              <p:cNvSpPr>
                <a:spLocks noChangeShapeType="1"/>
              </p:cNvSpPr>
              <p:nvPr/>
            </p:nvSpPr>
            <p:spPr bwMode="auto">
              <a:xfrm>
                <a:off x="5607" y="128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2" name="Line 1351"/>
              <p:cNvSpPr>
                <a:spLocks noChangeShapeType="1"/>
              </p:cNvSpPr>
              <p:nvPr/>
            </p:nvSpPr>
            <p:spPr bwMode="auto">
              <a:xfrm>
                <a:off x="5614" y="128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3" name="Oval 1352"/>
              <p:cNvSpPr>
                <a:spLocks noChangeArrowheads="1"/>
              </p:cNvSpPr>
              <p:nvPr/>
            </p:nvSpPr>
            <p:spPr bwMode="auto">
              <a:xfrm>
                <a:off x="5621" y="1770"/>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4" name="Line 1353"/>
              <p:cNvSpPr>
                <a:spLocks noChangeShapeType="1"/>
              </p:cNvSpPr>
              <p:nvPr/>
            </p:nvSpPr>
            <p:spPr bwMode="auto">
              <a:xfrm>
                <a:off x="5621" y="177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5" name="Line 1354"/>
              <p:cNvSpPr>
                <a:spLocks noChangeShapeType="1"/>
              </p:cNvSpPr>
              <p:nvPr/>
            </p:nvSpPr>
            <p:spPr bwMode="auto">
              <a:xfrm>
                <a:off x="5627" y="177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6" name="Oval 1355"/>
              <p:cNvSpPr>
                <a:spLocks noChangeArrowheads="1"/>
              </p:cNvSpPr>
              <p:nvPr/>
            </p:nvSpPr>
            <p:spPr bwMode="auto">
              <a:xfrm>
                <a:off x="5635" y="2263"/>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7" name="Line 1356"/>
              <p:cNvSpPr>
                <a:spLocks noChangeShapeType="1"/>
              </p:cNvSpPr>
              <p:nvPr/>
            </p:nvSpPr>
            <p:spPr bwMode="auto">
              <a:xfrm>
                <a:off x="5635" y="226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8" name="Line 1357"/>
              <p:cNvSpPr>
                <a:spLocks noChangeShapeType="1"/>
              </p:cNvSpPr>
              <p:nvPr/>
            </p:nvSpPr>
            <p:spPr bwMode="auto">
              <a:xfrm>
                <a:off x="5641" y="226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9" name="Oval 1358"/>
              <p:cNvSpPr>
                <a:spLocks noChangeArrowheads="1"/>
              </p:cNvSpPr>
              <p:nvPr/>
            </p:nvSpPr>
            <p:spPr bwMode="auto">
              <a:xfrm>
                <a:off x="5649" y="2640"/>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0" name="Line 1359"/>
              <p:cNvSpPr>
                <a:spLocks noChangeShapeType="1"/>
              </p:cNvSpPr>
              <p:nvPr/>
            </p:nvSpPr>
            <p:spPr bwMode="auto">
              <a:xfrm>
                <a:off x="5649" y="264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1" name="Line 1360"/>
              <p:cNvSpPr>
                <a:spLocks noChangeShapeType="1"/>
              </p:cNvSpPr>
              <p:nvPr/>
            </p:nvSpPr>
            <p:spPr bwMode="auto">
              <a:xfrm>
                <a:off x="5655" y="264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2" name="Oval 1361"/>
              <p:cNvSpPr>
                <a:spLocks noChangeArrowheads="1"/>
              </p:cNvSpPr>
              <p:nvPr/>
            </p:nvSpPr>
            <p:spPr bwMode="auto">
              <a:xfrm>
                <a:off x="5663" y="287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3" name="Line 1362"/>
              <p:cNvSpPr>
                <a:spLocks noChangeShapeType="1"/>
              </p:cNvSpPr>
              <p:nvPr/>
            </p:nvSpPr>
            <p:spPr bwMode="auto">
              <a:xfrm>
                <a:off x="5663" y="288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4" name="Line 1363"/>
              <p:cNvSpPr>
                <a:spLocks noChangeShapeType="1"/>
              </p:cNvSpPr>
              <p:nvPr/>
            </p:nvSpPr>
            <p:spPr bwMode="auto">
              <a:xfrm>
                <a:off x="5669" y="2873"/>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5" name="Oval 1364"/>
              <p:cNvSpPr>
                <a:spLocks noChangeArrowheads="1"/>
              </p:cNvSpPr>
              <p:nvPr/>
            </p:nvSpPr>
            <p:spPr bwMode="auto">
              <a:xfrm>
                <a:off x="5677" y="299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6" name="Line 1365"/>
              <p:cNvSpPr>
                <a:spLocks noChangeShapeType="1"/>
              </p:cNvSpPr>
              <p:nvPr/>
            </p:nvSpPr>
            <p:spPr bwMode="auto">
              <a:xfrm>
                <a:off x="5677" y="299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7" name="Line 1366"/>
              <p:cNvSpPr>
                <a:spLocks noChangeShapeType="1"/>
              </p:cNvSpPr>
              <p:nvPr/>
            </p:nvSpPr>
            <p:spPr bwMode="auto">
              <a:xfrm>
                <a:off x="5684" y="299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8" name="Oval 1367"/>
              <p:cNvSpPr>
                <a:spLocks noChangeArrowheads="1"/>
              </p:cNvSpPr>
              <p:nvPr/>
            </p:nvSpPr>
            <p:spPr bwMode="auto">
              <a:xfrm>
                <a:off x="5691" y="304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9" name="Line 1368"/>
              <p:cNvSpPr>
                <a:spLocks noChangeShapeType="1"/>
              </p:cNvSpPr>
              <p:nvPr/>
            </p:nvSpPr>
            <p:spPr bwMode="auto">
              <a:xfrm>
                <a:off x="5691" y="304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0" name="Line 1369"/>
              <p:cNvSpPr>
                <a:spLocks noChangeShapeType="1"/>
              </p:cNvSpPr>
              <p:nvPr/>
            </p:nvSpPr>
            <p:spPr bwMode="auto">
              <a:xfrm>
                <a:off x="5698" y="304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1" name="Oval 1370"/>
              <p:cNvSpPr>
                <a:spLocks noChangeArrowheads="1"/>
              </p:cNvSpPr>
              <p:nvPr/>
            </p:nvSpPr>
            <p:spPr bwMode="auto">
              <a:xfrm>
                <a:off x="5705" y="305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2" name="Line 1371"/>
              <p:cNvSpPr>
                <a:spLocks noChangeShapeType="1"/>
              </p:cNvSpPr>
              <p:nvPr/>
            </p:nvSpPr>
            <p:spPr bwMode="auto">
              <a:xfrm>
                <a:off x="5705" y="306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3" name="Line 1372"/>
              <p:cNvSpPr>
                <a:spLocks noChangeShapeType="1"/>
              </p:cNvSpPr>
              <p:nvPr/>
            </p:nvSpPr>
            <p:spPr bwMode="auto">
              <a:xfrm>
                <a:off x="5712" y="305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4" name="Oval 1373"/>
              <p:cNvSpPr>
                <a:spLocks noChangeArrowheads="1"/>
              </p:cNvSpPr>
              <p:nvPr/>
            </p:nvSpPr>
            <p:spPr bwMode="auto">
              <a:xfrm>
                <a:off x="5719" y="306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5" name="Line 1374"/>
              <p:cNvSpPr>
                <a:spLocks noChangeShapeType="1"/>
              </p:cNvSpPr>
              <p:nvPr/>
            </p:nvSpPr>
            <p:spPr bwMode="auto">
              <a:xfrm>
                <a:off x="5719" y="30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6" name="Line 1375"/>
              <p:cNvSpPr>
                <a:spLocks noChangeShapeType="1"/>
              </p:cNvSpPr>
              <p:nvPr/>
            </p:nvSpPr>
            <p:spPr bwMode="auto">
              <a:xfrm>
                <a:off x="5726" y="306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7" name="Oval 1376"/>
              <p:cNvSpPr>
                <a:spLocks noChangeArrowheads="1"/>
              </p:cNvSpPr>
              <p:nvPr/>
            </p:nvSpPr>
            <p:spPr bwMode="auto">
              <a:xfrm>
                <a:off x="5733" y="3065"/>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8" name="Line 1377"/>
              <p:cNvSpPr>
                <a:spLocks noChangeShapeType="1"/>
              </p:cNvSpPr>
              <p:nvPr/>
            </p:nvSpPr>
            <p:spPr bwMode="auto">
              <a:xfrm>
                <a:off x="573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9" name="Line 1378"/>
              <p:cNvSpPr>
                <a:spLocks noChangeShapeType="1"/>
              </p:cNvSpPr>
              <p:nvPr/>
            </p:nvSpPr>
            <p:spPr bwMode="auto">
              <a:xfrm>
                <a:off x="573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0" name="Oval 1379"/>
              <p:cNvSpPr>
                <a:spLocks noChangeArrowheads="1"/>
              </p:cNvSpPr>
              <p:nvPr/>
            </p:nvSpPr>
            <p:spPr bwMode="auto">
              <a:xfrm>
                <a:off x="574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1" name="Line 1380"/>
              <p:cNvSpPr>
                <a:spLocks noChangeShapeType="1"/>
              </p:cNvSpPr>
              <p:nvPr/>
            </p:nvSpPr>
            <p:spPr bwMode="auto">
              <a:xfrm>
                <a:off x="574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2" name="Line 1381"/>
              <p:cNvSpPr>
                <a:spLocks noChangeShapeType="1"/>
              </p:cNvSpPr>
              <p:nvPr/>
            </p:nvSpPr>
            <p:spPr bwMode="auto">
              <a:xfrm>
                <a:off x="575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3" name="Oval 1382"/>
              <p:cNvSpPr>
                <a:spLocks noChangeArrowheads="1"/>
              </p:cNvSpPr>
              <p:nvPr/>
            </p:nvSpPr>
            <p:spPr bwMode="auto">
              <a:xfrm>
                <a:off x="576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4" name="Line 1383"/>
              <p:cNvSpPr>
                <a:spLocks noChangeShapeType="1"/>
              </p:cNvSpPr>
              <p:nvPr/>
            </p:nvSpPr>
            <p:spPr bwMode="auto">
              <a:xfrm>
                <a:off x="576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5" name="Line 1384"/>
              <p:cNvSpPr>
                <a:spLocks noChangeShapeType="1"/>
              </p:cNvSpPr>
              <p:nvPr/>
            </p:nvSpPr>
            <p:spPr bwMode="auto">
              <a:xfrm>
                <a:off x="576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6" name="Oval 1385"/>
              <p:cNvSpPr>
                <a:spLocks noChangeArrowheads="1"/>
              </p:cNvSpPr>
              <p:nvPr/>
            </p:nvSpPr>
            <p:spPr bwMode="auto">
              <a:xfrm>
                <a:off x="577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7" name="Line 1386"/>
              <p:cNvSpPr>
                <a:spLocks noChangeShapeType="1"/>
              </p:cNvSpPr>
              <p:nvPr/>
            </p:nvSpPr>
            <p:spPr bwMode="auto">
              <a:xfrm>
                <a:off x="577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8" name="Line 1387"/>
              <p:cNvSpPr>
                <a:spLocks noChangeShapeType="1"/>
              </p:cNvSpPr>
              <p:nvPr/>
            </p:nvSpPr>
            <p:spPr bwMode="auto">
              <a:xfrm>
                <a:off x="578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9" name="Oval 1388"/>
              <p:cNvSpPr>
                <a:spLocks noChangeArrowheads="1"/>
              </p:cNvSpPr>
              <p:nvPr/>
            </p:nvSpPr>
            <p:spPr bwMode="auto">
              <a:xfrm>
                <a:off x="578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0" name="Line 1389"/>
              <p:cNvSpPr>
                <a:spLocks noChangeShapeType="1"/>
              </p:cNvSpPr>
              <p:nvPr/>
            </p:nvSpPr>
            <p:spPr bwMode="auto">
              <a:xfrm>
                <a:off x="578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1" name="Line 1390"/>
              <p:cNvSpPr>
                <a:spLocks noChangeShapeType="1"/>
              </p:cNvSpPr>
              <p:nvPr/>
            </p:nvSpPr>
            <p:spPr bwMode="auto">
              <a:xfrm>
                <a:off x="579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2" name="Oval 1391"/>
              <p:cNvSpPr>
                <a:spLocks noChangeArrowheads="1"/>
              </p:cNvSpPr>
              <p:nvPr/>
            </p:nvSpPr>
            <p:spPr bwMode="auto">
              <a:xfrm>
                <a:off x="580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3" name="Line 1392"/>
              <p:cNvSpPr>
                <a:spLocks noChangeShapeType="1"/>
              </p:cNvSpPr>
              <p:nvPr/>
            </p:nvSpPr>
            <p:spPr bwMode="auto">
              <a:xfrm>
                <a:off x="580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4" name="Line 1393"/>
              <p:cNvSpPr>
                <a:spLocks noChangeShapeType="1"/>
              </p:cNvSpPr>
              <p:nvPr/>
            </p:nvSpPr>
            <p:spPr bwMode="auto">
              <a:xfrm>
                <a:off x="581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5" name="Oval 1394"/>
              <p:cNvSpPr>
                <a:spLocks noChangeArrowheads="1"/>
              </p:cNvSpPr>
              <p:nvPr/>
            </p:nvSpPr>
            <p:spPr bwMode="auto">
              <a:xfrm>
                <a:off x="581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6" name="Line 1395"/>
              <p:cNvSpPr>
                <a:spLocks noChangeShapeType="1"/>
              </p:cNvSpPr>
              <p:nvPr/>
            </p:nvSpPr>
            <p:spPr bwMode="auto">
              <a:xfrm>
                <a:off x="581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7" name="Line 1396"/>
              <p:cNvSpPr>
                <a:spLocks noChangeShapeType="1"/>
              </p:cNvSpPr>
              <p:nvPr/>
            </p:nvSpPr>
            <p:spPr bwMode="auto">
              <a:xfrm>
                <a:off x="582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8" name="Oval 1397"/>
              <p:cNvSpPr>
                <a:spLocks noChangeArrowheads="1"/>
              </p:cNvSpPr>
              <p:nvPr/>
            </p:nvSpPr>
            <p:spPr bwMode="auto">
              <a:xfrm>
                <a:off x="583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9" name="Line 1398"/>
              <p:cNvSpPr>
                <a:spLocks noChangeShapeType="1"/>
              </p:cNvSpPr>
              <p:nvPr/>
            </p:nvSpPr>
            <p:spPr bwMode="auto">
              <a:xfrm>
                <a:off x="583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0" name="Line 1399"/>
              <p:cNvSpPr>
                <a:spLocks noChangeShapeType="1"/>
              </p:cNvSpPr>
              <p:nvPr/>
            </p:nvSpPr>
            <p:spPr bwMode="auto">
              <a:xfrm>
                <a:off x="58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1" name="Oval 1400"/>
              <p:cNvSpPr>
                <a:spLocks noChangeArrowheads="1"/>
              </p:cNvSpPr>
              <p:nvPr/>
            </p:nvSpPr>
            <p:spPr bwMode="auto">
              <a:xfrm>
                <a:off x="584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2" name="Line 1401"/>
              <p:cNvSpPr>
                <a:spLocks noChangeShapeType="1"/>
              </p:cNvSpPr>
              <p:nvPr/>
            </p:nvSpPr>
            <p:spPr bwMode="auto">
              <a:xfrm>
                <a:off x="584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3" name="Line 1402"/>
              <p:cNvSpPr>
                <a:spLocks noChangeShapeType="1"/>
              </p:cNvSpPr>
              <p:nvPr/>
            </p:nvSpPr>
            <p:spPr bwMode="auto">
              <a:xfrm>
                <a:off x="585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4" name="Oval 1403"/>
              <p:cNvSpPr>
                <a:spLocks noChangeArrowheads="1"/>
              </p:cNvSpPr>
              <p:nvPr/>
            </p:nvSpPr>
            <p:spPr bwMode="auto">
              <a:xfrm>
                <a:off x="5859"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5" name="Line 1404"/>
              <p:cNvSpPr>
                <a:spLocks noChangeShapeType="1"/>
              </p:cNvSpPr>
              <p:nvPr/>
            </p:nvSpPr>
            <p:spPr bwMode="auto">
              <a:xfrm>
                <a:off x="585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6" name="Line 1405"/>
              <p:cNvSpPr>
                <a:spLocks noChangeShapeType="1"/>
              </p:cNvSpPr>
              <p:nvPr/>
            </p:nvSpPr>
            <p:spPr bwMode="auto">
              <a:xfrm>
                <a:off x="586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7" name="Oval 1406"/>
              <p:cNvSpPr>
                <a:spLocks noChangeArrowheads="1"/>
              </p:cNvSpPr>
              <p:nvPr/>
            </p:nvSpPr>
            <p:spPr bwMode="auto">
              <a:xfrm>
                <a:off x="587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8" name="Line 1407"/>
              <p:cNvSpPr>
                <a:spLocks noChangeShapeType="1"/>
              </p:cNvSpPr>
              <p:nvPr/>
            </p:nvSpPr>
            <p:spPr bwMode="auto">
              <a:xfrm>
                <a:off x="587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17" name="Group 1609"/>
            <p:cNvGrpSpPr>
              <a:grpSpLocks/>
            </p:cNvGrpSpPr>
            <p:nvPr/>
          </p:nvGrpSpPr>
          <p:grpSpPr bwMode="auto">
            <a:xfrm>
              <a:off x="9099021" y="864913"/>
              <a:ext cx="2592388" cy="3348038"/>
              <a:chOff x="5193" y="970"/>
              <a:chExt cx="1633" cy="2109"/>
            </a:xfrm>
          </p:grpSpPr>
          <p:sp>
            <p:nvSpPr>
              <p:cNvPr id="1239" name="Line 1409"/>
              <p:cNvSpPr>
                <a:spLocks noChangeShapeType="1"/>
              </p:cNvSpPr>
              <p:nvPr/>
            </p:nvSpPr>
            <p:spPr bwMode="auto">
              <a:xfrm>
                <a:off x="588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0" name="Oval 1410"/>
              <p:cNvSpPr>
                <a:spLocks noChangeArrowheads="1"/>
              </p:cNvSpPr>
              <p:nvPr/>
            </p:nvSpPr>
            <p:spPr bwMode="auto">
              <a:xfrm>
                <a:off x="588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1" name="Line 1411"/>
              <p:cNvSpPr>
                <a:spLocks noChangeShapeType="1"/>
              </p:cNvSpPr>
              <p:nvPr/>
            </p:nvSpPr>
            <p:spPr bwMode="auto">
              <a:xfrm>
                <a:off x="588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2" name="Line 1412"/>
              <p:cNvSpPr>
                <a:spLocks noChangeShapeType="1"/>
              </p:cNvSpPr>
              <p:nvPr/>
            </p:nvSpPr>
            <p:spPr bwMode="auto">
              <a:xfrm>
                <a:off x="589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3" name="Oval 1413"/>
              <p:cNvSpPr>
                <a:spLocks noChangeArrowheads="1"/>
              </p:cNvSpPr>
              <p:nvPr/>
            </p:nvSpPr>
            <p:spPr bwMode="auto">
              <a:xfrm>
                <a:off x="590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4" name="Line 1414"/>
              <p:cNvSpPr>
                <a:spLocks noChangeShapeType="1"/>
              </p:cNvSpPr>
              <p:nvPr/>
            </p:nvSpPr>
            <p:spPr bwMode="auto">
              <a:xfrm>
                <a:off x="590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5" name="Line 1415"/>
              <p:cNvSpPr>
                <a:spLocks noChangeShapeType="1"/>
              </p:cNvSpPr>
              <p:nvPr/>
            </p:nvSpPr>
            <p:spPr bwMode="auto">
              <a:xfrm>
                <a:off x="590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6" name="Oval 1416"/>
              <p:cNvSpPr>
                <a:spLocks noChangeArrowheads="1"/>
              </p:cNvSpPr>
              <p:nvPr/>
            </p:nvSpPr>
            <p:spPr bwMode="auto">
              <a:xfrm>
                <a:off x="591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7" name="Line 1417"/>
              <p:cNvSpPr>
                <a:spLocks noChangeShapeType="1"/>
              </p:cNvSpPr>
              <p:nvPr/>
            </p:nvSpPr>
            <p:spPr bwMode="auto">
              <a:xfrm>
                <a:off x="591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8" name="Line 1418"/>
              <p:cNvSpPr>
                <a:spLocks noChangeShapeType="1"/>
              </p:cNvSpPr>
              <p:nvPr/>
            </p:nvSpPr>
            <p:spPr bwMode="auto">
              <a:xfrm>
                <a:off x="592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9" name="Oval 1419"/>
              <p:cNvSpPr>
                <a:spLocks noChangeArrowheads="1"/>
              </p:cNvSpPr>
              <p:nvPr/>
            </p:nvSpPr>
            <p:spPr bwMode="auto">
              <a:xfrm>
                <a:off x="593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0" name="Line 1420"/>
              <p:cNvSpPr>
                <a:spLocks noChangeShapeType="1"/>
              </p:cNvSpPr>
              <p:nvPr/>
            </p:nvSpPr>
            <p:spPr bwMode="auto">
              <a:xfrm>
                <a:off x="592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1" name="Line 1421"/>
              <p:cNvSpPr>
                <a:spLocks noChangeShapeType="1"/>
              </p:cNvSpPr>
              <p:nvPr/>
            </p:nvSpPr>
            <p:spPr bwMode="auto">
              <a:xfrm>
                <a:off x="593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2" name="Oval 1422"/>
              <p:cNvSpPr>
                <a:spLocks noChangeArrowheads="1"/>
              </p:cNvSpPr>
              <p:nvPr/>
            </p:nvSpPr>
            <p:spPr bwMode="auto">
              <a:xfrm>
                <a:off x="594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3" name="Line 1423"/>
              <p:cNvSpPr>
                <a:spLocks noChangeShapeType="1"/>
              </p:cNvSpPr>
              <p:nvPr/>
            </p:nvSpPr>
            <p:spPr bwMode="auto">
              <a:xfrm>
                <a:off x="594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4" name="Line 1424"/>
              <p:cNvSpPr>
                <a:spLocks noChangeShapeType="1"/>
              </p:cNvSpPr>
              <p:nvPr/>
            </p:nvSpPr>
            <p:spPr bwMode="auto">
              <a:xfrm>
                <a:off x="595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5" name="Oval 1425"/>
              <p:cNvSpPr>
                <a:spLocks noChangeArrowheads="1"/>
              </p:cNvSpPr>
              <p:nvPr/>
            </p:nvSpPr>
            <p:spPr bwMode="auto">
              <a:xfrm>
                <a:off x="595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6" name="Line 1426"/>
              <p:cNvSpPr>
                <a:spLocks noChangeShapeType="1"/>
              </p:cNvSpPr>
              <p:nvPr/>
            </p:nvSpPr>
            <p:spPr bwMode="auto">
              <a:xfrm>
                <a:off x="595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7" name="Line 1427"/>
              <p:cNvSpPr>
                <a:spLocks noChangeShapeType="1"/>
              </p:cNvSpPr>
              <p:nvPr/>
            </p:nvSpPr>
            <p:spPr bwMode="auto">
              <a:xfrm>
                <a:off x="596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8" name="Oval 1428"/>
              <p:cNvSpPr>
                <a:spLocks noChangeArrowheads="1"/>
              </p:cNvSpPr>
              <p:nvPr/>
            </p:nvSpPr>
            <p:spPr bwMode="auto">
              <a:xfrm>
                <a:off x="597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9" name="Line 1429"/>
              <p:cNvSpPr>
                <a:spLocks noChangeShapeType="1"/>
              </p:cNvSpPr>
              <p:nvPr/>
            </p:nvSpPr>
            <p:spPr bwMode="auto">
              <a:xfrm>
                <a:off x="597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0" name="Line 1430"/>
              <p:cNvSpPr>
                <a:spLocks noChangeShapeType="1"/>
              </p:cNvSpPr>
              <p:nvPr/>
            </p:nvSpPr>
            <p:spPr bwMode="auto">
              <a:xfrm>
                <a:off x="597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1" name="Oval 1431"/>
              <p:cNvSpPr>
                <a:spLocks noChangeArrowheads="1"/>
              </p:cNvSpPr>
              <p:nvPr/>
            </p:nvSpPr>
            <p:spPr bwMode="auto">
              <a:xfrm>
                <a:off x="598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2" name="Line 1432"/>
              <p:cNvSpPr>
                <a:spLocks noChangeShapeType="1"/>
              </p:cNvSpPr>
              <p:nvPr/>
            </p:nvSpPr>
            <p:spPr bwMode="auto">
              <a:xfrm>
                <a:off x="598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3" name="Line 1433"/>
              <p:cNvSpPr>
                <a:spLocks noChangeShapeType="1"/>
              </p:cNvSpPr>
              <p:nvPr/>
            </p:nvSpPr>
            <p:spPr bwMode="auto">
              <a:xfrm>
                <a:off x="599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4" name="Freeform 1434"/>
              <p:cNvSpPr>
                <a:spLocks/>
              </p:cNvSpPr>
              <p:nvPr/>
            </p:nvSpPr>
            <p:spPr bwMode="auto">
              <a:xfrm>
                <a:off x="5193" y="970"/>
                <a:ext cx="799" cy="2102"/>
              </a:xfrm>
              <a:custGeom>
                <a:avLst/>
                <a:gdLst>
                  <a:gd name="T0" fmla="*/ 0 w 1598"/>
                  <a:gd name="T1" fmla="*/ 4204 h 4204"/>
                  <a:gd name="T2" fmla="*/ 27 w 1598"/>
                  <a:gd name="T3" fmla="*/ 4204 h 4204"/>
                  <a:gd name="T4" fmla="*/ 55 w 1598"/>
                  <a:gd name="T5" fmla="*/ 4204 h 4204"/>
                  <a:gd name="T6" fmla="*/ 84 w 1598"/>
                  <a:gd name="T7" fmla="*/ 4204 h 4204"/>
                  <a:gd name="T8" fmla="*/ 112 w 1598"/>
                  <a:gd name="T9" fmla="*/ 4204 h 4204"/>
                  <a:gd name="T10" fmla="*/ 140 w 1598"/>
                  <a:gd name="T11" fmla="*/ 4204 h 4204"/>
                  <a:gd name="T12" fmla="*/ 168 w 1598"/>
                  <a:gd name="T13" fmla="*/ 4204 h 4204"/>
                  <a:gd name="T14" fmla="*/ 196 w 1598"/>
                  <a:gd name="T15" fmla="*/ 4204 h 4204"/>
                  <a:gd name="T16" fmla="*/ 224 w 1598"/>
                  <a:gd name="T17" fmla="*/ 4204 h 4204"/>
                  <a:gd name="T18" fmla="*/ 253 w 1598"/>
                  <a:gd name="T19" fmla="*/ 4204 h 4204"/>
                  <a:gd name="T20" fmla="*/ 280 w 1598"/>
                  <a:gd name="T21" fmla="*/ 4204 h 4204"/>
                  <a:gd name="T22" fmla="*/ 308 w 1598"/>
                  <a:gd name="T23" fmla="*/ 4204 h 4204"/>
                  <a:gd name="T24" fmla="*/ 336 w 1598"/>
                  <a:gd name="T25" fmla="*/ 4204 h 4204"/>
                  <a:gd name="T26" fmla="*/ 364 w 1598"/>
                  <a:gd name="T27" fmla="*/ 4204 h 4204"/>
                  <a:gd name="T28" fmla="*/ 392 w 1598"/>
                  <a:gd name="T29" fmla="*/ 4204 h 4204"/>
                  <a:gd name="T30" fmla="*/ 421 w 1598"/>
                  <a:gd name="T31" fmla="*/ 4204 h 4204"/>
                  <a:gd name="T32" fmla="*/ 449 w 1598"/>
                  <a:gd name="T33" fmla="*/ 4204 h 4204"/>
                  <a:gd name="T34" fmla="*/ 477 w 1598"/>
                  <a:gd name="T35" fmla="*/ 4204 h 4204"/>
                  <a:gd name="T36" fmla="*/ 504 w 1598"/>
                  <a:gd name="T37" fmla="*/ 4204 h 4204"/>
                  <a:gd name="T38" fmla="*/ 532 w 1598"/>
                  <a:gd name="T39" fmla="*/ 4201 h 4204"/>
                  <a:gd name="T40" fmla="*/ 560 w 1598"/>
                  <a:gd name="T41" fmla="*/ 4190 h 4204"/>
                  <a:gd name="T42" fmla="*/ 588 w 1598"/>
                  <a:gd name="T43" fmla="*/ 4153 h 4204"/>
                  <a:gd name="T44" fmla="*/ 617 w 1598"/>
                  <a:gd name="T45" fmla="*/ 4050 h 4204"/>
                  <a:gd name="T46" fmla="*/ 645 w 1598"/>
                  <a:gd name="T47" fmla="*/ 3807 h 4204"/>
                  <a:gd name="T48" fmla="*/ 673 w 1598"/>
                  <a:gd name="T49" fmla="*/ 3331 h 4204"/>
                  <a:gd name="T50" fmla="*/ 701 w 1598"/>
                  <a:gd name="T51" fmla="*/ 2563 h 4204"/>
                  <a:gd name="T52" fmla="*/ 728 w 1598"/>
                  <a:gd name="T53" fmla="*/ 1573 h 4204"/>
                  <a:gd name="T54" fmla="*/ 756 w 1598"/>
                  <a:gd name="T55" fmla="*/ 604 h 4204"/>
                  <a:gd name="T56" fmla="*/ 785 w 1598"/>
                  <a:gd name="T57" fmla="*/ 0 h 4204"/>
                  <a:gd name="T58" fmla="*/ 813 w 1598"/>
                  <a:gd name="T59" fmla="*/ 13 h 4204"/>
                  <a:gd name="T60" fmla="*/ 841 w 1598"/>
                  <a:gd name="T61" fmla="*/ 638 h 4204"/>
                  <a:gd name="T62" fmla="*/ 869 w 1598"/>
                  <a:gd name="T63" fmla="*/ 1615 h 4204"/>
                  <a:gd name="T64" fmla="*/ 897 w 1598"/>
                  <a:gd name="T65" fmla="*/ 2599 h 4204"/>
                  <a:gd name="T66" fmla="*/ 925 w 1598"/>
                  <a:gd name="T67" fmla="*/ 3355 h 4204"/>
                  <a:gd name="T68" fmla="*/ 952 w 1598"/>
                  <a:gd name="T69" fmla="*/ 3821 h 4204"/>
                  <a:gd name="T70" fmla="*/ 981 w 1598"/>
                  <a:gd name="T71" fmla="*/ 4057 h 4204"/>
                  <a:gd name="T72" fmla="*/ 1009 w 1598"/>
                  <a:gd name="T73" fmla="*/ 4156 h 4204"/>
                  <a:gd name="T74" fmla="*/ 1037 w 1598"/>
                  <a:gd name="T75" fmla="*/ 4191 h 4204"/>
                  <a:gd name="T76" fmla="*/ 1065 w 1598"/>
                  <a:gd name="T77" fmla="*/ 4202 h 4204"/>
                  <a:gd name="T78" fmla="*/ 1093 w 1598"/>
                  <a:gd name="T79" fmla="*/ 4204 h 4204"/>
                  <a:gd name="T80" fmla="*/ 1121 w 1598"/>
                  <a:gd name="T81" fmla="*/ 4204 h 4204"/>
                  <a:gd name="T82" fmla="*/ 1150 w 1598"/>
                  <a:gd name="T83" fmla="*/ 4204 h 4204"/>
                  <a:gd name="T84" fmla="*/ 1178 w 1598"/>
                  <a:gd name="T85" fmla="*/ 4204 h 4204"/>
                  <a:gd name="T86" fmla="*/ 1205 w 1598"/>
                  <a:gd name="T87" fmla="*/ 4204 h 4204"/>
                  <a:gd name="T88" fmla="*/ 1233 w 1598"/>
                  <a:gd name="T89" fmla="*/ 4204 h 4204"/>
                  <a:gd name="T90" fmla="*/ 1261 w 1598"/>
                  <a:gd name="T91" fmla="*/ 4204 h 4204"/>
                  <a:gd name="T92" fmla="*/ 1289 w 1598"/>
                  <a:gd name="T93" fmla="*/ 4204 h 4204"/>
                  <a:gd name="T94" fmla="*/ 1318 w 1598"/>
                  <a:gd name="T95" fmla="*/ 4204 h 4204"/>
                  <a:gd name="T96" fmla="*/ 1346 w 1598"/>
                  <a:gd name="T97" fmla="*/ 4204 h 4204"/>
                  <a:gd name="T98" fmla="*/ 1374 w 1598"/>
                  <a:gd name="T99" fmla="*/ 4204 h 4204"/>
                  <a:gd name="T100" fmla="*/ 1402 w 1598"/>
                  <a:gd name="T101" fmla="*/ 4204 h 4204"/>
                  <a:gd name="T102" fmla="*/ 1429 w 1598"/>
                  <a:gd name="T103" fmla="*/ 4204 h 4204"/>
                  <a:gd name="T104" fmla="*/ 1457 w 1598"/>
                  <a:gd name="T105" fmla="*/ 4204 h 4204"/>
                  <a:gd name="T106" fmla="*/ 1485 w 1598"/>
                  <a:gd name="T107" fmla="*/ 4204 h 4204"/>
                  <a:gd name="T108" fmla="*/ 1514 w 1598"/>
                  <a:gd name="T109" fmla="*/ 4204 h 4204"/>
                  <a:gd name="T110" fmla="*/ 1542 w 1598"/>
                  <a:gd name="T111" fmla="*/ 4204 h 4204"/>
                  <a:gd name="T112" fmla="*/ 1570 w 1598"/>
                  <a:gd name="T113" fmla="*/ 4204 h 4204"/>
                  <a:gd name="T114" fmla="*/ 1598 w 1598"/>
                  <a:gd name="T115" fmla="*/ 4204 h 4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8" h="4204">
                    <a:moveTo>
                      <a:pt x="0" y="4204"/>
                    </a:moveTo>
                    <a:lnTo>
                      <a:pt x="27" y="4204"/>
                    </a:lnTo>
                    <a:lnTo>
                      <a:pt x="55" y="4204"/>
                    </a:lnTo>
                    <a:lnTo>
                      <a:pt x="84" y="4204"/>
                    </a:lnTo>
                    <a:lnTo>
                      <a:pt x="112" y="4204"/>
                    </a:lnTo>
                    <a:lnTo>
                      <a:pt x="140" y="4204"/>
                    </a:lnTo>
                    <a:lnTo>
                      <a:pt x="168" y="4204"/>
                    </a:lnTo>
                    <a:lnTo>
                      <a:pt x="196" y="4204"/>
                    </a:lnTo>
                    <a:lnTo>
                      <a:pt x="224" y="4204"/>
                    </a:lnTo>
                    <a:lnTo>
                      <a:pt x="253" y="4204"/>
                    </a:lnTo>
                    <a:lnTo>
                      <a:pt x="280" y="4204"/>
                    </a:lnTo>
                    <a:lnTo>
                      <a:pt x="308" y="4204"/>
                    </a:lnTo>
                    <a:lnTo>
                      <a:pt x="336" y="4204"/>
                    </a:lnTo>
                    <a:lnTo>
                      <a:pt x="364" y="4204"/>
                    </a:lnTo>
                    <a:lnTo>
                      <a:pt x="392" y="4204"/>
                    </a:lnTo>
                    <a:lnTo>
                      <a:pt x="421" y="4204"/>
                    </a:lnTo>
                    <a:lnTo>
                      <a:pt x="449" y="4204"/>
                    </a:lnTo>
                    <a:lnTo>
                      <a:pt x="477" y="4204"/>
                    </a:lnTo>
                    <a:lnTo>
                      <a:pt x="504" y="4204"/>
                    </a:lnTo>
                    <a:lnTo>
                      <a:pt x="532" y="4201"/>
                    </a:lnTo>
                    <a:lnTo>
                      <a:pt x="560" y="4190"/>
                    </a:lnTo>
                    <a:lnTo>
                      <a:pt x="588" y="4153"/>
                    </a:lnTo>
                    <a:lnTo>
                      <a:pt x="617" y="4050"/>
                    </a:lnTo>
                    <a:lnTo>
                      <a:pt x="645" y="3807"/>
                    </a:lnTo>
                    <a:lnTo>
                      <a:pt x="673" y="3331"/>
                    </a:lnTo>
                    <a:lnTo>
                      <a:pt x="701" y="2563"/>
                    </a:lnTo>
                    <a:lnTo>
                      <a:pt x="728" y="1573"/>
                    </a:lnTo>
                    <a:lnTo>
                      <a:pt x="756" y="604"/>
                    </a:lnTo>
                    <a:lnTo>
                      <a:pt x="785" y="0"/>
                    </a:lnTo>
                    <a:lnTo>
                      <a:pt x="813" y="13"/>
                    </a:lnTo>
                    <a:lnTo>
                      <a:pt x="841" y="638"/>
                    </a:lnTo>
                    <a:lnTo>
                      <a:pt x="869" y="1615"/>
                    </a:lnTo>
                    <a:lnTo>
                      <a:pt x="897" y="2599"/>
                    </a:lnTo>
                    <a:lnTo>
                      <a:pt x="925" y="3355"/>
                    </a:lnTo>
                    <a:lnTo>
                      <a:pt x="952" y="3821"/>
                    </a:lnTo>
                    <a:lnTo>
                      <a:pt x="981" y="4057"/>
                    </a:lnTo>
                    <a:lnTo>
                      <a:pt x="1009" y="4156"/>
                    </a:lnTo>
                    <a:lnTo>
                      <a:pt x="1037" y="4191"/>
                    </a:lnTo>
                    <a:lnTo>
                      <a:pt x="1065" y="4202"/>
                    </a:lnTo>
                    <a:lnTo>
                      <a:pt x="1093" y="4204"/>
                    </a:lnTo>
                    <a:lnTo>
                      <a:pt x="1121" y="4204"/>
                    </a:lnTo>
                    <a:lnTo>
                      <a:pt x="1150" y="4204"/>
                    </a:lnTo>
                    <a:lnTo>
                      <a:pt x="1178" y="4204"/>
                    </a:lnTo>
                    <a:lnTo>
                      <a:pt x="1205" y="4204"/>
                    </a:lnTo>
                    <a:lnTo>
                      <a:pt x="1233" y="4204"/>
                    </a:lnTo>
                    <a:lnTo>
                      <a:pt x="1261" y="4204"/>
                    </a:lnTo>
                    <a:lnTo>
                      <a:pt x="1289" y="4204"/>
                    </a:lnTo>
                    <a:lnTo>
                      <a:pt x="1318" y="4204"/>
                    </a:lnTo>
                    <a:lnTo>
                      <a:pt x="1346" y="4204"/>
                    </a:lnTo>
                    <a:lnTo>
                      <a:pt x="1374" y="4204"/>
                    </a:lnTo>
                    <a:lnTo>
                      <a:pt x="1402" y="4204"/>
                    </a:lnTo>
                    <a:lnTo>
                      <a:pt x="1429" y="4204"/>
                    </a:lnTo>
                    <a:lnTo>
                      <a:pt x="1457" y="4204"/>
                    </a:lnTo>
                    <a:lnTo>
                      <a:pt x="1485" y="4204"/>
                    </a:lnTo>
                    <a:lnTo>
                      <a:pt x="1514" y="4204"/>
                    </a:lnTo>
                    <a:lnTo>
                      <a:pt x="1542" y="4204"/>
                    </a:lnTo>
                    <a:lnTo>
                      <a:pt x="1570" y="4204"/>
                    </a:lnTo>
                    <a:lnTo>
                      <a:pt x="1598" y="4204"/>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5" name="Oval 1435"/>
              <p:cNvSpPr>
                <a:spLocks noChangeArrowheads="1"/>
              </p:cNvSpPr>
              <p:nvPr/>
            </p:nvSpPr>
            <p:spPr bwMode="auto">
              <a:xfrm>
                <a:off x="601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6" name="Line 1436"/>
              <p:cNvSpPr>
                <a:spLocks noChangeShapeType="1"/>
              </p:cNvSpPr>
              <p:nvPr/>
            </p:nvSpPr>
            <p:spPr bwMode="auto">
              <a:xfrm>
                <a:off x="601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7" name="Line 1437"/>
              <p:cNvSpPr>
                <a:spLocks noChangeShapeType="1"/>
              </p:cNvSpPr>
              <p:nvPr/>
            </p:nvSpPr>
            <p:spPr bwMode="auto">
              <a:xfrm>
                <a:off x="602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8" name="Oval 1438"/>
              <p:cNvSpPr>
                <a:spLocks noChangeArrowheads="1"/>
              </p:cNvSpPr>
              <p:nvPr/>
            </p:nvSpPr>
            <p:spPr bwMode="auto">
              <a:xfrm>
                <a:off x="602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9" name="Line 1439"/>
              <p:cNvSpPr>
                <a:spLocks noChangeShapeType="1"/>
              </p:cNvSpPr>
              <p:nvPr/>
            </p:nvSpPr>
            <p:spPr bwMode="auto">
              <a:xfrm>
                <a:off x="602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0" name="Line 1440"/>
              <p:cNvSpPr>
                <a:spLocks noChangeShapeType="1"/>
              </p:cNvSpPr>
              <p:nvPr/>
            </p:nvSpPr>
            <p:spPr bwMode="auto">
              <a:xfrm>
                <a:off x="603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1" name="Oval 1441"/>
              <p:cNvSpPr>
                <a:spLocks noChangeArrowheads="1"/>
              </p:cNvSpPr>
              <p:nvPr/>
            </p:nvSpPr>
            <p:spPr bwMode="auto">
              <a:xfrm>
                <a:off x="604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2" name="Line 1442"/>
              <p:cNvSpPr>
                <a:spLocks noChangeShapeType="1"/>
              </p:cNvSpPr>
              <p:nvPr/>
            </p:nvSpPr>
            <p:spPr bwMode="auto">
              <a:xfrm>
                <a:off x="604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3" name="Line 1443"/>
              <p:cNvSpPr>
                <a:spLocks noChangeShapeType="1"/>
              </p:cNvSpPr>
              <p:nvPr/>
            </p:nvSpPr>
            <p:spPr bwMode="auto">
              <a:xfrm>
                <a:off x="604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4" name="Oval 1444"/>
              <p:cNvSpPr>
                <a:spLocks noChangeArrowheads="1"/>
              </p:cNvSpPr>
              <p:nvPr/>
            </p:nvSpPr>
            <p:spPr bwMode="auto">
              <a:xfrm>
                <a:off x="605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5" name="Line 1445"/>
              <p:cNvSpPr>
                <a:spLocks noChangeShapeType="1"/>
              </p:cNvSpPr>
              <p:nvPr/>
            </p:nvSpPr>
            <p:spPr bwMode="auto">
              <a:xfrm>
                <a:off x="605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6" name="Line 1446"/>
              <p:cNvSpPr>
                <a:spLocks noChangeShapeType="1"/>
              </p:cNvSpPr>
              <p:nvPr/>
            </p:nvSpPr>
            <p:spPr bwMode="auto">
              <a:xfrm>
                <a:off x="606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7" name="Oval 1447"/>
              <p:cNvSpPr>
                <a:spLocks noChangeArrowheads="1"/>
              </p:cNvSpPr>
              <p:nvPr/>
            </p:nvSpPr>
            <p:spPr bwMode="auto">
              <a:xfrm>
                <a:off x="6069"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8" name="Line 1448"/>
              <p:cNvSpPr>
                <a:spLocks noChangeShapeType="1"/>
              </p:cNvSpPr>
              <p:nvPr/>
            </p:nvSpPr>
            <p:spPr bwMode="auto">
              <a:xfrm>
                <a:off x="606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9" name="Line 1449"/>
              <p:cNvSpPr>
                <a:spLocks noChangeShapeType="1"/>
              </p:cNvSpPr>
              <p:nvPr/>
            </p:nvSpPr>
            <p:spPr bwMode="auto">
              <a:xfrm>
                <a:off x="607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0" name="Oval 1450"/>
              <p:cNvSpPr>
                <a:spLocks noChangeArrowheads="1"/>
              </p:cNvSpPr>
              <p:nvPr/>
            </p:nvSpPr>
            <p:spPr bwMode="auto">
              <a:xfrm>
                <a:off x="608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1" name="Line 1451"/>
              <p:cNvSpPr>
                <a:spLocks noChangeShapeType="1"/>
              </p:cNvSpPr>
              <p:nvPr/>
            </p:nvSpPr>
            <p:spPr bwMode="auto">
              <a:xfrm>
                <a:off x="608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2" name="Line 1452"/>
              <p:cNvSpPr>
                <a:spLocks noChangeShapeType="1"/>
              </p:cNvSpPr>
              <p:nvPr/>
            </p:nvSpPr>
            <p:spPr bwMode="auto">
              <a:xfrm>
                <a:off x="609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3" name="Oval 1453"/>
              <p:cNvSpPr>
                <a:spLocks noChangeArrowheads="1"/>
              </p:cNvSpPr>
              <p:nvPr/>
            </p:nvSpPr>
            <p:spPr bwMode="auto">
              <a:xfrm>
                <a:off x="609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4" name="Line 1454"/>
              <p:cNvSpPr>
                <a:spLocks noChangeShapeType="1"/>
              </p:cNvSpPr>
              <p:nvPr/>
            </p:nvSpPr>
            <p:spPr bwMode="auto">
              <a:xfrm>
                <a:off x="609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5" name="Line 1455"/>
              <p:cNvSpPr>
                <a:spLocks noChangeShapeType="1"/>
              </p:cNvSpPr>
              <p:nvPr/>
            </p:nvSpPr>
            <p:spPr bwMode="auto">
              <a:xfrm>
                <a:off x="610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6" name="Oval 1456"/>
              <p:cNvSpPr>
                <a:spLocks noChangeArrowheads="1"/>
              </p:cNvSpPr>
              <p:nvPr/>
            </p:nvSpPr>
            <p:spPr bwMode="auto">
              <a:xfrm>
                <a:off x="611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7" name="Line 1457"/>
              <p:cNvSpPr>
                <a:spLocks noChangeShapeType="1"/>
              </p:cNvSpPr>
              <p:nvPr/>
            </p:nvSpPr>
            <p:spPr bwMode="auto">
              <a:xfrm>
                <a:off x="611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8" name="Line 1458"/>
              <p:cNvSpPr>
                <a:spLocks noChangeShapeType="1"/>
              </p:cNvSpPr>
              <p:nvPr/>
            </p:nvSpPr>
            <p:spPr bwMode="auto">
              <a:xfrm>
                <a:off x="611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9" name="Oval 1459"/>
              <p:cNvSpPr>
                <a:spLocks noChangeArrowheads="1"/>
              </p:cNvSpPr>
              <p:nvPr/>
            </p:nvSpPr>
            <p:spPr bwMode="auto">
              <a:xfrm>
                <a:off x="612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0" name="Line 1460"/>
              <p:cNvSpPr>
                <a:spLocks noChangeShapeType="1"/>
              </p:cNvSpPr>
              <p:nvPr/>
            </p:nvSpPr>
            <p:spPr bwMode="auto">
              <a:xfrm>
                <a:off x="612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1" name="Line 1461"/>
              <p:cNvSpPr>
                <a:spLocks noChangeShapeType="1"/>
              </p:cNvSpPr>
              <p:nvPr/>
            </p:nvSpPr>
            <p:spPr bwMode="auto">
              <a:xfrm>
                <a:off x="613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2" name="Oval 1462"/>
              <p:cNvSpPr>
                <a:spLocks noChangeArrowheads="1"/>
              </p:cNvSpPr>
              <p:nvPr/>
            </p:nvSpPr>
            <p:spPr bwMode="auto">
              <a:xfrm>
                <a:off x="614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3" name="Line 1463"/>
              <p:cNvSpPr>
                <a:spLocks noChangeShapeType="1"/>
              </p:cNvSpPr>
              <p:nvPr/>
            </p:nvSpPr>
            <p:spPr bwMode="auto">
              <a:xfrm>
                <a:off x="614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4" name="Line 1464"/>
              <p:cNvSpPr>
                <a:spLocks noChangeShapeType="1"/>
              </p:cNvSpPr>
              <p:nvPr/>
            </p:nvSpPr>
            <p:spPr bwMode="auto">
              <a:xfrm>
                <a:off x="614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5" name="Oval 1465"/>
              <p:cNvSpPr>
                <a:spLocks noChangeArrowheads="1"/>
              </p:cNvSpPr>
              <p:nvPr/>
            </p:nvSpPr>
            <p:spPr bwMode="auto">
              <a:xfrm>
                <a:off x="615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6" name="Line 1466"/>
              <p:cNvSpPr>
                <a:spLocks noChangeShapeType="1"/>
              </p:cNvSpPr>
              <p:nvPr/>
            </p:nvSpPr>
            <p:spPr bwMode="auto">
              <a:xfrm>
                <a:off x="615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7" name="Line 1467"/>
              <p:cNvSpPr>
                <a:spLocks noChangeShapeType="1"/>
              </p:cNvSpPr>
              <p:nvPr/>
            </p:nvSpPr>
            <p:spPr bwMode="auto">
              <a:xfrm>
                <a:off x="616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8" name="Oval 1468"/>
              <p:cNvSpPr>
                <a:spLocks noChangeArrowheads="1"/>
              </p:cNvSpPr>
              <p:nvPr/>
            </p:nvSpPr>
            <p:spPr bwMode="auto">
              <a:xfrm>
                <a:off x="616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9" name="Line 1469"/>
              <p:cNvSpPr>
                <a:spLocks noChangeShapeType="1"/>
              </p:cNvSpPr>
              <p:nvPr/>
            </p:nvSpPr>
            <p:spPr bwMode="auto">
              <a:xfrm>
                <a:off x="616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0" name="Line 1470"/>
              <p:cNvSpPr>
                <a:spLocks noChangeShapeType="1"/>
              </p:cNvSpPr>
              <p:nvPr/>
            </p:nvSpPr>
            <p:spPr bwMode="auto">
              <a:xfrm>
                <a:off x="617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1" name="Oval 1471"/>
              <p:cNvSpPr>
                <a:spLocks noChangeArrowheads="1"/>
              </p:cNvSpPr>
              <p:nvPr/>
            </p:nvSpPr>
            <p:spPr bwMode="auto">
              <a:xfrm>
                <a:off x="618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2" name="Line 1472"/>
              <p:cNvSpPr>
                <a:spLocks noChangeShapeType="1"/>
              </p:cNvSpPr>
              <p:nvPr/>
            </p:nvSpPr>
            <p:spPr bwMode="auto">
              <a:xfrm>
                <a:off x="618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3" name="Line 1473"/>
              <p:cNvSpPr>
                <a:spLocks noChangeShapeType="1"/>
              </p:cNvSpPr>
              <p:nvPr/>
            </p:nvSpPr>
            <p:spPr bwMode="auto">
              <a:xfrm>
                <a:off x="618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4" name="Oval 1474"/>
              <p:cNvSpPr>
                <a:spLocks noChangeArrowheads="1"/>
              </p:cNvSpPr>
              <p:nvPr/>
            </p:nvSpPr>
            <p:spPr bwMode="auto">
              <a:xfrm>
                <a:off x="619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5" name="Line 1475"/>
              <p:cNvSpPr>
                <a:spLocks noChangeShapeType="1"/>
              </p:cNvSpPr>
              <p:nvPr/>
            </p:nvSpPr>
            <p:spPr bwMode="auto">
              <a:xfrm>
                <a:off x="619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6" name="Line 1476"/>
              <p:cNvSpPr>
                <a:spLocks noChangeShapeType="1"/>
              </p:cNvSpPr>
              <p:nvPr/>
            </p:nvSpPr>
            <p:spPr bwMode="auto">
              <a:xfrm>
                <a:off x="620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7" name="Oval 1477"/>
              <p:cNvSpPr>
                <a:spLocks noChangeArrowheads="1"/>
              </p:cNvSpPr>
              <p:nvPr/>
            </p:nvSpPr>
            <p:spPr bwMode="auto">
              <a:xfrm>
                <a:off x="621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8" name="Line 1478"/>
              <p:cNvSpPr>
                <a:spLocks noChangeShapeType="1"/>
              </p:cNvSpPr>
              <p:nvPr/>
            </p:nvSpPr>
            <p:spPr bwMode="auto">
              <a:xfrm>
                <a:off x="621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9" name="Line 1479"/>
              <p:cNvSpPr>
                <a:spLocks noChangeShapeType="1"/>
              </p:cNvSpPr>
              <p:nvPr/>
            </p:nvSpPr>
            <p:spPr bwMode="auto">
              <a:xfrm>
                <a:off x="621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0" name="Oval 1480"/>
              <p:cNvSpPr>
                <a:spLocks noChangeArrowheads="1"/>
              </p:cNvSpPr>
              <p:nvPr/>
            </p:nvSpPr>
            <p:spPr bwMode="auto">
              <a:xfrm>
                <a:off x="622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1" name="Line 1481"/>
              <p:cNvSpPr>
                <a:spLocks noChangeShapeType="1"/>
              </p:cNvSpPr>
              <p:nvPr/>
            </p:nvSpPr>
            <p:spPr bwMode="auto">
              <a:xfrm>
                <a:off x="622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2" name="Line 1482"/>
              <p:cNvSpPr>
                <a:spLocks noChangeShapeType="1"/>
              </p:cNvSpPr>
              <p:nvPr/>
            </p:nvSpPr>
            <p:spPr bwMode="auto">
              <a:xfrm>
                <a:off x="623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3" name="Oval 1483"/>
              <p:cNvSpPr>
                <a:spLocks noChangeArrowheads="1"/>
              </p:cNvSpPr>
              <p:nvPr/>
            </p:nvSpPr>
            <p:spPr bwMode="auto">
              <a:xfrm>
                <a:off x="623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4" name="Line 1484"/>
              <p:cNvSpPr>
                <a:spLocks noChangeShapeType="1"/>
              </p:cNvSpPr>
              <p:nvPr/>
            </p:nvSpPr>
            <p:spPr bwMode="auto">
              <a:xfrm>
                <a:off x="623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5" name="Line 1485"/>
              <p:cNvSpPr>
                <a:spLocks noChangeShapeType="1"/>
              </p:cNvSpPr>
              <p:nvPr/>
            </p:nvSpPr>
            <p:spPr bwMode="auto">
              <a:xfrm>
                <a:off x="624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6" name="Oval 1486"/>
              <p:cNvSpPr>
                <a:spLocks noChangeArrowheads="1"/>
              </p:cNvSpPr>
              <p:nvPr/>
            </p:nvSpPr>
            <p:spPr bwMode="auto">
              <a:xfrm>
                <a:off x="625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7" name="Line 1487"/>
              <p:cNvSpPr>
                <a:spLocks noChangeShapeType="1"/>
              </p:cNvSpPr>
              <p:nvPr/>
            </p:nvSpPr>
            <p:spPr bwMode="auto">
              <a:xfrm>
                <a:off x="625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8" name="Line 1488"/>
              <p:cNvSpPr>
                <a:spLocks noChangeShapeType="1"/>
              </p:cNvSpPr>
              <p:nvPr/>
            </p:nvSpPr>
            <p:spPr bwMode="auto">
              <a:xfrm>
                <a:off x="625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9" name="Oval 1489"/>
              <p:cNvSpPr>
                <a:spLocks noChangeArrowheads="1"/>
              </p:cNvSpPr>
              <p:nvPr/>
            </p:nvSpPr>
            <p:spPr bwMode="auto">
              <a:xfrm>
                <a:off x="626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0" name="Line 1490"/>
              <p:cNvSpPr>
                <a:spLocks noChangeShapeType="1"/>
              </p:cNvSpPr>
              <p:nvPr/>
            </p:nvSpPr>
            <p:spPr bwMode="auto">
              <a:xfrm>
                <a:off x="626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1" name="Line 1491"/>
              <p:cNvSpPr>
                <a:spLocks noChangeShapeType="1"/>
              </p:cNvSpPr>
              <p:nvPr/>
            </p:nvSpPr>
            <p:spPr bwMode="auto">
              <a:xfrm>
                <a:off x="627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2" name="Oval 1492"/>
              <p:cNvSpPr>
                <a:spLocks noChangeArrowheads="1"/>
              </p:cNvSpPr>
              <p:nvPr/>
            </p:nvSpPr>
            <p:spPr bwMode="auto">
              <a:xfrm>
                <a:off x="628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3" name="Line 1493"/>
              <p:cNvSpPr>
                <a:spLocks noChangeShapeType="1"/>
              </p:cNvSpPr>
              <p:nvPr/>
            </p:nvSpPr>
            <p:spPr bwMode="auto">
              <a:xfrm>
                <a:off x="627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4" name="Line 1494"/>
              <p:cNvSpPr>
                <a:spLocks noChangeShapeType="1"/>
              </p:cNvSpPr>
              <p:nvPr/>
            </p:nvSpPr>
            <p:spPr bwMode="auto">
              <a:xfrm>
                <a:off x="628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5" name="Oval 1495"/>
              <p:cNvSpPr>
                <a:spLocks noChangeArrowheads="1"/>
              </p:cNvSpPr>
              <p:nvPr/>
            </p:nvSpPr>
            <p:spPr bwMode="auto">
              <a:xfrm>
                <a:off x="629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6" name="Line 1496"/>
              <p:cNvSpPr>
                <a:spLocks noChangeShapeType="1"/>
              </p:cNvSpPr>
              <p:nvPr/>
            </p:nvSpPr>
            <p:spPr bwMode="auto">
              <a:xfrm>
                <a:off x="629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7" name="Line 1497"/>
              <p:cNvSpPr>
                <a:spLocks noChangeShapeType="1"/>
              </p:cNvSpPr>
              <p:nvPr/>
            </p:nvSpPr>
            <p:spPr bwMode="auto">
              <a:xfrm>
                <a:off x="630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8" name="Oval 1498"/>
              <p:cNvSpPr>
                <a:spLocks noChangeArrowheads="1"/>
              </p:cNvSpPr>
              <p:nvPr/>
            </p:nvSpPr>
            <p:spPr bwMode="auto">
              <a:xfrm>
                <a:off x="630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9" name="Line 1499"/>
              <p:cNvSpPr>
                <a:spLocks noChangeShapeType="1"/>
              </p:cNvSpPr>
              <p:nvPr/>
            </p:nvSpPr>
            <p:spPr bwMode="auto">
              <a:xfrm>
                <a:off x="630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0" name="Line 1500"/>
              <p:cNvSpPr>
                <a:spLocks noChangeShapeType="1"/>
              </p:cNvSpPr>
              <p:nvPr/>
            </p:nvSpPr>
            <p:spPr bwMode="auto">
              <a:xfrm>
                <a:off x="631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1" name="Oval 1501"/>
              <p:cNvSpPr>
                <a:spLocks noChangeArrowheads="1"/>
              </p:cNvSpPr>
              <p:nvPr/>
            </p:nvSpPr>
            <p:spPr bwMode="auto">
              <a:xfrm>
                <a:off x="632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2" name="Line 1502"/>
              <p:cNvSpPr>
                <a:spLocks noChangeShapeType="1"/>
              </p:cNvSpPr>
              <p:nvPr/>
            </p:nvSpPr>
            <p:spPr bwMode="auto">
              <a:xfrm>
                <a:off x="632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3" name="Line 1503"/>
              <p:cNvSpPr>
                <a:spLocks noChangeShapeType="1"/>
              </p:cNvSpPr>
              <p:nvPr/>
            </p:nvSpPr>
            <p:spPr bwMode="auto">
              <a:xfrm>
                <a:off x="632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4" name="Oval 1504"/>
              <p:cNvSpPr>
                <a:spLocks noChangeArrowheads="1"/>
              </p:cNvSpPr>
              <p:nvPr/>
            </p:nvSpPr>
            <p:spPr bwMode="auto">
              <a:xfrm>
                <a:off x="633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5" name="Line 1505"/>
              <p:cNvSpPr>
                <a:spLocks noChangeShapeType="1"/>
              </p:cNvSpPr>
              <p:nvPr/>
            </p:nvSpPr>
            <p:spPr bwMode="auto">
              <a:xfrm>
                <a:off x="633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6" name="Line 1506"/>
              <p:cNvSpPr>
                <a:spLocks noChangeShapeType="1"/>
              </p:cNvSpPr>
              <p:nvPr/>
            </p:nvSpPr>
            <p:spPr bwMode="auto">
              <a:xfrm>
                <a:off x="634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7" name="Oval 1507"/>
              <p:cNvSpPr>
                <a:spLocks noChangeArrowheads="1"/>
              </p:cNvSpPr>
              <p:nvPr/>
            </p:nvSpPr>
            <p:spPr bwMode="auto">
              <a:xfrm>
                <a:off x="635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8" name="Line 1508"/>
              <p:cNvSpPr>
                <a:spLocks noChangeShapeType="1"/>
              </p:cNvSpPr>
              <p:nvPr/>
            </p:nvSpPr>
            <p:spPr bwMode="auto">
              <a:xfrm>
                <a:off x="635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9" name="Line 1509"/>
              <p:cNvSpPr>
                <a:spLocks noChangeShapeType="1"/>
              </p:cNvSpPr>
              <p:nvPr/>
            </p:nvSpPr>
            <p:spPr bwMode="auto">
              <a:xfrm>
                <a:off x="635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0" name="Oval 1510"/>
              <p:cNvSpPr>
                <a:spLocks noChangeArrowheads="1"/>
              </p:cNvSpPr>
              <p:nvPr/>
            </p:nvSpPr>
            <p:spPr bwMode="auto">
              <a:xfrm>
                <a:off x="636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1" name="Line 1511"/>
              <p:cNvSpPr>
                <a:spLocks noChangeShapeType="1"/>
              </p:cNvSpPr>
              <p:nvPr/>
            </p:nvSpPr>
            <p:spPr bwMode="auto">
              <a:xfrm>
                <a:off x="636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2" name="Line 1512"/>
              <p:cNvSpPr>
                <a:spLocks noChangeShapeType="1"/>
              </p:cNvSpPr>
              <p:nvPr/>
            </p:nvSpPr>
            <p:spPr bwMode="auto">
              <a:xfrm>
                <a:off x="637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3" name="Oval 1513"/>
              <p:cNvSpPr>
                <a:spLocks noChangeArrowheads="1"/>
              </p:cNvSpPr>
              <p:nvPr/>
            </p:nvSpPr>
            <p:spPr bwMode="auto">
              <a:xfrm>
                <a:off x="637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4" name="Line 1514"/>
              <p:cNvSpPr>
                <a:spLocks noChangeShapeType="1"/>
              </p:cNvSpPr>
              <p:nvPr/>
            </p:nvSpPr>
            <p:spPr bwMode="auto">
              <a:xfrm>
                <a:off x="637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5" name="Line 1515"/>
              <p:cNvSpPr>
                <a:spLocks noChangeShapeType="1"/>
              </p:cNvSpPr>
              <p:nvPr/>
            </p:nvSpPr>
            <p:spPr bwMode="auto">
              <a:xfrm>
                <a:off x="638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6" name="Oval 1516"/>
              <p:cNvSpPr>
                <a:spLocks noChangeArrowheads="1"/>
              </p:cNvSpPr>
              <p:nvPr/>
            </p:nvSpPr>
            <p:spPr bwMode="auto">
              <a:xfrm>
                <a:off x="639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7" name="Line 1517"/>
              <p:cNvSpPr>
                <a:spLocks noChangeShapeType="1"/>
              </p:cNvSpPr>
              <p:nvPr/>
            </p:nvSpPr>
            <p:spPr bwMode="auto">
              <a:xfrm>
                <a:off x="639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8" name="Line 1518"/>
              <p:cNvSpPr>
                <a:spLocks noChangeShapeType="1"/>
              </p:cNvSpPr>
              <p:nvPr/>
            </p:nvSpPr>
            <p:spPr bwMode="auto">
              <a:xfrm>
                <a:off x="639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9" name="Oval 1519"/>
              <p:cNvSpPr>
                <a:spLocks noChangeArrowheads="1"/>
              </p:cNvSpPr>
              <p:nvPr/>
            </p:nvSpPr>
            <p:spPr bwMode="auto">
              <a:xfrm>
                <a:off x="640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0" name="Line 1520"/>
              <p:cNvSpPr>
                <a:spLocks noChangeShapeType="1"/>
              </p:cNvSpPr>
              <p:nvPr/>
            </p:nvSpPr>
            <p:spPr bwMode="auto">
              <a:xfrm>
                <a:off x="640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1" name="Line 1521"/>
              <p:cNvSpPr>
                <a:spLocks noChangeShapeType="1"/>
              </p:cNvSpPr>
              <p:nvPr/>
            </p:nvSpPr>
            <p:spPr bwMode="auto">
              <a:xfrm>
                <a:off x="641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2" name="Oval 1522"/>
              <p:cNvSpPr>
                <a:spLocks noChangeArrowheads="1"/>
              </p:cNvSpPr>
              <p:nvPr/>
            </p:nvSpPr>
            <p:spPr bwMode="auto">
              <a:xfrm>
                <a:off x="642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3" name="Line 1523"/>
              <p:cNvSpPr>
                <a:spLocks noChangeShapeType="1"/>
              </p:cNvSpPr>
              <p:nvPr/>
            </p:nvSpPr>
            <p:spPr bwMode="auto">
              <a:xfrm>
                <a:off x="642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4" name="Line 1524"/>
              <p:cNvSpPr>
                <a:spLocks noChangeShapeType="1"/>
              </p:cNvSpPr>
              <p:nvPr/>
            </p:nvSpPr>
            <p:spPr bwMode="auto">
              <a:xfrm>
                <a:off x="642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5" name="Oval 1525"/>
              <p:cNvSpPr>
                <a:spLocks noChangeArrowheads="1"/>
              </p:cNvSpPr>
              <p:nvPr/>
            </p:nvSpPr>
            <p:spPr bwMode="auto">
              <a:xfrm>
                <a:off x="643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6" name="Line 1526"/>
              <p:cNvSpPr>
                <a:spLocks noChangeShapeType="1"/>
              </p:cNvSpPr>
              <p:nvPr/>
            </p:nvSpPr>
            <p:spPr bwMode="auto">
              <a:xfrm>
                <a:off x="643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7" name="Line 1527"/>
              <p:cNvSpPr>
                <a:spLocks noChangeShapeType="1"/>
              </p:cNvSpPr>
              <p:nvPr/>
            </p:nvSpPr>
            <p:spPr bwMode="auto">
              <a:xfrm>
                <a:off x="644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8" name="Oval 1528"/>
              <p:cNvSpPr>
                <a:spLocks noChangeArrowheads="1"/>
              </p:cNvSpPr>
              <p:nvPr/>
            </p:nvSpPr>
            <p:spPr bwMode="auto">
              <a:xfrm>
                <a:off x="644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9" name="Line 1529"/>
              <p:cNvSpPr>
                <a:spLocks noChangeShapeType="1"/>
              </p:cNvSpPr>
              <p:nvPr/>
            </p:nvSpPr>
            <p:spPr bwMode="auto">
              <a:xfrm>
                <a:off x="644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0" name="Line 1530"/>
              <p:cNvSpPr>
                <a:spLocks noChangeShapeType="1"/>
              </p:cNvSpPr>
              <p:nvPr/>
            </p:nvSpPr>
            <p:spPr bwMode="auto">
              <a:xfrm>
                <a:off x="645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1" name="Oval 1531"/>
              <p:cNvSpPr>
                <a:spLocks noChangeArrowheads="1"/>
              </p:cNvSpPr>
              <p:nvPr/>
            </p:nvSpPr>
            <p:spPr bwMode="auto">
              <a:xfrm>
                <a:off x="646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2" name="Line 1532"/>
              <p:cNvSpPr>
                <a:spLocks noChangeShapeType="1"/>
              </p:cNvSpPr>
              <p:nvPr/>
            </p:nvSpPr>
            <p:spPr bwMode="auto">
              <a:xfrm>
                <a:off x="646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3" name="Line 1533"/>
              <p:cNvSpPr>
                <a:spLocks noChangeShapeType="1"/>
              </p:cNvSpPr>
              <p:nvPr/>
            </p:nvSpPr>
            <p:spPr bwMode="auto">
              <a:xfrm>
                <a:off x="646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4" name="Oval 1534"/>
              <p:cNvSpPr>
                <a:spLocks noChangeArrowheads="1"/>
              </p:cNvSpPr>
              <p:nvPr/>
            </p:nvSpPr>
            <p:spPr bwMode="auto">
              <a:xfrm>
                <a:off x="647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5" name="Line 1535"/>
              <p:cNvSpPr>
                <a:spLocks noChangeShapeType="1"/>
              </p:cNvSpPr>
              <p:nvPr/>
            </p:nvSpPr>
            <p:spPr bwMode="auto">
              <a:xfrm>
                <a:off x="647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6" name="Line 1536"/>
              <p:cNvSpPr>
                <a:spLocks noChangeShapeType="1"/>
              </p:cNvSpPr>
              <p:nvPr/>
            </p:nvSpPr>
            <p:spPr bwMode="auto">
              <a:xfrm>
                <a:off x="648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7" name="Oval 1537"/>
              <p:cNvSpPr>
                <a:spLocks noChangeArrowheads="1"/>
              </p:cNvSpPr>
              <p:nvPr/>
            </p:nvSpPr>
            <p:spPr bwMode="auto">
              <a:xfrm>
                <a:off x="649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8" name="Line 1538"/>
              <p:cNvSpPr>
                <a:spLocks noChangeShapeType="1"/>
              </p:cNvSpPr>
              <p:nvPr/>
            </p:nvSpPr>
            <p:spPr bwMode="auto">
              <a:xfrm>
                <a:off x="649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9" name="Line 1539"/>
              <p:cNvSpPr>
                <a:spLocks noChangeShapeType="1"/>
              </p:cNvSpPr>
              <p:nvPr/>
            </p:nvSpPr>
            <p:spPr bwMode="auto">
              <a:xfrm>
                <a:off x="649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0" name="Oval 1540"/>
              <p:cNvSpPr>
                <a:spLocks noChangeArrowheads="1"/>
              </p:cNvSpPr>
              <p:nvPr/>
            </p:nvSpPr>
            <p:spPr bwMode="auto">
              <a:xfrm>
                <a:off x="650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1" name="Line 1541"/>
              <p:cNvSpPr>
                <a:spLocks noChangeShapeType="1"/>
              </p:cNvSpPr>
              <p:nvPr/>
            </p:nvSpPr>
            <p:spPr bwMode="auto">
              <a:xfrm>
                <a:off x="650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2" name="Line 1542"/>
              <p:cNvSpPr>
                <a:spLocks noChangeShapeType="1"/>
              </p:cNvSpPr>
              <p:nvPr/>
            </p:nvSpPr>
            <p:spPr bwMode="auto">
              <a:xfrm>
                <a:off x="651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3" name="Oval 1543"/>
              <p:cNvSpPr>
                <a:spLocks noChangeArrowheads="1"/>
              </p:cNvSpPr>
              <p:nvPr/>
            </p:nvSpPr>
            <p:spPr bwMode="auto">
              <a:xfrm>
                <a:off x="651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4" name="Line 1544"/>
              <p:cNvSpPr>
                <a:spLocks noChangeShapeType="1"/>
              </p:cNvSpPr>
              <p:nvPr/>
            </p:nvSpPr>
            <p:spPr bwMode="auto">
              <a:xfrm>
                <a:off x="651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5" name="Line 1545"/>
              <p:cNvSpPr>
                <a:spLocks noChangeShapeType="1"/>
              </p:cNvSpPr>
              <p:nvPr/>
            </p:nvSpPr>
            <p:spPr bwMode="auto">
              <a:xfrm>
                <a:off x="652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6" name="Oval 1546"/>
              <p:cNvSpPr>
                <a:spLocks noChangeArrowheads="1"/>
              </p:cNvSpPr>
              <p:nvPr/>
            </p:nvSpPr>
            <p:spPr bwMode="auto">
              <a:xfrm>
                <a:off x="653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7" name="Line 1547"/>
              <p:cNvSpPr>
                <a:spLocks noChangeShapeType="1"/>
              </p:cNvSpPr>
              <p:nvPr/>
            </p:nvSpPr>
            <p:spPr bwMode="auto">
              <a:xfrm>
                <a:off x="653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8" name="Line 1548"/>
              <p:cNvSpPr>
                <a:spLocks noChangeShapeType="1"/>
              </p:cNvSpPr>
              <p:nvPr/>
            </p:nvSpPr>
            <p:spPr bwMode="auto">
              <a:xfrm>
                <a:off x="65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9" name="Oval 1549"/>
              <p:cNvSpPr>
                <a:spLocks noChangeArrowheads="1"/>
              </p:cNvSpPr>
              <p:nvPr/>
            </p:nvSpPr>
            <p:spPr bwMode="auto">
              <a:xfrm>
                <a:off x="654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0" name="Line 1550"/>
              <p:cNvSpPr>
                <a:spLocks noChangeShapeType="1"/>
              </p:cNvSpPr>
              <p:nvPr/>
            </p:nvSpPr>
            <p:spPr bwMode="auto">
              <a:xfrm>
                <a:off x="654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1" name="Line 1551"/>
              <p:cNvSpPr>
                <a:spLocks noChangeShapeType="1"/>
              </p:cNvSpPr>
              <p:nvPr/>
            </p:nvSpPr>
            <p:spPr bwMode="auto">
              <a:xfrm>
                <a:off x="655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2" name="Oval 1552"/>
              <p:cNvSpPr>
                <a:spLocks noChangeArrowheads="1"/>
              </p:cNvSpPr>
              <p:nvPr/>
            </p:nvSpPr>
            <p:spPr bwMode="auto">
              <a:xfrm>
                <a:off x="656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3" name="Line 1553"/>
              <p:cNvSpPr>
                <a:spLocks noChangeShapeType="1"/>
              </p:cNvSpPr>
              <p:nvPr/>
            </p:nvSpPr>
            <p:spPr bwMode="auto">
              <a:xfrm>
                <a:off x="656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4" name="Line 1554"/>
              <p:cNvSpPr>
                <a:spLocks noChangeShapeType="1"/>
              </p:cNvSpPr>
              <p:nvPr/>
            </p:nvSpPr>
            <p:spPr bwMode="auto">
              <a:xfrm>
                <a:off x="656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5" name="Oval 1555"/>
              <p:cNvSpPr>
                <a:spLocks noChangeArrowheads="1"/>
              </p:cNvSpPr>
              <p:nvPr/>
            </p:nvSpPr>
            <p:spPr bwMode="auto">
              <a:xfrm>
                <a:off x="657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6" name="Line 1556"/>
              <p:cNvSpPr>
                <a:spLocks noChangeShapeType="1"/>
              </p:cNvSpPr>
              <p:nvPr/>
            </p:nvSpPr>
            <p:spPr bwMode="auto">
              <a:xfrm>
                <a:off x="657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7" name="Line 1557"/>
              <p:cNvSpPr>
                <a:spLocks noChangeShapeType="1"/>
              </p:cNvSpPr>
              <p:nvPr/>
            </p:nvSpPr>
            <p:spPr bwMode="auto">
              <a:xfrm>
                <a:off x="658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8" name="Oval 1558"/>
              <p:cNvSpPr>
                <a:spLocks noChangeArrowheads="1"/>
              </p:cNvSpPr>
              <p:nvPr/>
            </p:nvSpPr>
            <p:spPr bwMode="auto">
              <a:xfrm>
                <a:off x="658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9" name="Line 1559"/>
              <p:cNvSpPr>
                <a:spLocks noChangeShapeType="1"/>
              </p:cNvSpPr>
              <p:nvPr/>
            </p:nvSpPr>
            <p:spPr bwMode="auto">
              <a:xfrm>
                <a:off x="658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0" name="Line 1560"/>
              <p:cNvSpPr>
                <a:spLocks noChangeShapeType="1"/>
              </p:cNvSpPr>
              <p:nvPr/>
            </p:nvSpPr>
            <p:spPr bwMode="auto">
              <a:xfrm>
                <a:off x="659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1" name="Oval 1561"/>
              <p:cNvSpPr>
                <a:spLocks noChangeArrowheads="1"/>
              </p:cNvSpPr>
              <p:nvPr/>
            </p:nvSpPr>
            <p:spPr bwMode="auto">
              <a:xfrm>
                <a:off x="660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2" name="Line 1562"/>
              <p:cNvSpPr>
                <a:spLocks noChangeShapeType="1"/>
              </p:cNvSpPr>
              <p:nvPr/>
            </p:nvSpPr>
            <p:spPr bwMode="auto">
              <a:xfrm>
                <a:off x="660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3" name="Line 1563"/>
              <p:cNvSpPr>
                <a:spLocks noChangeShapeType="1"/>
              </p:cNvSpPr>
              <p:nvPr/>
            </p:nvSpPr>
            <p:spPr bwMode="auto">
              <a:xfrm>
                <a:off x="660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4" name="Oval 1564"/>
              <p:cNvSpPr>
                <a:spLocks noChangeArrowheads="1"/>
              </p:cNvSpPr>
              <p:nvPr/>
            </p:nvSpPr>
            <p:spPr bwMode="auto">
              <a:xfrm>
                <a:off x="661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5" name="Line 1565"/>
              <p:cNvSpPr>
                <a:spLocks noChangeShapeType="1"/>
              </p:cNvSpPr>
              <p:nvPr/>
            </p:nvSpPr>
            <p:spPr bwMode="auto">
              <a:xfrm>
                <a:off x="661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6" name="Line 1566"/>
              <p:cNvSpPr>
                <a:spLocks noChangeShapeType="1"/>
              </p:cNvSpPr>
              <p:nvPr/>
            </p:nvSpPr>
            <p:spPr bwMode="auto">
              <a:xfrm>
                <a:off x="662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7" name="Oval 1567"/>
              <p:cNvSpPr>
                <a:spLocks noChangeArrowheads="1"/>
              </p:cNvSpPr>
              <p:nvPr/>
            </p:nvSpPr>
            <p:spPr bwMode="auto">
              <a:xfrm>
                <a:off x="663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8" name="Line 1568"/>
              <p:cNvSpPr>
                <a:spLocks noChangeShapeType="1"/>
              </p:cNvSpPr>
              <p:nvPr/>
            </p:nvSpPr>
            <p:spPr bwMode="auto">
              <a:xfrm>
                <a:off x="663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9" name="Line 1569"/>
              <p:cNvSpPr>
                <a:spLocks noChangeShapeType="1"/>
              </p:cNvSpPr>
              <p:nvPr/>
            </p:nvSpPr>
            <p:spPr bwMode="auto">
              <a:xfrm>
                <a:off x="663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0" name="Oval 1570"/>
              <p:cNvSpPr>
                <a:spLocks noChangeArrowheads="1"/>
              </p:cNvSpPr>
              <p:nvPr/>
            </p:nvSpPr>
            <p:spPr bwMode="auto">
              <a:xfrm>
                <a:off x="664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1" name="Line 1571"/>
              <p:cNvSpPr>
                <a:spLocks noChangeShapeType="1"/>
              </p:cNvSpPr>
              <p:nvPr/>
            </p:nvSpPr>
            <p:spPr bwMode="auto">
              <a:xfrm>
                <a:off x="664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2" name="Line 1572"/>
              <p:cNvSpPr>
                <a:spLocks noChangeShapeType="1"/>
              </p:cNvSpPr>
              <p:nvPr/>
            </p:nvSpPr>
            <p:spPr bwMode="auto">
              <a:xfrm>
                <a:off x="665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3" name="Oval 1573"/>
              <p:cNvSpPr>
                <a:spLocks noChangeArrowheads="1"/>
              </p:cNvSpPr>
              <p:nvPr/>
            </p:nvSpPr>
            <p:spPr bwMode="auto">
              <a:xfrm>
                <a:off x="665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4" name="Line 1574"/>
              <p:cNvSpPr>
                <a:spLocks noChangeShapeType="1"/>
              </p:cNvSpPr>
              <p:nvPr/>
            </p:nvSpPr>
            <p:spPr bwMode="auto">
              <a:xfrm>
                <a:off x="665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5" name="Line 1575"/>
              <p:cNvSpPr>
                <a:spLocks noChangeShapeType="1"/>
              </p:cNvSpPr>
              <p:nvPr/>
            </p:nvSpPr>
            <p:spPr bwMode="auto">
              <a:xfrm>
                <a:off x="666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6" name="Oval 1576"/>
              <p:cNvSpPr>
                <a:spLocks noChangeArrowheads="1"/>
              </p:cNvSpPr>
              <p:nvPr/>
            </p:nvSpPr>
            <p:spPr bwMode="auto">
              <a:xfrm>
                <a:off x="667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7" name="Line 1577"/>
              <p:cNvSpPr>
                <a:spLocks noChangeShapeType="1"/>
              </p:cNvSpPr>
              <p:nvPr/>
            </p:nvSpPr>
            <p:spPr bwMode="auto">
              <a:xfrm>
                <a:off x="667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8" name="Line 1578"/>
              <p:cNvSpPr>
                <a:spLocks noChangeShapeType="1"/>
              </p:cNvSpPr>
              <p:nvPr/>
            </p:nvSpPr>
            <p:spPr bwMode="auto">
              <a:xfrm>
                <a:off x="667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9" name="Oval 1579"/>
              <p:cNvSpPr>
                <a:spLocks noChangeArrowheads="1"/>
              </p:cNvSpPr>
              <p:nvPr/>
            </p:nvSpPr>
            <p:spPr bwMode="auto">
              <a:xfrm>
                <a:off x="668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0" name="Line 1580"/>
              <p:cNvSpPr>
                <a:spLocks noChangeShapeType="1"/>
              </p:cNvSpPr>
              <p:nvPr/>
            </p:nvSpPr>
            <p:spPr bwMode="auto">
              <a:xfrm>
                <a:off x="668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1" name="Line 1581"/>
              <p:cNvSpPr>
                <a:spLocks noChangeShapeType="1"/>
              </p:cNvSpPr>
              <p:nvPr/>
            </p:nvSpPr>
            <p:spPr bwMode="auto">
              <a:xfrm>
                <a:off x="669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2" name="Oval 1582"/>
              <p:cNvSpPr>
                <a:spLocks noChangeArrowheads="1"/>
              </p:cNvSpPr>
              <p:nvPr/>
            </p:nvSpPr>
            <p:spPr bwMode="auto">
              <a:xfrm>
                <a:off x="670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3" name="Line 1583"/>
              <p:cNvSpPr>
                <a:spLocks noChangeShapeType="1"/>
              </p:cNvSpPr>
              <p:nvPr/>
            </p:nvSpPr>
            <p:spPr bwMode="auto">
              <a:xfrm>
                <a:off x="670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4" name="Line 1584"/>
              <p:cNvSpPr>
                <a:spLocks noChangeShapeType="1"/>
              </p:cNvSpPr>
              <p:nvPr/>
            </p:nvSpPr>
            <p:spPr bwMode="auto">
              <a:xfrm>
                <a:off x="670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5" name="Oval 1585"/>
              <p:cNvSpPr>
                <a:spLocks noChangeArrowheads="1"/>
              </p:cNvSpPr>
              <p:nvPr/>
            </p:nvSpPr>
            <p:spPr bwMode="auto">
              <a:xfrm>
                <a:off x="671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6" name="Line 1586"/>
              <p:cNvSpPr>
                <a:spLocks noChangeShapeType="1"/>
              </p:cNvSpPr>
              <p:nvPr/>
            </p:nvSpPr>
            <p:spPr bwMode="auto">
              <a:xfrm>
                <a:off x="671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7" name="Line 1587"/>
              <p:cNvSpPr>
                <a:spLocks noChangeShapeType="1"/>
              </p:cNvSpPr>
              <p:nvPr/>
            </p:nvSpPr>
            <p:spPr bwMode="auto">
              <a:xfrm>
                <a:off x="672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8" name="Oval 1588"/>
              <p:cNvSpPr>
                <a:spLocks noChangeArrowheads="1"/>
              </p:cNvSpPr>
              <p:nvPr/>
            </p:nvSpPr>
            <p:spPr bwMode="auto">
              <a:xfrm>
                <a:off x="672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9" name="Line 1589"/>
              <p:cNvSpPr>
                <a:spLocks noChangeShapeType="1"/>
              </p:cNvSpPr>
              <p:nvPr/>
            </p:nvSpPr>
            <p:spPr bwMode="auto">
              <a:xfrm>
                <a:off x="672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0" name="Line 1590"/>
              <p:cNvSpPr>
                <a:spLocks noChangeShapeType="1"/>
              </p:cNvSpPr>
              <p:nvPr/>
            </p:nvSpPr>
            <p:spPr bwMode="auto">
              <a:xfrm>
                <a:off x="673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1" name="Oval 1591"/>
              <p:cNvSpPr>
                <a:spLocks noChangeArrowheads="1"/>
              </p:cNvSpPr>
              <p:nvPr/>
            </p:nvSpPr>
            <p:spPr bwMode="auto">
              <a:xfrm>
                <a:off x="674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2" name="Line 1592"/>
              <p:cNvSpPr>
                <a:spLocks noChangeShapeType="1"/>
              </p:cNvSpPr>
              <p:nvPr/>
            </p:nvSpPr>
            <p:spPr bwMode="auto">
              <a:xfrm>
                <a:off x="674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3" name="Line 1593"/>
              <p:cNvSpPr>
                <a:spLocks noChangeShapeType="1"/>
              </p:cNvSpPr>
              <p:nvPr/>
            </p:nvSpPr>
            <p:spPr bwMode="auto">
              <a:xfrm>
                <a:off x="674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4" name="Oval 1594"/>
              <p:cNvSpPr>
                <a:spLocks noChangeArrowheads="1"/>
              </p:cNvSpPr>
              <p:nvPr/>
            </p:nvSpPr>
            <p:spPr bwMode="auto">
              <a:xfrm>
                <a:off x="675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5" name="Line 1595"/>
              <p:cNvSpPr>
                <a:spLocks noChangeShapeType="1"/>
              </p:cNvSpPr>
              <p:nvPr/>
            </p:nvSpPr>
            <p:spPr bwMode="auto">
              <a:xfrm>
                <a:off x="675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6" name="Line 1596"/>
              <p:cNvSpPr>
                <a:spLocks noChangeShapeType="1"/>
              </p:cNvSpPr>
              <p:nvPr/>
            </p:nvSpPr>
            <p:spPr bwMode="auto">
              <a:xfrm>
                <a:off x="676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7" name="Oval 1597"/>
              <p:cNvSpPr>
                <a:spLocks noChangeArrowheads="1"/>
              </p:cNvSpPr>
              <p:nvPr/>
            </p:nvSpPr>
            <p:spPr bwMode="auto">
              <a:xfrm>
                <a:off x="677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8" name="Line 1598"/>
              <p:cNvSpPr>
                <a:spLocks noChangeShapeType="1"/>
              </p:cNvSpPr>
              <p:nvPr/>
            </p:nvSpPr>
            <p:spPr bwMode="auto">
              <a:xfrm>
                <a:off x="677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9" name="Line 1599"/>
              <p:cNvSpPr>
                <a:spLocks noChangeShapeType="1"/>
              </p:cNvSpPr>
              <p:nvPr/>
            </p:nvSpPr>
            <p:spPr bwMode="auto">
              <a:xfrm>
                <a:off x="677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0" name="Oval 1600"/>
              <p:cNvSpPr>
                <a:spLocks noChangeArrowheads="1"/>
              </p:cNvSpPr>
              <p:nvPr/>
            </p:nvSpPr>
            <p:spPr bwMode="auto">
              <a:xfrm>
                <a:off x="678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1" name="Line 1601"/>
              <p:cNvSpPr>
                <a:spLocks noChangeShapeType="1"/>
              </p:cNvSpPr>
              <p:nvPr/>
            </p:nvSpPr>
            <p:spPr bwMode="auto">
              <a:xfrm>
                <a:off x="678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2" name="Line 1602"/>
              <p:cNvSpPr>
                <a:spLocks noChangeShapeType="1"/>
              </p:cNvSpPr>
              <p:nvPr/>
            </p:nvSpPr>
            <p:spPr bwMode="auto">
              <a:xfrm>
                <a:off x="679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3" name="Oval 1603"/>
              <p:cNvSpPr>
                <a:spLocks noChangeArrowheads="1"/>
              </p:cNvSpPr>
              <p:nvPr/>
            </p:nvSpPr>
            <p:spPr bwMode="auto">
              <a:xfrm>
                <a:off x="679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4" name="Line 1604"/>
              <p:cNvSpPr>
                <a:spLocks noChangeShapeType="1"/>
              </p:cNvSpPr>
              <p:nvPr/>
            </p:nvSpPr>
            <p:spPr bwMode="auto">
              <a:xfrm>
                <a:off x="679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5" name="Line 1605"/>
              <p:cNvSpPr>
                <a:spLocks noChangeShapeType="1"/>
              </p:cNvSpPr>
              <p:nvPr/>
            </p:nvSpPr>
            <p:spPr bwMode="auto">
              <a:xfrm>
                <a:off x="680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6" name="Oval 1606"/>
              <p:cNvSpPr>
                <a:spLocks noChangeArrowheads="1"/>
              </p:cNvSpPr>
              <p:nvPr/>
            </p:nvSpPr>
            <p:spPr bwMode="auto">
              <a:xfrm>
                <a:off x="681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7" name="Line 1607"/>
              <p:cNvSpPr>
                <a:spLocks noChangeShapeType="1"/>
              </p:cNvSpPr>
              <p:nvPr/>
            </p:nvSpPr>
            <p:spPr bwMode="auto">
              <a:xfrm>
                <a:off x="681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8" name="Line 1608"/>
              <p:cNvSpPr>
                <a:spLocks noChangeShapeType="1"/>
              </p:cNvSpPr>
              <p:nvPr/>
            </p:nvSpPr>
            <p:spPr bwMode="auto">
              <a:xfrm>
                <a:off x="681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18" name="Group 1810"/>
            <p:cNvGrpSpPr>
              <a:grpSpLocks/>
            </p:cNvGrpSpPr>
            <p:nvPr/>
          </p:nvGrpSpPr>
          <p:grpSpPr bwMode="auto">
            <a:xfrm>
              <a:off x="8754534" y="1218926"/>
              <a:ext cx="3114675" cy="2994025"/>
              <a:chOff x="4976" y="1193"/>
              <a:chExt cx="1962" cy="1886"/>
            </a:xfrm>
          </p:grpSpPr>
          <p:sp>
            <p:nvSpPr>
              <p:cNvPr id="1039" name="Oval 1610"/>
              <p:cNvSpPr>
                <a:spLocks noChangeArrowheads="1"/>
              </p:cNvSpPr>
              <p:nvPr/>
            </p:nvSpPr>
            <p:spPr bwMode="auto">
              <a:xfrm>
                <a:off x="682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0" name="Line 1611"/>
              <p:cNvSpPr>
                <a:spLocks noChangeShapeType="1"/>
              </p:cNvSpPr>
              <p:nvPr/>
            </p:nvSpPr>
            <p:spPr bwMode="auto">
              <a:xfrm>
                <a:off x="682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1" name="Line 1612"/>
              <p:cNvSpPr>
                <a:spLocks noChangeShapeType="1"/>
              </p:cNvSpPr>
              <p:nvPr/>
            </p:nvSpPr>
            <p:spPr bwMode="auto">
              <a:xfrm>
                <a:off x="683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2" name="Oval 1613"/>
              <p:cNvSpPr>
                <a:spLocks noChangeArrowheads="1"/>
              </p:cNvSpPr>
              <p:nvPr/>
            </p:nvSpPr>
            <p:spPr bwMode="auto">
              <a:xfrm>
                <a:off x="684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3" name="Line 1614"/>
              <p:cNvSpPr>
                <a:spLocks noChangeShapeType="1"/>
              </p:cNvSpPr>
              <p:nvPr/>
            </p:nvSpPr>
            <p:spPr bwMode="auto">
              <a:xfrm>
                <a:off x="684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4" name="Line 1615"/>
              <p:cNvSpPr>
                <a:spLocks noChangeShapeType="1"/>
              </p:cNvSpPr>
              <p:nvPr/>
            </p:nvSpPr>
            <p:spPr bwMode="auto">
              <a:xfrm>
                <a:off x="684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5" name="Oval 1616"/>
              <p:cNvSpPr>
                <a:spLocks noChangeArrowheads="1"/>
              </p:cNvSpPr>
              <p:nvPr/>
            </p:nvSpPr>
            <p:spPr bwMode="auto">
              <a:xfrm>
                <a:off x="685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6" name="Line 1617"/>
              <p:cNvSpPr>
                <a:spLocks noChangeShapeType="1"/>
              </p:cNvSpPr>
              <p:nvPr/>
            </p:nvSpPr>
            <p:spPr bwMode="auto">
              <a:xfrm>
                <a:off x="685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7" name="Line 1618"/>
              <p:cNvSpPr>
                <a:spLocks noChangeShapeType="1"/>
              </p:cNvSpPr>
              <p:nvPr/>
            </p:nvSpPr>
            <p:spPr bwMode="auto">
              <a:xfrm>
                <a:off x="686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8" name="Oval 1619"/>
              <p:cNvSpPr>
                <a:spLocks noChangeArrowheads="1"/>
              </p:cNvSpPr>
              <p:nvPr/>
            </p:nvSpPr>
            <p:spPr bwMode="auto">
              <a:xfrm>
                <a:off x="686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9" name="Line 1620"/>
              <p:cNvSpPr>
                <a:spLocks noChangeShapeType="1"/>
              </p:cNvSpPr>
              <p:nvPr/>
            </p:nvSpPr>
            <p:spPr bwMode="auto">
              <a:xfrm>
                <a:off x="686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0" name="Line 1621"/>
              <p:cNvSpPr>
                <a:spLocks noChangeShapeType="1"/>
              </p:cNvSpPr>
              <p:nvPr/>
            </p:nvSpPr>
            <p:spPr bwMode="auto">
              <a:xfrm>
                <a:off x="687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1" name="Oval 1622"/>
              <p:cNvSpPr>
                <a:spLocks noChangeArrowheads="1"/>
              </p:cNvSpPr>
              <p:nvPr/>
            </p:nvSpPr>
            <p:spPr bwMode="auto">
              <a:xfrm>
                <a:off x="688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2" name="Line 1623"/>
              <p:cNvSpPr>
                <a:spLocks noChangeShapeType="1"/>
              </p:cNvSpPr>
              <p:nvPr/>
            </p:nvSpPr>
            <p:spPr bwMode="auto">
              <a:xfrm>
                <a:off x="688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3" name="Line 1624"/>
              <p:cNvSpPr>
                <a:spLocks noChangeShapeType="1"/>
              </p:cNvSpPr>
              <p:nvPr/>
            </p:nvSpPr>
            <p:spPr bwMode="auto">
              <a:xfrm>
                <a:off x="688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4" name="Oval 1625"/>
              <p:cNvSpPr>
                <a:spLocks noChangeArrowheads="1"/>
              </p:cNvSpPr>
              <p:nvPr/>
            </p:nvSpPr>
            <p:spPr bwMode="auto">
              <a:xfrm>
                <a:off x="689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5" name="Line 1626"/>
              <p:cNvSpPr>
                <a:spLocks noChangeShapeType="1"/>
              </p:cNvSpPr>
              <p:nvPr/>
            </p:nvSpPr>
            <p:spPr bwMode="auto">
              <a:xfrm>
                <a:off x="689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6" name="Line 1627"/>
              <p:cNvSpPr>
                <a:spLocks noChangeShapeType="1"/>
              </p:cNvSpPr>
              <p:nvPr/>
            </p:nvSpPr>
            <p:spPr bwMode="auto">
              <a:xfrm>
                <a:off x="690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7" name="Oval 1628"/>
              <p:cNvSpPr>
                <a:spLocks noChangeArrowheads="1"/>
              </p:cNvSpPr>
              <p:nvPr/>
            </p:nvSpPr>
            <p:spPr bwMode="auto">
              <a:xfrm>
                <a:off x="691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8" name="Line 1629"/>
              <p:cNvSpPr>
                <a:spLocks noChangeShapeType="1"/>
              </p:cNvSpPr>
              <p:nvPr/>
            </p:nvSpPr>
            <p:spPr bwMode="auto">
              <a:xfrm>
                <a:off x="691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9" name="Line 1630"/>
              <p:cNvSpPr>
                <a:spLocks noChangeShapeType="1"/>
              </p:cNvSpPr>
              <p:nvPr/>
            </p:nvSpPr>
            <p:spPr bwMode="auto">
              <a:xfrm>
                <a:off x="691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0" name="Oval 1631"/>
              <p:cNvSpPr>
                <a:spLocks noChangeArrowheads="1"/>
              </p:cNvSpPr>
              <p:nvPr/>
            </p:nvSpPr>
            <p:spPr bwMode="auto">
              <a:xfrm>
                <a:off x="692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1" name="Line 1632"/>
              <p:cNvSpPr>
                <a:spLocks noChangeShapeType="1"/>
              </p:cNvSpPr>
              <p:nvPr/>
            </p:nvSpPr>
            <p:spPr bwMode="auto">
              <a:xfrm>
                <a:off x="692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2" name="Line 1633"/>
              <p:cNvSpPr>
                <a:spLocks noChangeShapeType="1"/>
              </p:cNvSpPr>
              <p:nvPr/>
            </p:nvSpPr>
            <p:spPr bwMode="auto">
              <a:xfrm>
                <a:off x="693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3" name="Freeform 1634"/>
              <p:cNvSpPr>
                <a:spLocks/>
              </p:cNvSpPr>
              <p:nvPr/>
            </p:nvSpPr>
            <p:spPr bwMode="auto">
              <a:xfrm>
                <a:off x="6020" y="3072"/>
                <a:ext cx="911" cy="0"/>
              </a:xfrm>
              <a:custGeom>
                <a:avLst/>
                <a:gdLst>
                  <a:gd name="T0" fmla="*/ 29 w 1824"/>
                  <a:gd name="T1" fmla="*/ 85 w 1824"/>
                  <a:gd name="T2" fmla="*/ 141 w 1824"/>
                  <a:gd name="T3" fmla="*/ 197 w 1824"/>
                  <a:gd name="T4" fmla="*/ 253 w 1824"/>
                  <a:gd name="T5" fmla="*/ 309 w 1824"/>
                  <a:gd name="T6" fmla="*/ 365 w 1824"/>
                  <a:gd name="T7" fmla="*/ 422 w 1824"/>
                  <a:gd name="T8" fmla="*/ 477 w 1824"/>
                  <a:gd name="T9" fmla="*/ 533 w 1824"/>
                  <a:gd name="T10" fmla="*/ 590 w 1824"/>
                  <a:gd name="T11" fmla="*/ 646 w 1824"/>
                  <a:gd name="T12" fmla="*/ 701 w 1824"/>
                  <a:gd name="T13" fmla="*/ 758 w 1824"/>
                  <a:gd name="T14" fmla="*/ 814 w 1824"/>
                  <a:gd name="T15" fmla="*/ 870 w 1824"/>
                  <a:gd name="T16" fmla="*/ 927 w 1824"/>
                  <a:gd name="T17" fmla="*/ 982 w 1824"/>
                  <a:gd name="T18" fmla="*/ 1038 w 1824"/>
                  <a:gd name="T19" fmla="*/ 1094 w 1824"/>
                  <a:gd name="T20" fmla="*/ 1151 w 1824"/>
                  <a:gd name="T21" fmla="*/ 1206 w 1824"/>
                  <a:gd name="T22" fmla="*/ 1262 w 1824"/>
                  <a:gd name="T23" fmla="*/ 1319 w 1824"/>
                  <a:gd name="T24" fmla="*/ 1375 w 1824"/>
                  <a:gd name="T25" fmla="*/ 1430 w 1824"/>
                  <a:gd name="T26" fmla="*/ 1487 w 1824"/>
                  <a:gd name="T27" fmla="*/ 1543 w 1824"/>
                  <a:gd name="T28" fmla="*/ 1599 w 1824"/>
                  <a:gd name="T29" fmla="*/ 1655 w 1824"/>
                  <a:gd name="T30" fmla="*/ 1711 w 1824"/>
                  <a:gd name="T31" fmla="*/ 1767 w 1824"/>
                  <a:gd name="T32" fmla="*/ 1824 w 182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1824">
                    <a:moveTo>
                      <a:pt x="0" y="0"/>
                    </a:moveTo>
                    <a:lnTo>
                      <a:pt x="29" y="0"/>
                    </a:lnTo>
                    <a:lnTo>
                      <a:pt x="57" y="0"/>
                    </a:lnTo>
                    <a:lnTo>
                      <a:pt x="85" y="0"/>
                    </a:lnTo>
                    <a:lnTo>
                      <a:pt x="113" y="0"/>
                    </a:lnTo>
                    <a:lnTo>
                      <a:pt x="141" y="0"/>
                    </a:lnTo>
                    <a:lnTo>
                      <a:pt x="169" y="0"/>
                    </a:lnTo>
                    <a:lnTo>
                      <a:pt x="197" y="0"/>
                    </a:lnTo>
                    <a:lnTo>
                      <a:pt x="226" y="0"/>
                    </a:lnTo>
                    <a:lnTo>
                      <a:pt x="253" y="0"/>
                    </a:lnTo>
                    <a:lnTo>
                      <a:pt x="281" y="0"/>
                    </a:lnTo>
                    <a:lnTo>
                      <a:pt x="309" y="0"/>
                    </a:lnTo>
                    <a:lnTo>
                      <a:pt x="337" y="0"/>
                    </a:lnTo>
                    <a:lnTo>
                      <a:pt x="365" y="0"/>
                    </a:lnTo>
                    <a:lnTo>
                      <a:pt x="394" y="0"/>
                    </a:lnTo>
                    <a:lnTo>
                      <a:pt x="422" y="0"/>
                    </a:lnTo>
                    <a:lnTo>
                      <a:pt x="450" y="0"/>
                    </a:lnTo>
                    <a:lnTo>
                      <a:pt x="477" y="0"/>
                    </a:lnTo>
                    <a:lnTo>
                      <a:pt x="505" y="0"/>
                    </a:lnTo>
                    <a:lnTo>
                      <a:pt x="533" y="0"/>
                    </a:lnTo>
                    <a:lnTo>
                      <a:pt x="561" y="0"/>
                    </a:lnTo>
                    <a:lnTo>
                      <a:pt x="590" y="0"/>
                    </a:lnTo>
                    <a:lnTo>
                      <a:pt x="618" y="0"/>
                    </a:lnTo>
                    <a:lnTo>
                      <a:pt x="646" y="0"/>
                    </a:lnTo>
                    <a:lnTo>
                      <a:pt x="674" y="0"/>
                    </a:lnTo>
                    <a:lnTo>
                      <a:pt x="701" y="0"/>
                    </a:lnTo>
                    <a:lnTo>
                      <a:pt x="729" y="0"/>
                    </a:lnTo>
                    <a:lnTo>
                      <a:pt x="758" y="0"/>
                    </a:lnTo>
                    <a:lnTo>
                      <a:pt x="786" y="0"/>
                    </a:lnTo>
                    <a:lnTo>
                      <a:pt x="814" y="0"/>
                    </a:lnTo>
                    <a:lnTo>
                      <a:pt x="842" y="0"/>
                    </a:lnTo>
                    <a:lnTo>
                      <a:pt x="870" y="0"/>
                    </a:lnTo>
                    <a:lnTo>
                      <a:pt x="898" y="0"/>
                    </a:lnTo>
                    <a:lnTo>
                      <a:pt x="927" y="0"/>
                    </a:lnTo>
                    <a:lnTo>
                      <a:pt x="954" y="0"/>
                    </a:lnTo>
                    <a:lnTo>
                      <a:pt x="982" y="0"/>
                    </a:lnTo>
                    <a:lnTo>
                      <a:pt x="1010" y="0"/>
                    </a:lnTo>
                    <a:lnTo>
                      <a:pt x="1038" y="0"/>
                    </a:lnTo>
                    <a:lnTo>
                      <a:pt x="1066" y="0"/>
                    </a:lnTo>
                    <a:lnTo>
                      <a:pt x="1094" y="0"/>
                    </a:lnTo>
                    <a:lnTo>
                      <a:pt x="1123" y="0"/>
                    </a:lnTo>
                    <a:lnTo>
                      <a:pt x="1151" y="0"/>
                    </a:lnTo>
                    <a:lnTo>
                      <a:pt x="1178" y="0"/>
                    </a:lnTo>
                    <a:lnTo>
                      <a:pt x="1206" y="0"/>
                    </a:lnTo>
                    <a:lnTo>
                      <a:pt x="1234" y="0"/>
                    </a:lnTo>
                    <a:lnTo>
                      <a:pt x="1262" y="0"/>
                    </a:lnTo>
                    <a:lnTo>
                      <a:pt x="1291" y="0"/>
                    </a:lnTo>
                    <a:lnTo>
                      <a:pt x="1319" y="0"/>
                    </a:lnTo>
                    <a:lnTo>
                      <a:pt x="1347" y="0"/>
                    </a:lnTo>
                    <a:lnTo>
                      <a:pt x="1375" y="0"/>
                    </a:lnTo>
                    <a:lnTo>
                      <a:pt x="1402" y="0"/>
                    </a:lnTo>
                    <a:lnTo>
                      <a:pt x="1430" y="0"/>
                    </a:lnTo>
                    <a:lnTo>
                      <a:pt x="1458" y="0"/>
                    </a:lnTo>
                    <a:lnTo>
                      <a:pt x="1487" y="0"/>
                    </a:lnTo>
                    <a:lnTo>
                      <a:pt x="1515" y="0"/>
                    </a:lnTo>
                    <a:lnTo>
                      <a:pt x="1543" y="0"/>
                    </a:lnTo>
                    <a:lnTo>
                      <a:pt x="1571" y="0"/>
                    </a:lnTo>
                    <a:lnTo>
                      <a:pt x="1599" y="0"/>
                    </a:lnTo>
                    <a:lnTo>
                      <a:pt x="1626" y="0"/>
                    </a:lnTo>
                    <a:lnTo>
                      <a:pt x="1655" y="0"/>
                    </a:lnTo>
                    <a:lnTo>
                      <a:pt x="1683" y="0"/>
                    </a:lnTo>
                    <a:lnTo>
                      <a:pt x="1711" y="0"/>
                    </a:lnTo>
                    <a:lnTo>
                      <a:pt x="1739" y="0"/>
                    </a:lnTo>
                    <a:lnTo>
                      <a:pt x="1767" y="0"/>
                    </a:lnTo>
                    <a:lnTo>
                      <a:pt x="1795" y="0"/>
                    </a:lnTo>
                    <a:lnTo>
                      <a:pt x="1824"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4" name="Oval 1635"/>
              <p:cNvSpPr>
                <a:spLocks noChangeArrowheads="1"/>
              </p:cNvSpPr>
              <p:nvPr/>
            </p:nvSpPr>
            <p:spPr bwMode="auto">
              <a:xfrm>
                <a:off x="4976"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5" name="Line 1636"/>
              <p:cNvSpPr>
                <a:spLocks noChangeShapeType="1"/>
              </p:cNvSpPr>
              <p:nvPr/>
            </p:nvSpPr>
            <p:spPr bwMode="auto">
              <a:xfrm>
                <a:off x="497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6" name="Line 1637"/>
              <p:cNvSpPr>
                <a:spLocks noChangeShapeType="1"/>
              </p:cNvSpPr>
              <p:nvPr/>
            </p:nvSpPr>
            <p:spPr bwMode="auto">
              <a:xfrm>
                <a:off x="498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7" name="Oval 1638"/>
              <p:cNvSpPr>
                <a:spLocks noChangeArrowheads="1"/>
              </p:cNvSpPr>
              <p:nvPr/>
            </p:nvSpPr>
            <p:spPr bwMode="auto">
              <a:xfrm>
                <a:off x="4990"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8" name="Line 1639"/>
              <p:cNvSpPr>
                <a:spLocks noChangeShapeType="1"/>
              </p:cNvSpPr>
              <p:nvPr/>
            </p:nvSpPr>
            <p:spPr bwMode="auto">
              <a:xfrm>
                <a:off x="4990"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9" name="Line 1640"/>
              <p:cNvSpPr>
                <a:spLocks noChangeShapeType="1"/>
              </p:cNvSpPr>
              <p:nvPr/>
            </p:nvSpPr>
            <p:spPr bwMode="auto">
              <a:xfrm>
                <a:off x="499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0" name="Oval 1641"/>
              <p:cNvSpPr>
                <a:spLocks noChangeArrowheads="1"/>
              </p:cNvSpPr>
              <p:nvPr/>
            </p:nvSpPr>
            <p:spPr bwMode="auto">
              <a:xfrm>
                <a:off x="500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1" name="Line 1642"/>
              <p:cNvSpPr>
                <a:spLocks noChangeShapeType="1"/>
              </p:cNvSpPr>
              <p:nvPr/>
            </p:nvSpPr>
            <p:spPr bwMode="auto">
              <a:xfrm>
                <a:off x="5004"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2" name="Line 1643"/>
              <p:cNvSpPr>
                <a:spLocks noChangeShapeType="1"/>
              </p:cNvSpPr>
              <p:nvPr/>
            </p:nvSpPr>
            <p:spPr bwMode="auto">
              <a:xfrm>
                <a:off x="501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3" name="Oval 1644"/>
              <p:cNvSpPr>
                <a:spLocks noChangeArrowheads="1"/>
              </p:cNvSpPr>
              <p:nvPr/>
            </p:nvSpPr>
            <p:spPr bwMode="auto">
              <a:xfrm>
                <a:off x="501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4" name="Line 1645"/>
              <p:cNvSpPr>
                <a:spLocks noChangeShapeType="1"/>
              </p:cNvSpPr>
              <p:nvPr/>
            </p:nvSpPr>
            <p:spPr bwMode="auto">
              <a:xfrm>
                <a:off x="5018"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5" name="Line 1646"/>
              <p:cNvSpPr>
                <a:spLocks noChangeShapeType="1"/>
              </p:cNvSpPr>
              <p:nvPr/>
            </p:nvSpPr>
            <p:spPr bwMode="auto">
              <a:xfrm>
                <a:off x="502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6" name="Oval 1647"/>
              <p:cNvSpPr>
                <a:spLocks noChangeArrowheads="1"/>
              </p:cNvSpPr>
              <p:nvPr/>
            </p:nvSpPr>
            <p:spPr bwMode="auto">
              <a:xfrm>
                <a:off x="503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7" name="Line 1648"/>
              <p:cNvSpPr>
                <a:spLocks noChangeShapeType="1"/>
              </p:cNvSpPr>
              <p:nvPr/>
            </p:nvSpPr>
            <p:spPr bwMode="auto">
              <a:xfrm>
                <a:off x="5032"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8" name="Line 1649"/>
              <p:cNvSpPr>
                <a:spLocks noChangeShapeType="1"/>
              </p:cNvSpPr>
              <p:nvPr/>
            </p:nvSpPr>
            <p:spPr bwMode="auto">
              <a:xfrm>
                <a:off x="503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9" name="Oval 1650"/>
              <p:cNvSpPr>
                <a:spLocks noChangeArrowheads="1"/>
              </p:cNvSpPr>
              <p:nvPr/>
            </p:nvSpPr>
            <p:spPr bwMode="auto">
              <a:xfrm>
                <a:off x="5046"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0" name="Line 1651"/>
              <p:cNvSpPr>
                <a:spLocks noChangeShapeType="1"/>
              </p:cNvSpPr>
              <p:nvPr/>
            </p:nvSpPr>
            <p:spPr bwMode="auto">
              <a:xfrm>
                <a:off x="5046"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1" name="Line 1652"/>
              <p:cNvSpPr>
                <a:spLocks noChangeShapeType="1"/>
              </p:cNvSpPr>
              <p:nvPr/>
            </p:nvSpPr>
            <p:spPr bwMode="auto">
              <a:xfrm>
                <a:off x="505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2" name="Oval 1653"/>
              <p:cNvSpPr>
                <a:spLocks noChangeArrowheads="1"/>
              </p:cNvSpPr>
              <p:nvPr/>
            </p:nvSpPr>
            <p:spPr bwMode="auto">
              <a:xfrm>
                <a:off x="5060"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3" name="Line 1654"/>
              <p:cNvSpPr>
                <a:spLocks noChangeShapeType="1"/>
              </p:cNvSpPr>
              <p:nvPr/>
            </p:nvSpPr>
            <p:spPr bwMode="auto">
              <a:xfrm>
                <a:off x="5060"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4" name="Line 1655"/>
              <p:cNvSpPr>
                <a:spLocks noChangeShapeType="1"/>
              </p:cNvSpPr>
              <p:nvPr/>
            </p:nvSpPr>
            <p:spPr bwMode="auto">
              <a:xfrm>
                <a:off x="506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5" name="Oval 1656"/>
              <p:cNvSpPr>
                <a:spLocks noChangeArrowheads="1"/>
              </p:cNvSpPr>
              <p:nvPr/>
            </p:nvSpPr>
            <p:spPr bwMode="auto">
              <a:xfrm>
                <a:off x="5074"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6" name="Line 1657"/>
              <p:cNvSpPr>
                <a:spLocks noChangeShapeType="1"/>
              </p:cNvSpPr>
              <p:nvPr/>
            </p:nvSpPr>
            <p:spPr bwMode="auto">
              <a:xfrm>
                <a:off x="5074"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7" name="Line 1658"/>
              <p:cNvSpPr>
                <a:spLocks noChangeShapeType="1"/>
              </p:cNvSpPr>
              <p:nvPr/>
            </p:nvSpPr>
            <p:spPr bwMode="auto">
              <a:xfrm>
                <a:off x="508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8" name="Oval 1659"/>
              <p:cNvSpPr>
                <a:spLocks noChangeArrowheads="1"/>
              </p:cNvSpPr>
              <p:nvPr/>
            </p:nvSpPr>
            <p:spPr bwMode="auto">
              <a:xfrm>
                <a:off x="508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9" name="Line 1660"/>
              <p:cNvSpPr>
                <a:spLocks noChangeShapeType="1"/>
              </p:cNvSpPr>
              <p:nvPr/>
            </p:nvSpPr>
            <p:spPr bwMode="auto">
              <a:xfrm>
                <a:off x="5088"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0" name="Line 1661"/>
              <p:cNvSpPr>
                <a:spLocks noChangeShapeType="1"/>
              </p:cNvSpPr>
              <p:nvPr/>
            </p:nvSpPr>
            <p:spPr bwMode="auto">
              <a:xfrm>
                <a:off x="509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1" name="Oval 1662"/>
              <p:cNvSpPr>
                <a:spLocks noChangeArrowheads="1"/>
              </p:cNvSpPr>
              <p:nvPr/>
            </p:nvSpPr>
            <p:spPr bwMode="auto">
              <a:xfrm>
                <a:off x="5103"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2" name="Line 1663"/>
              <p:cNvSpPr>
                <a:spLocks noChangeShapeType="1"/>
              </p:cNvSpPr>
              <p:nvPr/>
            </p:nvSpPr>
            <p:spPr bwMode="auto">
              <a:xfrm>
                <a:off x="5102"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3" name="Line 1664"/>
              <p:cNvSpPr>
                <a:spLocks noChangeShapeType="1"/>
              </p:cNvSpPr>
              <p:nvPr/>
            </p:nvSpPr>
            <p:spPr bwMode="auto">
              <a:xfrm>
                <a:off x="510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4" name="Oval 1665"/>
              <p:cNvSpPr>
                <a:spLocks noChangeArrowheads="1"/>
              </p:cNvSpPr>
              <p:nvPr/>
            </p:nvSpPr>
            <p:spPr bwMode="auto">
              <a:xfrm>
                <a:off x="511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5" name="Line 1666"/>
              <p:cNvSpPr>
                <a:spLocks noChangeShapeType="1"/>
              </p:cNvSpPr>
              <p:nvPr/>
            </p:nvSpPr>
            <p:spPr bwMode="auto">
              <a:xfrm>
                <a:off x="511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6" name="Line 1667"/>
              <p:cNvSpPr>
                <a:spLocks noChangeShapeType="1"/>
              </p:cNvSpPr>
              <p:nvPr/>
            </p:nvSpPr>
            <p:spPr bwMode="auto">
              <a:xfrm>
                <a:off x="512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7" name="Oval 1668"/>
              <p:cNvSpPr>
                <a:spLocks noChangeArrowheads="1"/>
              </p:cNvSpPr>
              <p:nvPr/>
            </p:nvSpPr>
            <p:spPr bwMode="auto">
              <a:xfrm>
                <a:off x="5130"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8" name="Line 1669"/>
              <p:cNvSpPr>
                <a:spLocks noChangeShapeType="1"/>
              </p:cNvSpPr>
              <p:nvPr/>
            </p:nvSpPr>
            <p:spPr bwMode="auto">
              <a:xfrm>
                <a:off x="5130"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9" name="Line 1670"/>
              <p:cNvSpPr>
                <a:spLocks noChangeShapeType="1"/>
              </p:cNvSpPr>
              <p:nvPr/>
            </p:nvSpPr>
            <p:spPr bwMode="auto">
              <a:xfrm>
                <a:off x="513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0" name="Oval 1671"/>
              <p:cNvSpPr>
                <a:spLocks noChangeArrowheads="1"/>
              </p:cNvSpPr>
              <p:nvPr/>
            </p:nvSpPr>
            <p:spPr bwMode="auto">
              <a:xfrm>
                <a:off x="5144"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1" name="Line 1672"/>
              <p:cNvSpPr>
                <a:spLocks noChangeShapeType="1"/>
              </p:cNvSpPr>
              <p:nvPr/>
            </p:nvSpPr>
            <p:spPr bwMode="auto">
              <a:xfrm>
                <a:off x="5144"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2" name="Line 1673"/>
              <p:cNvSpPr>
                <a:spLocks noChangeShapeType="1"/>
              </p:cNvSpPr>
              <p:nvPr/>
            </p:nvSpPr>
            <p:spPr bwMode="auto">
              <a:xfrm>
                <a:off x="515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3" name="Oval 1674"/>
              <p:cNvSpPr>
                <a:spLocks noChangeArrowheads="1"/>
              </p:cNvSpPr>
              <p:nvPr/>
            </p:nvSpPr>
            <p:spPr bwMode="auto">
              <a:xfrm>
                <a:off x="515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4" name="Line 1675"/>
              <p:cNvSpPr>
                <a:spLocks noChangeShapeType="1"/>
              </p:cNvSpPr>
              <p:nvPr/>
            </p:nvSpPr>
            <p:spPr bwMode="auto">
              <a:xfrm>
                <a:off x="5158"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5" name="Line 1676"/>
              <p:cNvSpPr>
                <a:spLocks noChangeShapeType="1"/>
              </p:cNvSpPr>
              <p:nvPr/>
            </p:nvSpPr>
            <p:spPr bwMode="auto">
              <a:xfrm>
                <a:off x="516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6" name="Oval 1677"/>
              <p:cNvSpPr>
                <a:spLocks noChangeArrowheads="1"/>
              </p:cNvSpPr>
              <p:nvPr/>
            </p:nvSpPr>
            <p:spPr bwMode="auto">
              <a:xfrm>
                <a:off x="517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7" name="Line 1678"/>
              <p:cNvSpPr>
                <a:spLocks noChangeShapeType="1"/>
              </p:cNvSpPr>
              <p:nvPr/>
            </p:nvSpPr>
            <p:spPr bwMode="auto">
              <a:xfrm>
                <a:off x="5172"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8" name="Line 1679"/>
              <p:cNvSpPr>
                <a:spLocks noChangeShapeType="1"/>
              </p:cNvSpPr>
              <p:nvPr/>
            </p:nvSpPr>
            <p:spPr bwMode="auto">
              <a:xfrm>
                <a:off x="517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9" name="Oval 1680"/>
              <p:cNvSpPr>
                <a:spLocks noChangeArrowheads="1"/>
              </p:cNvSpPr>
              <p:nvPr/>
            </p:nvSpPr>
            <p:spPr bwMode="auto">
              <a:xfrm>
                <a:off x="518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0" name="Line 1681"/>
              <p:cNvSpPr>
                <a:spLocks noChangeShapeType="1"/>
              </p:cNvSpPr>
              <p:nvPr/>
            </p:nvSpPr>
            <p:spPr bwMode="auto">
              <a:xfrm>
                <a:off x="518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1" name="Line 1682"/>
              <p:cNvSpPr>
                <a:spLocks noChangeShapeType="1"/>
              </p:cNvSpPr>
              <p:nvPr/>
            </p:nvSpPr>
            <p:spPr bwMode="auto">
              <a:xfrm>
                <a:off x="519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2" name="Oval 1683"/>
              <p:cNvSpPr>
                <a:spLocks noChangeArrowheads="1"/>
              </p:cNvSpPr>
              <p:nvPr/>
            </p:nvSpPr>
            <p:spPr bwMode="auto">
              <a:xfrm>
                <a:off x="520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3" name="Line 1684"/>
              <p:cNvSpPr>
                <a:spLocks noChangeShapeType="1"/>
              </p:cNvSpPr>
              <p:nvPr/>
            </p:nvSpPr>
            <p:spPr bwMode="auto">
              <a:xfrm>
                <a:off x="5200"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4" name="Line 1685"/>
              <p:cNvSpPr>
                <a:spLocks noChangeShapeType="1"/>
              </p:cNvSpPr>
              <p:nvPr/>
            </p:nvSpPr>
            <p:spPr bwMode="auto">
              <a:xfrm>
                <a:off x="520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5" name="Oval 1686"/>
              <p:cNvSpPr>
                <a:spLocks noChangeArrowheads="1"/>
              </p:cNvSpPr>
              <p:nvPr/>
            </p:nvSpPr>
            <p:spPr bwMode="auto">
              <a:xfrm>
                <a:off x="521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6" name="Line 1687"/>
              <p:cNvSpPr>
                <a:spLocks noChangeShapeType="1"/>
              </p:cNvSpPr>
              <p:nvPr/>
            </p:nvSpPr>
            <p:spPr bwMode="auto">
              <a:xfrm>
                <a:off x="5214"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7" name="Line 1688"/>
              <p:cNvSpPr>
                <a:spLocks noChangeShapeType="1"/>
              </p:cNvSpPr>
              <p:nvPr/>
            </p:nvSpPr>
            <p:spPr bwMode="auto">
              <a:xfrm>
                <a:off x="522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8" name="Oval 1689"/>
              <p:cNvSpPr>
                <a:spLocks noChangeArrowheads="1"/>
              </p:cNvSpPr>
              <p:nvPr/>
            </p:nvSpPr>
            <p:spPr bwMode="auto">
              <a:xfrm>
                <a:off x="5229"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9" name="Line 1690"/>
              <p:cNvSpPr>
                <a:spLocks noChangeShapeType="1"/>
              </p:cNvSpPr>
              <p:nvPr/>
            </p:nvSpPr>
            <p:spPr bwMode="auto">
              <a:xfrm>
                <a:off x="522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0" name="Line 1691"/>
              <p:cNvSpPr>
                <a:spLocks noChangeShapeType="1"/>
              </p:cNvSpPr>
              <p:nvPr/>
            </p:nvSpPr>
            <p:spPr bwMode="auto">
              <a:xfrm>
                <a:off x="523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1" name="Oval 1692"/>
              <p:cNvSpPr>
                <a:spLocks noChangeArrowheads="1"/>
              </p:cNvSpPr>
              <p:nvPr/>
            </p:nvSpPr>
            <p:spPr bwMode="auto">
              <a:xfrm>
                <a:off x="524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2" name="Line 1693"/>
              <p:cNvSpPr>
                <a:spLocks noChangeShapeType="1"/>
              </p:cNvSpPr>
              <p:nvPr/>
            </p:nvSpPr>
            <p:spPr bwMode="auto">
              <a:xfrm>
                <a:off x="5242"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3" name="Line 1694"/>
              <p:cNvSpPr>
                <a:spLocks noChangeShapeType="1"/>
              </p:cNvSpPr>
              <p:nvPr/>
            </p:nvSpPr>
            <p:spPr bwMode="auto">
              <a:xfrm>
                <a:off x="524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4" name="Oval 1695"/>
              <p:cNvSpPr>
                <a:spLocks noChangeArrowheads="1"/>
              </p:cNvSpPr>
              <p:nvPr/>
            </p:nvSpPr>
            <p:spPr bwMode="auto">
              <a:xfrm>
                <a:off x="5256" y="3065"/>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5" name="Line 1696"/>
              <p:cNvSpPr>
                <a:spLocks noChangeShapeType="1"/>
              </p:cNvSpPr>
              <p:nvPr/>
            </p:nvSpPr>
            <p:spPr bwMode="auto">
              <a:xfrm>
                <a:off x="5256"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6" name="Line 1697"/>
              <p:cNvSpPr>
                <a:spLocks noChangeShapeType="1"/>
              </p:cNvSpPr>
              <p:nvPr/>
            </p:nvSpPr>
            <p:spPr bwMode="auto">
              <a:xfrm>
                <a:off x="5263" y="30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7" name="Oval 1698"/>
              <p:cNvSpPr>
                <a:spLocks noChangeArrowheads="1"/>
              </p:cNvSpPr>
              <p:nvPr/>
            </p:nvSpPr>
            <p:spPr bwMode="auto">
              <a:xfrm>
                <a:off x="5271" y="306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8" name="Line 1699"/>
              <p:cNvSpPr>
                <a:spLocks noChangeShapeType="1"/>
              </p:cNvSpPr>
              <p:nvPr/>
            </p:nvSpPr>
            <p:spPr bwMode="auto">
              <a:xfrm>
                <a:off x="5270" y="30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9" name="Line 1700"/>
              <p:cNvSpPr>
                <a:spLocks noChangeShapeType="1"/>
              </p:cNvSpPr>
              <p:nvPr/>
            </p:nvSpPr>
            <p:spPr bwMode="auto">
              <a:xfrm>
                <a:off x="5277" y="30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0" name="Oval 1701"/>
              <p:cNvSpPr>
                <a:spLocks noChangeArrowheads="1"/>
              </p:cNvSpPr>
              <p:nvPr/>
            </p:nvSpPr>
            <p:spPr bwMode="auto">
              <a:xfrm>
                <a:off x="5285" y="305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1" name="Line 1702"/>
              <p:cNvSpPr>
                <a:spLocks noChangeShapeType="1"/>
              </p:cNvSpPr>
              <p:nvPr/>
            </p:nvSpPr>
            <p:spPr bwMode="auto">
              <a:xfrm>
                <a:off x="5284" y="306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2" name="Line 1703"/>
              <p:cNvSpPr>
                <a:spLocks noChangeShapeType="1"/>
              </p:cNvSpPr>
              <p:nvPr/>
            </p:nvSpPr>
            <p:spPr bwMode="auto">
              <a:xfrm>
                <a:off x="5291" y="3058"/>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3" name="Oval 1704"/>
              <p:cNvSpPr>
                <a:spLocks noChangeArrowheads="1"/>
              </p:cNvSpPr>
              <p:nvPr/>
            </p:nvSpPr>
            <p:spPr bwMode="auto">
              <a:xfrm>
                <a:off x="5299" y="304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4" name="Line 1705"/>
              <p:cNvSpPr>
                <a:spLocks noChangeShapeType="1"/>
              </p:cNvSpPr>
              <p:nvPr/>
            </p:nvSpPr>
            <p:spPr bwMode="auto">
              <a:xfrm>
                <a:off x="5298" y="305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5" name="Line 1706"/>
              <p:cNvSpPr>
                <a:spLocks noChangeShapeType="1"/>
              </p:cNvSpPr>
              <p:nvPr/>
            </p:nvSpPr>
            <p:spPr bwMode="auto">
              <a:xfrm>
                <a:off x="5305" y="304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6" name="Oval 1707"/>
              <p:cNvSpPr>
                <a:spLocks noChangeArrowheads="1"/>
              </p:cNvSpPr>
              <p:nvPr/>
            </p:nvSpPr>
            <p:spPr bwMode="auto">
              <a:xfrm>
                <a:off x="5313" y="301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7" name="Line 1708"/>
              <p:cNvSpPr>
                <a:spLocks noChangeShapeType="1"/>
              </p:cNvSpPr>
              <p:nvPr/>
            </p:nvSpPr>
            <p:spPr bwMode="auto">
              <a:xfrm>
                <a:off x="5313" y="301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8" name="Line 1709"/>
              <p:cNvSpPr>
                <a:spLocks noChangeShapeType="1"/>
              </p:cNvSpPr>
              <p:nvPr/>
            </p:nvSpPr>
            <p:spPr bwMode="auto">
              <a:xfrm>
                <a:off x="5319" y="3009"/>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9" name="Oval 1710"/>
              <p:cNvSpPr>
                <a:spLocks noChangeArrowheads="1"/>
              </p:cNvSpPr>
              <p:nvPr/>
            </p:nvSpPr>
            <p:spPr bwMode="auto">
              <a:xfrm>
                <a:off x="5327" y="2932"/>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0" name="Line 1711"/>
              <p:cNvSpPr>
                <a:spLocks noChangeShapeType="1"/>
              </p:cNvSpPr>
              <p:nvPr/>
            </p:nvSpPr>
            <p:spPr bwMode="auto">
              <a:xfrm>
                <a:off x="5327" y="293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1" name="Line 1712"/>
              <p:cNvSpPr>
                <a:spLocks noChangeShapeType="1"/>
              </p:cNvSpPr>
              <p:nvPr/>
            </p:nvSpPr>
            <p:spPr bwMode="auto">
              <a:xfrm>
                <a:off x="5333" y="2932"/>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2" name="Oval 1713"/>
              <p:cNvSpPr>
                <a:spLocks noChangeArrowheads="1"/>
              </p:cNvSpPr>
              <p:nvPr/>
            </p:nvSpPr>
            <p:spPr bwMode="auto">
              <a:xfrm>
                <a:off x="5341" y="278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3" name="Line 1714"/>
              <p:cNvSpPr>
                <a:spLocks noChangeShapeType="1"/>
              </p:cNvSpPr>
              <p:nvPr/>
            </p:nvSpPr>
            <p:spPr bwMode="auto">
              <a:xfrm>
                <a:off x="5341" y="279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4" name="Line 1715"/>
              <p:cNvSpPr>
                <a:spLocks noChangeShapeType="1"/>
              </p:cNvSpPr>
              <p:nvPr/>
            </p:nvSpPr>
            <p:spPr bwMode="auto">
              <a:xfrm>
                <a:off x="5347" y="278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5" name="Oval 1716"/>
              <p:cNvSpPr>
                <a:spLocks noChangeArrowheads="1"/>
              </p:cNvSpPr>
              <p:nvPr/>
            </p:nvSpPr>
            <p:spPr bwMode="auto">
              <a:xfrm>
                <a:off x="5354" y="2538"/>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6" name="Line 1717"/>
              <p:cNvSpPr>
                <a:spLocks noChangeShapeType="1"/>
              </p:cNvSpPr>
              <p:nvPr/>
            </p:nvSpPr>
            <p:spPr bwMode="auto">
              <a:xfrm>
                <a:off x="5354" y="254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7" name="Line 1718"/>
              <p:cNvSpPr>
                <a:spLocks noChangeShapeType="1"/>
              </p:cNvSpPr>
              <p:nvPr/>
            </p:nvSpPr>
            <p:spPr bwMode="auto">
              <a:xfrm>
                <a:off x="5361" y="253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8" name="Oval 1719"/>
              <p:cNvSpPr>
                <a:spLocks noChangeArrowheads="1"/>
              </p:cNvSpPr>
              <p:nvPr/>
            </p:nvSpPr>
            <p:spPr bwMode="auto">
              <a:xfrm>
                <a:off x="5369" y="2194"/>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9" name="Line 1720"/>
              <p:cNvSpPr>
                <a:spLocks noChangeShapeType="1"/>
              </p:cNvSpPr>
              <p:nvPr/>
            </p:nvSpPr>
            <p:spPr bwMode="auto">
              <a:xfrm>
                <a:off x="5368" y="220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0" name="Line 1721"/>
              <p:cNvSpPr>
                <a:spLocks noChangeShapeType="1"/>
              </p:cNvSpPr>
              <p:nvPr/>
            </p:nvSpPr>
            <p:spPr bwMode="auto">
              <a:xfrm>
                <a:off x="5375" y="219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1" name="Oval 1722"/>
              <p:cNvSpPr>
                <a:spLocks noChangeArrowheads="1"/>
              </p:cNvSpPr>
              <p:nvPr/>
            </p:nvSpPr>
            <p:spPr bwMode="auto">
              <a:xfrm>
                <a:off x="5383" y="179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2" name="Line 1723"/>
              <p:cNvSpPr>
                <a:spLocks noChangeShapeType="1"/>
              </p:cNvSpPr>
              <p:nvPr/>
            </p:nvSpPr>
            <p:spPr bwMode="auto">
              <a:xfrm>
                <a:off x="5382" y="180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3" name="Line 1724"/>
              <p:cNvSpPr>
                <a:spLocks noChangeShapeType="1"/>
              </p:cNvSpPr>
              <p:nvPr/>
            </p:nvSpPr>
            <p:spPr bwMode="auto">
              <a:xfrm>
                <a:off x="5389" y="179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4" name="Oval 1725"/>
              <p:cNvSpPr>
                <a:spLocks noChangeArrowheads="1"/>
              </p:cNvSpPr>
              <p:nvPr/>
            </p:nvSpPr>
            <p:spPr bwMode="auto">
              <a:xfrm>
                <a:off x="5397" y="142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5" name="Line 1726"/>
              <p:cNvSpPr>
                <a:spLocks noChangeShapeType="1"/>
              </p:cNvSpPr>
              <p:nvPr/>
            </p:nvSpPr>
            <p:spPr bwMode="auto">
              <a:xfrm>
                <a:off x="5397" y="143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6" name="Line 1727"/>
              <p:cNvSpPr>
                <a:spLocks noChangeShapeType="1"/>
              </p:cNvSpPr>
              <p:nvPr/>
            </p:nvSpPr>
            <p:spPr bwMode="auto">
              <a:xfrm>
                <a:off x="5403" y="142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7" name="Oval 1728"/>
              <p:cNvSpPr>
                <a:spLocks noChangeArrowheads="1"/>
              </p:cNvSpPr>
              <p:nvPr/>
            </p:nvSpPr>
            <p:spPr bwMode="auto">
              <a:xfrm>
                <a:off x="5411" y="120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8" name="Line 1729"/>
              <p:cNvSpPr>
                <a:spLocks noChangeShapeType="1"/>
              </p:cNvSpPr>
              <p:nvPr/>
            </p:nvSpPr>
            <p:spPr bwMode="auto">
              <a:xfrm>
                <a:off x="5411" y="120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9" name="Line 1730"/>
              <p:cNvSpPr>
                <a:spLocks noChangeShapeType="1"/>
              </p:cNvSpPr>
              <p:nvPr/>
            </p:nvSpPr>
            <p:spPr bwMode="auto">
              <a:xfrm>
                <a:off x="5417" y="120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0" name="Oval 1731"/>
              <p:cNvSpPr>
                <a:spLocks noChangeArrowheads="1"/>
              </p:cNvSpPr>
              <p:nvPr/>
            </p:nvSpPr>
            <p:spPr bwMode="auto">
              <a:xfrm>
                <a:off x="5425" y="119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1" name="Line 1732"/>
              <p:cNvSpPr>
                <a:spLocks noChangeShapeType="1"/>
              </p:cNvSpPr>
              <p:nvPr/>
            </p:nvSpPr>
            <p:spPr bwMode="auto">
              <a:xfrm>
                <a:off x="5425" y="120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2" name="Line 1733"/>
              <p:cNvSpPr>
                <a:spLocks noChangeShapeType="1"/>
              </p:cNvSpPr>
              <p:nvPr/>
            </p:nvSpPr>
            <p:spPr bwMode="auto">
              <a:xfrm>
                <a:off x="5431" y="119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3" name="Oval 1734"/>
              <p:cNvSpPr>
                <a:spLocks noChangeArrowheads="1"/>
              </p:cNvSpPr>
              <p:nvPr/>
            </p:nvSpPr>
            <p:spPr bwMode="auto">
              <a:xfrm>
                <a:off x="5439" y="1404"/>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4" name="Line 1735"/>
              <p:cNvSpPr>
                <a:spLocks noChangeShapeType="1"/>
              </p:cNvSpPr>
              <p:nvPr/>
            </p:nvSpPr>
            <p:spPr bwMode="auto">
              <a:xfrm>
                <a:off x="5439" y="141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5" name="Line 1736"/>
              <p:cNvSpPr>
                <a:spLocks noChangeShapeType="1"/>
              </p:cNvSpPr>
              <p:nvPr/>
            </p:nvSpPr>
            <p:spPr bwMode="auto">
              <a:xfrm>
                <a:off x="5445" y="140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6" name="Oval 1737"/>
              <p:cNvSpPr>
                <a:spLocks noChangeArrowheads="1"/>
              </p:cNvSpPr>
              <p:nvPr/>
            </p:nvSpPr>
            <p:spPr bwMode="auto">
              <a:xfrm>
                <a:off x="5453" y="176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7" name="Line 1738"/>
              <p:cNvSpPr>
                <a:spLocks noChangeShapeType="1"/>
              </p:cNvSpPr>
              <p:nvPr/>
            </p:nvSpPr>
            <p:spPr bwMode="auto">
              <a:xfrm>
                <a:off x="5452" y="17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8" name="Line 1739"/>
              <p:cNvSpPr>
                <a:spLocks noChangeShapeType="1"/>
              </p:cNvSpPr>
              <p:nvPr/>
            </p:nvSpPr>
            <p:spPr bwMode="auto">
              <a:xfrm>
                <a:off x="5459" y="176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9" name="Oval 1740"/>
              <p:cNvSpPr>
                <a:spLocks noChangeArrowheads="1"/>
              </p:cNvSpPr>
              <p:nvPr/>
            </p:nvSpPr>
            <p:spPr bwMode="auto">
              <a:xfrm>
                <a:off x="5467" y="216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0" name="Line 1741"/>
              <p:cNvSpPr>
                <a:spLocks noChangeShapeType="1"/>
              </p:cNvSpPr>
              <p:nvPr/>
            </p:nvSpPr>
            <p:spPr bwMode="auto">
              <a:xfrm>
                <a:off x="5466" y="21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1" name="Line 1742"/>
              <p:cNvSpPr>
                <a:spLocks noChangeShapeType="1"/>
              </p:cNvSpPr>
              <p:nvPr/>
            </p:nvSpPr>
            <p:spPr bwMode="auto">
              <a:xfrm>
                <a:off x="5473" y="21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2" name="Oval 1743"/>
              <p:cNvSpPr>
                <a:spLocks noChangeArrowheads="1"/>
              </p:cNvSpPr>
              <p:nvPr/>
            </p:nvSpPr>
            <p:spPr bwMode="auto">
              <a:xfrm>
                <a:off x="5481" y="251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3" name="Line 1744"/>
              <p:cNvSpPr>
                <a:spLocks noChangeShapeType="1"/>
              </p:cNvSpPr>
              <p:nvPr/>
            </p:nvSpPr>
            <p:spPr bwMode="auto">
              <a:xfrm>
                <a:off x="5480" y="252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4" name="Line 1745"/>
              <p:cNvSpPr>
                <a:spLocks noChangeShapeType="1"/>
              </p:cNvSpPr>
              <p:nvPr/>
            </p:nvSpPr>
            <p:spPr bwMode="auto">
              <a:xfrm>
                <a:off x="5487" y="2514"/>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5" name="Oval 1746"/>
              <p:cNvSpPr>
                <a:spLocks noChangeArrowheads="1"/>
              </p:cNvSpPr>
              <p:nvPr/>
            </p:nvSpPr>
            <p:spPr bwMode="auto">
              <a:xfrm>
                <a:off x="5495" y="2767"/>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6" name="Line 1747"/>
              <p:cNvSpPr>
                <a:spLocks noChangeShapeType="1"/>
              </p:cNvSpPr>
              <p:nvPr/>
            </p:nvSpPr>
            <p:spPr bwMode="auto">
              <a:xfrm>
                <a:off x="5495" y="277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7" name="Line 1748"/>
              <p:cNvSpPr>
                <a:spLocks noChangeShapeType="1"/>
              </p:cNvSpPr>
              <p:nvPr/>
            </p:nvSpPr>
            <p:spPr bwMode="auto">
              <a:xfrm>
                <a:off x="5502" y="2767"/>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8" name="Oval 1749"/>
              <p:cNvSpPr>
                <a:spLocks noChangeArrowheads="1"/>
              </p:cNvSpPr>
              <p:nvPr/>
            </p:nvSpPr>
            <p:spPr bwMode="auto">
              <a:xfrm>
                <a:off x="5509" y="292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9" name="Line 1750"/>
              <p:cNvSpPr>
                <a:spLocks noChangeShapeType="1"/>
              </p:cNvSpPr>
              <p:nvPr/>
            </p:nvSpPr>
            <p:spPr bwMode="auto">
              <a:xfrm>
                <a:off x="5509" y="293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0" name="Line 1751"/>
              <p:cNvSpPr>
                <a:spLocks noChangeShapeType="1"/>
              </p:cNvSpPr>
              <p:nvPr/>
            </p:nvSpPr>
            <p:spPr bwMode="auto">
              <a:xfrm>
                <a:off x="5515" y="292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1" name="Oval 1752"/>
              <p:cNvSpPr>
                <a:spLocks noChangeArrowheads="1"/>
              </p:cNvSpPr>
              <p:nvPr/>
            </p:nvSpPr>
            <p:spPr bwMode="auto">
              <a:xfrm>
                <a:off x="5523" y="300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2" name="Line 1753"/>
              <p:cNvSpPr>
                <a:spLocks noChangeShapeType="1"/>
              </p:cNvSpPr>
              <p:nvPr/>
            </p:nvSpPr>
            <p:spPr bwMode="auto">
              <a:xfrm>
                <a:off x="5523" y="30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3" name="Line 1754"/>
              <p:cNvSpPr>
                <a:spLocks noChangeShapeType="1"/>
              </p:cNvSpPr>
              <p:nvPr/>
            </p:nvSpPr>
            <p:spPr bwMode="auto">
              <a:xfrm>
                <a:off x="5529" y="300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4" name="Oval 1755"/>
              <p:cNvSpPr>
                <a:spLocks noChangeArrowheads="1"/>
              </p:cNvSpPr>
              <p:nvPr/>
            </p:nvSpPr>
            <p:spPr bwMode="auto">
              <a:xfrm>
                <a:off x="5537" y="304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5" name="Line 1756"/>
              <p:cNvSpPr>
                <a:spLocks noChangeShapeType="1"/>
              </p:cNvSpPr>
              <p:nvPr/>
            </p:nvSpPr>
            <p:spPr bwMode="auto">
              <a:xfrm>
                <a:off x="5537" y="305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6" name="Line 1757"/>
              <p:cNvSpPr>
                <a:spLocks noChangeShapeType="1"/>
              </p:cNvSpPr>
              <p:nvPr/>
            </p:nvSpPr>
            <p:spPr bwMode="auto">
              <a:xfrm>
                <a:off x="5543" y="304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7" name="Oval 1758"/>
              <p:cNvSpPr>
                <a:spLocks noChangeArrowheads="1"/>
              </p:cNvSpPr>
              <p:nvPr/>
            </p:nvSpPr>
            <p:spPr bwMode="auto">
              <a:xfrm>
                <a:off x="5551" y="305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8" name="Line 1759"/>
              <p:cNvSpPr>
                <a:spLocks noChangeShapeType="1"/>
              </p:cNvSpPr>
              <p:nvPr/>
            </p:nvSpPr>
            <p:spPr bwMode="auto">
              <a:xfrm>
                <a:off x="5551" y="306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9" name="Line 1760"/>
              <p:cNvSpPr>
                <a:spLocks noChangeShapeType="1"/>
              </p:cNvSpPr>
              <p:nvPr/>
            </p:nvSpPr>
            <p:spPr bwMode="auto">
              <a:xfrm>
                <a:off x="5557" y="305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0" name="Oval 1761"/>
              <p:cNvSpPr>
                <a:spLocks noChangeArrowheads="1"/>
              </p:cNvSpPr>
              <p:nvPr/>
            </p:nvSpPr>
            <p:spPr bwMode="auto">
              <a:xfrm>
                <a:off x="5565" y="306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1" name="Line 1762"/>
              <p:cNvSpPr>
                <a:spLocks noChangeShapeType="1"/>
              </p:cNvSpPr>
              <p:nvPr/>
            </p:nvSpPr>
            <p:spPr bwMode="auto">
              <a:xfrm>
                <a:off x="5564" y="30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2" name="Line 1763"/>
              <p:cNvSpPr>
                <a:spLocks noChangeShapeType="1"/>
              </p:cNvSpPr>
              <p:nvPr/>
            </p:nvSpPr>
            <p:spPr bwMode="auto">
              <a:xfrm>
                <a:off x="5571" y="30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3" name="Oval 1764"/>
              <p:cNvSpPr>
                <a:spLocks noChangeArrowheads="1"/>
              </p:cNvSpPr>
              <p:nvPr/>
            </p:nvSpPr>
            <p:spPr bwMode="auto">
              <a:xfrm>
                <a:off x="5579" y="306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4" name="Line 1765"/>
              <p:cNvSpPr>
                <a:spLocks noChangeShapeType="1"/>
              </p:cNvSpPr>
              <p:nvPr/>
            </p:nvSpPr>
            <p:spPr bwMode="auto">
              <a:xfrm>
                <a:off x="5579" y="307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5" name="Line 1766"/>
              <p:cNvSpPr>
                <a:spLocks noChangeShapeType="1"/>
              </p:cNvSpPr>
              <p:nvPr/>
            </p:nvSpPr>
            <p:spPr bwMode="auto">
              <a:xfrm>
                <a:off x="5586" y="30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6" name="Oval 1767"/>
              <p:cNvSpPr>
                <a:spLocks noChangeArrowheads="1"/>
              </p:cNvSpPr>
              <p:nvPr/>
            </p:nvSpPr>
            <p:spPr bwMode="auto">
              <a:xfrm>
                <a:off x="5593" y="306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7" name="Line 1768"/>
              <p:cNvSpPr>
                <a:spLocks noChangeShapeType="1"/>
              </p:cNvSpPr>
              <p:nvPr/>
            </p:nvSpPr>
            <p:spPr bwMode="auto">
              <a:xfrm>
                <a:off x="559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8" name="Line 1769"/>
              <p:cNvSpPr>
                <a:spLocks noChangeShapeType="1"/>
              </p:cNvSpPr>
              <p:nvPr/>
            </p:nvSpPr>
            <p:spPr bwMode="auto">
              <a:xfrm>
                <a:off x="5600"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9" name="Oval 1770"/>
              <p:cNvSpPr>
                <a:spLocks noChangeArrowheads="1"/>
              </p:cNvSpPr>
              <p:nvPr/>
            </p:nvSpPr>
            <p:spPr bwMode="auto">
              <a:xfrm>
                <a:off x="560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0" name="Line 1771"/>
              <p:cNvSpPr>
                <a:spLocks noChangeShapeType="1"/>
              </p:cNvSpPr>
              <p:nvPr/>
            </p:nvSpPr>
            <p:spPr bwMode="auto">
              <a:xfrm>
                <a:off x="560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1" name="Line 1772"/>
              <p:cNvSpPr>
                <a:spLocks noChangeShapeType="1"/>
              </p:cNvSpPr>
              <p:nvPr/>
            </p:nvSpPr>
            <p:spPr bwMode="auto">
              <a:xfrm>
                <a:off x="5614"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2" name="Oval 1773"/>
              <p:cNvSpPr>
                <a:spLocks noChangeArrowheads="1"/>
              </p:cNvSpPr>
              <p:nvPr/>
            </p:nvSpPr>
            <p:spPr bwMode="auto">
              <a:xfrm>
                <a:off x="562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3" name="Line 1774"/>
              <p:cNvSpPr>
                <a:spLocks noChangeShapeType="1"/>
              </p:cNvSpPr>
              <p:nvPr/>
            </p:nvSpPr>
            <p:spPr bwMode="auto">
              <a:xfrm>
                <a:off x="5621"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4" name="Line 1775"/>
              <p:cNvSpPr>
                <a:spLocks noChangeShapeType="1"/>
              </p:cNvSpPr>
              <p:nvPr/>
            </p:nvSpPr>
            <p:spPr bwMode="auto">
              <a:xfrm>
                <a:off x="562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5" name="Oval 1776"/>
              <p:cNvSpPr>
                <a:spLocks noChangeArrowheads="1"/>
              </p:cNvSpPr>
              <p:nvPr/>
            </p:nvSpPr>
            <p:spPr bwMode="auto">
              <a:xfrm>
                <a:off x="5635"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6" name="Line 1777"/>
              <p:cNvSpPr>
                <a:spLocks noChangeShapeType="1"/>
              </p:cNvSpPr>
              <p:nvPr/>
            </p:nvSpPr>
            <p:spPr bwMode="auto">
              <a:xfrm>
                <a:off x="563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7" name="Line 1778"/>
              <p:cNvSpPr>
                <a:spLocks noChangeShapeType="1"/>
              </p:cNvSpPr>
              <p:nvPr/>
            </p:nvSpPr>
            <p:spPr bwMode="auto">
              <a:xfrm>
                <a:off x="564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8" name="Oval 1779"/>
              <p:cNvSpPr>
                <a:spLocks noChangeArrowheads="1"/>
              </p:cNvSpPr>
              <p:nvPr/>
            </p:nvSpPr>
            <p:spPr bwMode="auto">
              <a:xfrm>
                <a:off x="5649"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9" name="Line 1780"/>
              <p:cNvSpPr>
                <a:spLocks noChangeShapeType="1"/>
              </p:cNvSpPr>
              <p:nvPr/>
            </p:nvSpPr>
            <p:spPr bwMode="auto">
              <a:xfrm>
                <a:off x="564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0" name="Line 1781"/>
              <p:cNvSpPr>
                <a:spLocks noChangeShapeType="1"/>
              </p:cNvSpPr>
              <p:nvPr/>
            </p:nvSpPr>
            <p:spPr bwMode="auto">
              <a:xfrm>
                <a:off x="565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1" name="Oval 1782"/>
              <p:cNvSpPr>
                <a:spLocks noChangeArrowheads="1"/>
              </p:cNvSpPr>
              <p:nvPr/>
            </p:nvSpPr>
            <p:spPr bwMode="auto">
              <a:xfrm>
                <a:off x="5663"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2" name="Line 1783"/>
              <p:cNvSpPr>
                <a:spLocks noChangeShapeType="1"/>
              </p:cNvSpPr>
              <p:nvPr/>
            </p:nvSpPr>
            <p:spPr bwMode="auto">
              <a:xfrm>
                <a:off x="566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3" name="Line 1784"/>
              <p:cNvSpPr>
                <a:spLocks noChangeShapeType="1"/>
              </p:cNvSpPr>
              <p:nvPr/>
            </p:nvSpPr>
            <p:spPr bwMode="auto">
              <a:xfrm>
                <a:off x="566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4" name="Oval 1785"/>
              <p:cNvSpPr>
                <a:spLocks noChangeArrowheads="1"/>
              </p:cNvSpPr>
              <p:nvPr/>
            </p:nvSpPr>
            <p:spPr bwMode="auto">
              <a:xfrm>
                <a:off x="567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5" name="Line 1786"/>
              <p:cNvSpPr>
                <a:spLocks noChangeShapeType="1"/>
              </p:cNvSpPr>
              <p:nvPr/>
            </p:nvSpPr>
            <p:spPr bwMode="auto">
              <a:xfrm>
                <a:off x="567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6" name="Line 1787"/>
              <p:cNvSpPr>
                <a:spLocks noChangeShapeType="1"/>
              </p:cNvSpPr>
              <p:nvPr/>
            </p:nvSpPr>
            <p:spPr bwMode="auto">
              <a:xfrm>
                <a:off x="5684"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7" name="Oval 1788"/>
              <p:cNvSpPr>
                <a:spLocks noChangeArrowheads="1"/>
              </p:cNvSpPr>
              <p:nvPr/>
            </p:nvSpPr>
            <p:spPr bwMode="auto">
              <a:xfrm>
                <a:off x="569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8" name="Line 1789"/>
              <p:cNvSpPr>
                <a:spLocks noChangeShapeType="1"/>
              </p:cNvSpPr>
              <p:nvPr/>
            </p:nvSpPr>
            <p:spPr bwMode="auto">
              <a:xfrm>
                <a:off x="5691"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9" name="Line 1790"/>
              <p:cNvSpPr>
                <a:spLocks noChangeShapeType="1"/>
              </p:cNvSpPr>
              <p:nvPr/>
            </p:nvSpPr>
            <p:spPr bwMode="auto">
              <a:xfrm>
                <a:off x="569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0" name="Oval 1791"/>
              <p:cNvSpPr>
                <a:spLocks noChangeArrowheads="1"/>
              </p:cNvSpPr>
              <p:nvPr/>
            </p:nvSpPr>
            <p:spPr bwMode="auto">
              <a:xfrm>
                <a:off x="570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1" name="Line 1792"/>
              <p:cNvSpPr>
                <a:spLocks noChangeShapeType="1"/>
              </p:cNvSpPr>
              <p:nvPr/>
            </p:nvSpPr>
            <p:spPr bwMode="auto">
              <a:xfrm>
                <a:off x="570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2" name="Line 1793"/>
              <p:cNvSpPr>
                <a:spLocks noChangeShapeType="1"/>
              </p:cNvSpPr>
              <p:nvPr/>
            </p:nvSpPr>
            <p:spPr bwMode="auto">
              <a:xfrm>
                <a:off x="5712"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3" name="Oval 1794"/>
              <p:cNvSpPr>
                <a:spLocks noChangeArrowheads="1"/>
              </p:cNvSpPr>
              <p:nvPr/>
            </p:nvSpPr>
            <p:spPr bwMode="auto">
              <a:xfrm>
                <a:off x="5719"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4" name="Line 1795"/>
              <p:cNvSpPr>
                <a:spLocks noChangeShapeType="1"/>
              </p:cNvSpPr>
              <p:nvPr/>
            </p:nvSpPr>
            <p:spPr bwMode="auto">
              <a:xfrm>
                <a:off x="571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5" name="Line 1796"/>
              <p:cNvSpPr>
                <a:spLocks noChangeShapeType="1"/>
              </p:cNvSpPr>
              <p:nvPr/>
            </p:nvSpPr>
            <p:spPr bwMode="auto">
              <a:xfrm>
                <a:off x="5726"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6" name="Oval 1797"/>
              <p:cNvSpPr>
                <a:spLocks noChangeArrowheads="1"/>
              </p:cNvSpPr>
              <p:nvPr/>
            </p:nvSpPr>
            <p:spPr bwMode="auto">
              <a:xfrm>
                <a:off x="5733"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7" name="Line 1798"/>
              <p:cNvSpPr>
                <a:spLocks noChangeShapeType="1"/>
              </p:cNvSpPr>
              <p:nvPr/>
            </p:nvSpPr>
            <p:spPr bwMode="auto">
              <a:xfrm>
                <a:off x="573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8" name="Line 1799"/>
              <p:cNvSpPr>
                <a:spLocks noChangeShapeType="1"/>
              </p:cNvSpPr>
              <p:nvPr/>
            </p:nvSpPr>
            <p:spPr bwMode="auto">
              <a:xfrm>
                <a:off x="573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9" name="Oval 1800"/>
              <p:cNvSpPr>
                <a:spLocks noChangeArrowheads="1"/>
              </p:cNvSpPr>
              <p:nvPr/>
            </p:nvSpPr>
            <p:spPr bwMode="auto">
              <a:xfrm>
                <a:off x="5747"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0" name="Line 1801"/>
              <p:cNvSpPr>
                <a:spLocks noChangeShapeType="1"/>
              </p:cNvSpPr>
              <p:nvPr/>
            </p:nvSpPr>
            <p:spPr bwMode="auto">
              <a:xfrm>
                <a:off x="574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1" name="Line 1802"/>
              <p:cNvSpPr>
                <a:spLocks noChangeShapeType="1"/>
              </p:cNvSpPr>
              <p:nvPr/>
            </p:nvSpPr>
            <p:spPr bwMode="auto">
              <a:xfrm>
                <a:off x="575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2" name="Oval 1803"/>
              <p:cNvSpPr>
                <a:spLocks noChangeArrowheads="1"/>
              </p:cNvSpPr>
              <p:nvPr/>
            </p:nvSpPr>
            <p:spPr bwMode="auto">
              <a:xfrm>
                <a:off x="5761"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3" name="Line 1804"/>
              <p:cNvSpPr>
                <a:spLocks noChangeShapeType="1"/>
              </p:cNvSpPr>
              <p:nvPr/>
            </p:nvSpPr>
            <p:spPr bwMode="auto">
              <a:xfrm>
                <a:off x="5761"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4" name="Line 1805"/>
              <p:cNvSpPr>
                <a:spLocks noChangeShapeType="1"/>
              </p:cNvSpPr>
              <p:nvPr/>
            </p:nvSpPr>
            <p:spPr bwMode="auto">
              <a:xfrm>
                <a:off x="576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5" name="Oval 1806"/>
              <p:cNvSpPr>
                <a:spLocks noChangeArrowheads="1"/>
              </p:cNvSpPr>
              <p:nvPr/>
            </p:nvSpPr>
            <p:spPr bwMode="auto">
              <a:xfrm>
                <a:off x="577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6" name="Line 1807"/>
              <p:cNvSpPr>
                <a:spLocks noChangeShapeType="1"/>
              </p:cNvSpPr>
              <p:nvPr/>
            </p:nvSpPr>
            <p:spPr bwMode="auto">
              <a:xfrm>
                <a:off x="577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7" name="Line 1808"/>
              <p:cNvSpPr>
                <a:spLocks noChangeShapeType="1"/>
              </p:cNvSpPr>
              <p:nvPr/>
            </p:nvSpPr>
            <p:spPr bwMode="auto">
              <a:xfrm>
                <a:off x="5782"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8" name="Oval 1809"/>
              <p:cNvSpPr>
                <a:spLocks noChangeArrowheads="1"/>
              </p:cNvSpPr>
              <p:nvPr/>
            </p:nvSpPr>
            <p:spPr bwMode="auto">
              <a:xfrm>
                <a:off x="5789"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019" name="Line 1811"/>
            <p:cNvSpPr>
              <a:spLocks noChangeShapeType="1"/>
            </p:cNvSpPr>
            <p:nvPr/>
          </p:nvSpPr>
          <p:spPr bwMode="auto">
            <a:xfrm>
              <a:off x="10045171" y="42018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0" name="Line 1812"/>
            <p:cNvSpPr>
              <a:spLocks noChangeShapeType="1"/>
            </p:cNvSpPr>
            <p:nvPr/>
          </p:nvSpPr>
          <p:spPr bwMode="auto">
            <a:xfrm>
              <a:off x="10056284" y="41907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1" name="Oval 1813"/>
            <p:cNvSpPr>
              <a:spLocks noChangeArrowheads="1"/>
            </p:cNvSpPr>
            <p:nvPr/>
          </p:nvSpPr>
          <p:spPr bwMode="auto">
            <a:xfrm>
              <a:off x="10067396" y="4192313"/>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2" name="Line 1814"/>
            <p:cNvSpPr>
              <a:spLocks noChangeShapeType="1"/>
            </p:cNvSpPr>
            <p:nvPr/>
          </p:nvSpPr>
          <p:spPr bwMode="auto">
            <a:xfrm>
              <a:off x="10067396" y="42018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3" name="Line 1815"/>
            <p:cNvSpPr>
              <a:spLocks noChangeShapeType="1"/>
            </p:cNvSpPr>
            <p:nvPr/>
          </p:nvSpPr>
          <p:spPr bwMode="auto">
            <a:xfrm>
              <a:off x="10078509" y="41907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4" name="Freeform 1816"/>
            <p:cNvSpPr>
              <a:spLocks/>
            </p:cNvSpPr>
            <p:nvPr/>
          </p:nvSpPr>
          <p:spPr bwMode="auto">
            <a:xfrm>
              <a:off x="8765646" y="1230038"/>
              <a:ext cx="1312863" cy="2971800"/>
            </a:xfrm>
            <a:custGeom>
              <a:avLst/>
              <a:gdLst>
                <a:gd name="T0" fmla="*/ 0 w 1654"/>
                <a:gd name="T1" fmla="*/ 3743 h 3743"/>
                <a:gd name="T2" fmla="*/ 28 w 1654"/>
                <a:gd name="T3" fmla="*/ 3743 h 3743"/>
                <a:gd name="T4" fmla="*/ 56 w 1654"/>
                <a:gd name="T5" fmla="*/ 3743 h 3743"/>
                <a:gd name="T6" fmla="*/ 84 w 1654"/>
                <a:gd name="T7" fmla="*/ 3743 h 3743"/>
                <a:gd name="T8" fmla="*/ 112 w 1654"/>
                <a:gd name="T9" fmla="*/ 3743 h 3743"/>
                <a:gd name="T10" fmla="*/ 141 w 1654"/>
                <a:gd name="T11" fmla="*/ 3743 h 3743"/>
                <a:gd name="T12" fmla="*/ 169 w 1654"/>
                <a:gd name="T13" fmla="*/ 3743 h 3743"/>
                <a:gd name="T14" fmla="*/ 197 w 1654"/>
                <a:gd name="T15" fmla="*/ 3743 h 3743"/>
                <a:gd name="T16" fmla="*/ 224 w 1654"/>
                <a:gd name="T17" fmla="*/ 3743 h 3743"/>
                <a:gd name="T18" fmla="*/ 252 w 1654"/>
                <a:gd name="T19" fmla="*/ 3743 h 3743"/>
                <a:gd name="T20" fmla="*/ 280 w 1654"/>
                <a:gd name="T21" fmla="*/ 3743 h 3743"/>
                <a:gd name="T22" fmla="*/ 309 w 1654"/>
                <a:gd name="T23" fmla="*/ 3743 h 3743"/>
                <a:gd name="T24" fmla="*/ 337 w 1654"/>
                <a:gd name="T25" fmla="*/ 3743 h 3743"/>
                <a:gd name="T26" fmla="*/ 365 w 1654"/>
                <a:gd name="T27" fmla="*/ 3743 h 3743"/>
                <a:gd name="T28" fmla="*/ 393 w 1654"/>
                <a:gd name="T29" fmla="*/ 3743 h 3743"/>
                <a:gd name="T30" fmla="*/ 421 w 1654"/>
                <a:gd name="T31" fmla="*/ 3743 h 3743"/>
                <a:gd name="T32" fmla="*/ 448 w 1654"/>
                <a:gd name="T33" fmla="*/ 3743 h 3743"/>
                <a:gd name="T34" fmla="*/ 476 w 1654"/>
                <a:gd name="T35" fmla="*/ 3743 h 3743"/>
                <a:gd name="T36" fmla="*/ 505 w 1654"/>
                <a:gd name="T37" fmla="*/ 3743 h 3743"/>
                <a:gd name="T38" fmla="*/ 533 w 1654"/>
                <a:gd name="T39" fmla="*/ 3743 h 3743"/>
                <a:gd name="T40" fmla="*/ 561 w 1654"/>
                <a:gd name="T41" fmla="*/ 3743 h 3743"/>
                <a:gd name="T42" fmla="*/ 589 w 1654"/>
                <a:gd name="T43" fmla="*/ 3740 h 3743"/>
                <a:gd name="T44" fmla="*/ 617 w 1654"/>
                <a:gd name="T45" fmla="*/ 3730 h 3743"/>
                <a:gd name="T46" fmla="*/ 645 w 1654"/>
                <a:gd name="T47" fmla="*/ 3703 h 3743"/>
                <a:gd name="T48" fmla="*/ 674 w 1654"/>
                <a:gd name="T49" fmla="*/ 3632 h 3743"/>
                <a:gd name="T50" fmla="*/ 701 w 1654"/>
                <a:gd name="T51" fmla="*/ 3477 h 3743"/>
                <a:gd name="T52" fmla="*/ 729 w 1654"/>
                <a:gd name="T53" fmla="*/ 3180 h 3743"/>
                <a:gd name="T54" fmla="*/ 757 w 1654"/>
                <a:gd name="T55" fmla="*/ 2689 h 3743"/>
                <a:gd name="T56" fmla="*/ 785 w 1654"/>
                <a:gd name="T57" fmla="*/ 2002 h 3743"/>
                <a:gd name="T58" fmla="*/ 813 w 1654"/>
                <a:gd name="T59" fmla="*/ 1203 h 3743"/>
                <a:gd name="T60" fmla="*/ 842 w 1654"/>
                <a:gd name="T61" fmla="*/ 471 h 3743"/>
                <a:gd name="T62" fmla="*/ 870 w 1654"/>
                <a:gd name="T63" fmla="*/ 18 h 3743"/>
                <a:gd name="T64" fmla="*/ 898 w 1654"/>
                <a:gd name="T65" fmla="*/ 0 h 3743"/>
                <a:gd name="T66" fmla="*/ 925 w 1654"/>
                <a:gd name="T67" fmla="*/ 422 h 3743"/>
                <a:gd name="T68" fmla="*/ 953 w 1654"/>
                <a:gd name="T69" fmla="*/ 1139 h 3743"/>
                <a:gd name="T70" fmla="*/ 981 w 1654"/>
                <a:gd name="T71" fmla="*/ 1940 h 3743"/>
                <a:gd name="T72" fmla="*/ 1009 w 1654"/>
                <a:gd name="T73" fmla="*/ 2641 h 3743"/>
                <a:gd name="T74" fmla="*/ 1038 w 1654"/>
                <a:gd name="T75" fmla="*/ 3148 h 3743"/>
                <a:gd name="T76" fmla="*/ 1066 w 1654"/>
                <a:gd name="T77" fmla="*/ 3460 h 3743"/>
                <a:gd name="T78" fmla="*/ 1094 w 1654"/>
                <a:gd name="T79" fmla="*/ 3624 h 3743"/>
                <a:gd name="T80" fmla="*/ 1122 w 1654"/>
                <a:gd name="T81" fmla="*/ 3699 h 3743"/>
                <a:gd name="T82" fmla="*/ 1149 w 1654"/>
                <a:gd name="T83" fmla="*/ 3729 h 3743"/>
                <a:gd name="T84" fmla="*/ 1177 w 1654"/>
                <a:gd name="T85" fmla="*/ 3740 h 3743"/>
                <a:gd name="T86" fmla="*/ 1206 w 1654"/>
                <a:gd name="T87" fmla="*/ 3742 h 3743"/>
                <a:gd name="T88" fmla="*/ 1234 w 1654"/>
                <a:gd name="T89" fmla="*/ 3743 h 3743"/>
                <a:gd name="T90" fmla="*/ 1262 w 1654"/>
                <a:gd name="T91" fmla="*/ 3743 h 3743"/>
                <a:gd name="T92" fmla="*/ 1290 w 1654"/>
                <a:gd name="T93" fmla="*/ 3743 h 3743"/>
                <a:gd name="T94" fmla="*/ 1318 w 1654"/>
                <a:gd name="T95" fmla="*/ 3743 h 3743"/>
                <a:gd name="T96" fmla="*/ 1346 w 1654"/>
                <a:gd name="T97" fmla="*/ 3743 h 3743"/>
                <a:gd name="T98" fmla="*/ 1373 w 1654"/>
                <a:gd name="T99" fmla="*/ 3743 h 3743"/>
                <a:gd name="T100" fmla="*/ 1402 w 1654"/>
                <a:gd name="T101" fmla="*/ 3743 h 3743"/>
                <a:gd name="T102" fmla="*/ 1430 w 1654"/>
                <a:gd name="T103" fmla="*/ 3743 h 3743"/>
                <a:gd name="T104" fmla="*/ 1458 w 1654"/>
                <a:gd name="T105" fmla="*/ 3743 h 3743"/>
                <a:gd name="T106" fmla="*/ 1486 w 1654"/>
                <a:gd name="T107" fmla="*/ 3743 h 3743"/>
                <a:gd name="T108" fmla="*/ 1514 w 1654"/>
                <a:gd name="T109" fmla="*/ 3743 h 3743"/>
                <a:gd name="T110" fmla="*/ 1542 w 1654"/>
                <a:gd name="T111" fmla="*/ 3743 h 3743"/>
                <a:gd name="T112" fmla="*/ 1571 w 1654"/>
                <a:gd name="T113" fmla="*/ 3743 h 3743"/>
                <a:gd name="T114" fmla="*/ 1599 w 1654"/>
                <a:gd name="T115" fmla="*/ 3743 h 3743"/>
                <a:gd name="T116" fmla="*/ 1626 w 1654"/>
                <a:gd name="T117" fmla="*/ 3743 h 3743"/>
                <a:gd name="T118" fmla="*/ 1654 w 1654"/>
                <a:gd name="T119" fmla="*/ 3743 h 3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54" h="3743">
                  <a:moveTo>
                    <a:pt x="0" y="3743"/>
                  </a:moveTo>
                  <a:lnTo>
                    <a:pt x="28" y="3743"/>
                  </a:lnTo>
                  <a:lnTo>
                    <a:pt x="56" y="3743"/>
                  </a:lnTo>
                  <a:lnTo>
                    <a:pt x="84" y="3743"/>
                  </a:lnTo>
                  <a:lnTo>
                    <a:pt x="112" y="3743"/>
                  </a:lnTo>
                  <a:lnTo>
                    <a:pt x="141" y="3743"/>
                  </a:lnTo>
                  <a:lnTo>
                    <a:pt x="169" y="3743"/>
                  </a:lnTo>
                  <a:lnTo>
                    <a:pt x="197" y="3743"/>
                  </a:lnTo>
                  <a:lnTo>
                    <a:pt x="224" y="3743"/>
                  </a:lnTo>
                  <a:lnTo>
                    <a:pt x="252" y="3743"/>
                  </a:lnTo>
                  <a:lnTo>
                    <a:pt x="280" y="3743"/>
                  </a:lnTo>
                  <a:lnTo>
                    <a:pt x="309" y="3743"/>
                  </a:lnTo>
                  <a:lnTo>
                    <a:pt x="337" y="3743"/>
                  </a:lnTo>
                  <a:lnTo>
                    <a:pt x="365" y="3743"/>
                  </a:lnTo>
                  <a:lnTo>
                    <a:pt x="393" y="3743"/>
                  </a:lnTo>
                  <a:lnTo>
                    <a:pt x="421" y="3743"/>
                  </a:lnTo>
                  <a:lnTo>
                    <a:pt x="448" y="3743"/>
                  </a:lnTo>
                  <a:lnTo>
                    <a:pt x="476" y="3743"/>
                  </a:lnTo>
                  <a:lnTo>
                    <a:pt x="505" y="3743"/>
                  </a:lnTo>
                  <a:lnTo>
                    <a:pt x="533" y="3743"/>
                  </a:lnTo>
                  <a:lnTo>
                    <a:pt x="561" y="3743"/>
                  </a:lnTo>
                  <a:lnTo>
                    <a:pt x="589" y="3740"/>
                  </a:lnTo>
                  <a:lnTo>
                    <a:pt x="617" y="3730"/>
                  </a:lnTo>
                  <a:lnTo>
                    <a:pt x="645" y="3703"/>
                  </a:lnTo>
                  <a:lnTo>
                    <a:pt x="674" y="3632"/>
                  </a:lnTo>
                  <a:lnTo>
                    <a:pt x="701" y="3477"/>
                  </a:lnTo>
                  <a:lnTo>
                    <a:pt x="729" y="3180"/>
                  </a:lnTo>
                  <a:lnTo>
                    <a:pt x="757" y="2689"/>
                  </a:lnTo>
                  <a:lnTo>
                    <a:pt x="785" y="2002"/>
                  </a:lnTo>
                  <a:lnTo>
                    <a:pt x="813" y="1203"/>
                  </a:lnTo>
                  <a:lnTo>
                    <a:pt x="842" y="471"/>
                  </a:lnTo>
                  <a:lnTo>
                    <a:pt x="870" y="18"/>
                  </a:lnTo>
                  <a:lnTo>
                    <a:pt x="898" y="0"/>
                  </a:lnTo>
                  <a:lnTo>
                    <a:pt x="925" y="422"/>
                  </a:lnTo>
                  <a:lnTo>
                    <a:pt x="953" y="1139"/>
                  </a:lnTo>
                  <a:lnTo>
                    <a:pt x="981" y="1940"/>
                  </a:lnTo>
                  <a:lnTo>
                    <a:pt x="1009" y="2641"/>
                  </a:lnTo>
                  <a:lnTo>
                    <a:pt x="1038" y="3148"/>
                  </a:lnTo>
                  <a:lnTo>
                    <a:pt x="1066" y="3460"/>
                  </a:lnTo>
                  <a:lnTo>
                    <a:pt x="1094" y="3624"/>
                  </a:lnTo>
                  <a:lnTo>
                    <a:pt x="1122" y="3699"/>
                  </a:lnTo>
                  <a:lnTo>
                    <a:pt x="1149" y="3729"/>
                  </a:lnTo>
                  <a:lnTo>
                    <a:pt x="1177" y="3740"/>
                  </a:lnTo>
                  <a:lnTo>
                    <a:pt x="1206" y="3742"/>
                  </a:lnTo>
                  <a:lnTo>
                    <a:pt x="1234" y="3743"/>
                  </a:lnTo>
                  <a:lnTo>
                    <a:pt x="1262" y="3743"/>
                  </a:lnTo>
                  <a:lnTo>
                    <a:pt x="1290" y="3743"/>
                  </a:lnTo>
                  <a:lnTo>
                    <a:pt x="1318" y="3743"/>
                  </a:lnTo>
                  <a:lnTo>
                    <a:pt x="1346" y="3743"/>
                  </a:lnTo>
                  <a:lnTo>
                    <a:pt x="1373" y="3743"/>
                  </a:lnTo>
                  <a:lnTo>
                    <a:pt x="1402" y="3743"/>
                  </a:lnTo>
                  <a:lnTo>
                    <a:pt x="1430" y="3743"/>
                  </a:lnTo>
                  <a:lnTo>
                    <a:pt x="1458" y="3743"/>
                  </a:lnTo>
                  <a:lnTo>
                    <a:pt x="1486" y="3743"/>
                  </a:lnTo>
                  <a:lnTo>
                    <a:pt x="1514" y="3743"/>
                  </a:lnTo>
                  <a:lnTo>
                    <a:pt x="1542" y="3743"/>
                  </a:lnTo>
                  <a:lnTo>
                    <a:pt x="1571" y="3743"/>
                  </a:lnTo>
                  <a:lnTo>
                    <a:pt x="1599" y="3743"/>
                  </a:lnTo>
                  <a:lnTo>
                    <a:pt x="1626" y="3743"/>
                  </a:lnTo>
                  <a:lnTo>
                    <a:pt x="1654" y="3743"/>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5" name="Oval 1817"/>
            <p:cNvSpPr>
              <a:spLocks noChangeArrowheads="1"/>
            </p:cNvSpPr>
            <p:nvPr/>
          </p:nvSpPr>
          <p:spPr bwMode="auto">
            <a:xfrm>
              <a:off x="10091209" y="4192313"/>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6" name="Line 1818"/>
            <p:cNvSpPr>
              <a:spLocks noChangeShapeType="1"/>
            </p:cNvSpPr>
            <p:nvPr/>
          </p:nvSpPr>
          <p:spPr bwMode="auto">
            <a:xfrm>
              <a:off x="10089621" y="42018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7" name="Line 1819"/>
            <p:cNvSpPr>
              <a:spLocks noChangeShapeType="1"/>
            </p:cNvSpPr>
            <p:nvPr/>
          </p:nvSpPr>
          <p:spPr bwMode="auto">
            <a:xfrm>
              <a:off x="10100734" y="41907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8" name="Oval 1820"/>
            <p:cNvSpPr>
              <a:spLocks noChangeArrowheads="1"/>
            </p:cNvSpPr>
            <p:nvPr/>
          </p:nvSpPr>
          <p:spPr bwMode="auto">
            <a:xfrm>
              <a:off x="10111846" y="4192313"/>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9" name="Line 1821"/>
            <p:cNvSpPr>
              <a:spLocks noChangeShapeType="1"/>
            </p:cNvSpPr>
            <p:nvPr/>
          </p:nvSpPr>
          <p:spPr bwMode="auto">
            <a:xfrm>
              <a:off x="10111846" y="42018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0" name="Line 1822"/>
            <p:cNvSpPr>
              <a:spLocks noChangeShapeType="1"/>
            </p:cNvSpPr>
            <p:nvPr/>
          </p:nvSpPr>
          <p:spPr bwMode="auto">
            <a:xfrm>
              <a:off x="10122959" y="41907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1" name="Freeform 1823"/>
            <p:cNvSpPr>
              <a:spLocks/>
            </p:cNvSpPr>
            <p:nvPr/>
          </p:nvSpPr>
          <p:spPr bwMode="auto">
            <a:xfrm>
              <a:off x="10078509" y="4201838"/>
              <a:ext cx="44450" cy="0"/>
            </a:xfrm>
            <a:custGeom>
              <a:avLst/>
              <a:gdLst>
                <a:gd name="T0" fmla="*/ 0 w 56"/>
                <a:gd name="T1" fmla="*/ 28 w 56"/>
                <a:gd name="T2" fmla="*/ 56 w 56"/>
              </a:gdLst>
              <a:ahLst/>
              <a:cxnLst>
                <a:cxn ang="0">
                  <a:pos x="T0" y="0"/>
                </a:cxn>
                <a:cxn ang="0">
                  <a:pos x="T1" y="0"/>
                </a:cxn>
                <a:cxn ang="0">
                  <a:pos x="T2" y="0"/>
                </a:cxn>
              </a:cxnLst>
              <a:rect l="0" t="0" r="r" b="b"/>
              <a:pathLst>
                <a:path w="56">
                  <a:moveTo>
                    <a:pt x="0" y="0"/>
                  </a:moveTo>
                  <a:lnTo>
                    <a:pt x="28" y="0"/>
                  </a:lnTo>
                  <a:lnTo>
                    <a:pt x="56"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2" name="Line 1824"/>
            <p:cNvSpPr>
              <a:spLocks noChangeShapeType="1"/>
            </p:cNvSpPr>
            <p:nvPr/>
          </p:nvSpPr>
          <p:spPr bwMode="auto">
            <a:xfrm flipH="1" flipV="1">
              <a:off x="9729259" y="858563"/>
              <a:ext cx="9525" cy="333057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3" name="Line 1825"/>
            <p:cNvSpPr>
              <a:spLocks noChangeShapeType="1"/>
            </p:cNvSpPr>
            <p:nvPr/>
          </p:nvSpPr>
          <p:spPr bwMode="auto">
            <a:xfrm flipV="1">
              <a:off x="9465734" y="1261788"/>
              <a:ext cx="0" cy="2927350"/>
            </a:xfrm>
            <a:prstGeom prst="line">
              <a:avLst/>
            </a:prstGeom>
            <a:noFill/>
            <a:ln w="1905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5" name="Rectangle 1827"/>
            <p:cNvSpPr>
              <a:spLocks noChangeArrowheads="1"/>
            </p:cNvSpPr>
            <p:nvPr/>
          </p:nvSpPr>
          <p:spPr bwMode="auto">
            <a:xfrm>
              <a:off x="7652809" y="1358626"/>
              <a:ext cx="174887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1000 Loci; </a:t>
              </a:r>
              <a:r>
                <a:rPr kumimoji="0" lang="en-GB" altLang="en-US" sz="1500" b="0" i="0" u="none" strike="noStrike" cap="none" normalizeH="0" baseline="0" dirty="0">
                  <a:ln>
                    <a:noFill/>
                  </a:ln>
                  <a:solidFill>
                    <a:srgbClr val="0000FF"/>
                  </a:solidFill>
                  <a:effectLst/>
                  <a:latin typeface="Arial" panose="020B0604020202020204" pitchFamily="34" charset="0"/>
                </a:rPr>
                <a:t>d/a = 0.5</a:t>
              </a:r>
              <a:endParaRPr kumimoji="0" lang="en-GB" altLang="en-US" sz="1800" b="0" i="0" u="none" strike="noStrike" cap="none" normalizeH="0" baseline="0" dirty="0">
                <a:ln>
                  <a:noFill/>
                </a:ln>
                <a:solidFill>
                  <a:srgbClr val="0000FF"/>
                </a:solidFill>
                <a:effectLst/>
                <a:latin typeface="Arial" panose="020B0604020202020204" pitchFamily="34" charset="0"/>
              </a:endParaRPr>
            </a:p>
          </p:txBody>
        </p:sp>
        <p:sp>
          <p:nvSpPr>
            <p:cNvPr id="1036" name="Rectangle 1828"/>
            <p:cNvSpPr>
              <a:spLocks noChangeArrowheads="1"/>
            </p:cNvSpPr>
            <p:nvPr/>
          </p:nvSpPr>
          <p:spPr bwMode="auto">
            <a:xfrm>
              <a:off x="7652809" y="1525313"/>
              <a:ext cx="84959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p(A) = 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8" name="Rectangle 1830"/>
            <p:cNvSpPr>
              <a:spLocks noChangeArrowheads="1"/>
            </p:cNvSpPr>
            <p:nvPr/>
          </p:nvSpPr>
          <p:spPr bwMode="auto">
            <a:xfrm>
              <a:off x="9766564" y="2770145"/>
              <a:ext cx="1150956" cy="230832"/>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HWE  µ =  52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pic>
        <p:nvPicPr>
          <p:cNvPr id="4" name="Picture 3"/>
          <p:cNvPicPr>
            <a:picLocks noChangeAspect="1"/>
          </p:cNvPicPr>
          <p:nvPr/>
        </p:nvPicPr>
        <p:blipFill>
          <a:blip r:embed="rId3"/>
          <a:stretch>
            <a:fillRect/>
          </a:stretch>
        </p:blipFill>
        <p:spPr>
          <a:xfrm>
            <a:off x="6431261" y="1950082"/>
            <a:ext cx="2750311" cy="2001730"/>
          </a:xfrm>
          <a:prstGeom prst="rect">
            <a:avLst/>
          </a:prstGeom>
          <a:effectLst>
            <a:outerShdw blurRad="50800" dist="38100" dir="2700000" algn="tl" rotWithShape="0">
              <a:prstClr val="black">
                <a:alpha val="40000"/>
              </a:prstClr>
            </a:outerShdw>
          </a:effectLst>
        </p:spPr>
      </p:pic>
      <p:sp>
        <p:nvSpPr>
          <p:cNvPr id="1842" name="Rectangle 1829"/>
          <p:cNvSpPr>
            <a:spLocks noChangeArrowheads="1"/>
          </p:cNvSpPr>
          <p:nvPr/>
        </p:nvSpPr>
        <p:spPr bwMode="auto">
          <a:xfrm>
            <a:off x="8075083" y="2763300"/>
            <a:ext cx="1365758" cy="230832"/>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FF0000"/>
                </a:solidFill>
                <a:effectLst/>
                <a:latin typeface="Arial" panose="020B0604020202020204" pitchFamily="34" charset="0"/>
              </a:rPr>
              <a:t>S1-Gen.  µ = 46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39" name="TextBox 1838">
            <a:extLst>
              <a:ext uri="{FF2B5EF4-FFF2-40B4-BE49-F238E27FC236}">
                <a16:creationId xmlns:a16="http://schemas.microsoft.com/office/drawing/2014/main" id="{BEBDADC5-933A-480A-B661-F10E0FB0FAD9}"/>
              </a:ext>
            </a:extLst>
          </p:cNvPr>
          <p:cNvSpPr txBox="1"/>
          <p:nvPr/>
        </p:nvSpPr>
        <p:spPr>
          <a:xfrm rot="21449700">
            <a:off x="10332358" y="592711"/>
            <a:ext cx="1789114" cy="5232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400" dirty="0">
                <a:solidFill>
                  <a:schemeClr val="tx1">
                    <a:lumMod val="50000"/>
                    <a:lumOff val="50000"/>
                  </a:schemeClr>
                </a:solidFill>
                <a:latin typeface="Arial" panose="020B0604020202020204" pitchFamily="34" charset="0"/>
                <a:cs typeface="Arial" panose="020B0604020202020204" pitchFamily="34" charset="0"/>
              </a:rPr>
              <a:t>“LD=0” would be the better statement</a:t>
            </a:r>
          </a:p>
        </p:txBody>
      </p:sp>
    </p:spTree>
    <p:extLst>
      <p:ext uri="{BB962C8B-B14F-4D97-AF65-F5344CB8AC3E}">
        <p14:creationId xmlns:p14="http://schemas.microsoft.com/office/powerpoint/2010/main" val="117346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39"/>
                                        </p:tgtEl>
                                        <p:attrNameLst>
                                          <p:attrName>style.visibility</p:attrName>
                                        </p:attrNameLst>
                                      </p:cBhvr>
                                      <p:to>
                                        <p:strVal val="visible"/>
                                      </p:to>
                                    </p:set>
                                    <p:animEffect transition="in" filter="wipe(left)">
                                      <p:cBhvr>
                                        <p:cTn id="7" dur="2000"/>
                                        <p:tgtEl>
                                          <p:spTgt spid="1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Rectangle 1001"/>
          <p:cNvSpPr>
            <a:spLocks noChangeArrowheads="1"/>
          </p:cNvSpPr>
          <p:nvPr/>
        </p:nvSpPr>
        <p:spPr bwMode="auto">
          <a:xfrm>
            <a:off x="3867150" y="-2117725"/>
            <a:ext cx="11717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HWG  µ =  52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1012" name="Group 1011"/>
          <p:cNvGrpSpPr>
            <a:grpSpLocks noChangeAspect="1"/>
          </p:cNvGrpSpPr>
          <p:nvPr/>
        </p:nvGrpSpPr>
        <p:grpSpPr>
          <a:xfrm>
            <a:off x="174034" y="191433"/>
            <a:ext cx="3897799" cy="3152987"/>
            <a:chOff x="209550" y="546100"/>
            <a:chExt cx="5128683" cy="4148667"/>
          </a:xfrm>
        </p:grpSpPr>
        <p:sp>
          <p:nvSpPr>
            <p:cNvPr id="1011" name="Rectangle 1010"/>
            <p:cNvSpPr/>
            <p:nvPr/>
          </p:nvSpPr>
          <p:spPr>
            <a:xfrm>
              <a:off x="209550" y="546100"/>
              <a:ext cx="5128683" cy="41486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00" dirty="0"/>
            </a:p>
          </p:txBody>
        </p:sp>
        <p:grpSp>
          <p:nvGrpSpPr>
            <p:cNvPr id="1010" name="Group 1009"/>
            <p:cNvGrpSpPr/>
            <p:nvPr/>
          </p:nvGrpSpPr>
          <p:grpSpPr>
            <a:xfrm>
              <a:off x="209550" y="763588"/>
              <a:ext cx="5072063" cy="3789366"/>
              <a:chOff x="209550" y="763588"/>
              <a:chExt cx="5072063" cy="3789366"/>
            </a:xfrm>
          </p:grpSpPr>
          <p:grpSp>
            <p:nvGrpSpPr>
              <p:cNvPr id="10" name="Group 205"/>
              <p:cNvGrpSpPr>
                <a:grpSpLocks/>
              </p:cNvGrpSpPr>
              <p:nvPr/>
            </p:nvGrpSpPr>
            <p:grpSpPr bwMode="auto">
              <a:xfrm>
                <a:off x="209550" y="3916366"/>
                <a:ext cx="5072063" cy="636588"/>
                <a:chOff x="132" y="2467"/>
                <a:chExt cx="3195" cy="401"/>
              </a:xfrm>
            </p:grpSpPr>
            <p:sp>
              <p:nvSpPr>
                <p:cNvPr id="812" name="Rectangle 8"/>
                <p:cNvSpPr>
                  <a:spLocks noChangeArrowheads="1"/>
                </p:cNvSpPr>
                <p:nvPr/>
              </p:nvSpPr>
              <p:spPr bwMode="auto">
                <a:xfrm>
                  <a:off x="132" y="2467"/>
                  <a:ext cx="0"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13" name="Line 9"/>
                <p:cNvSpPr>
                  <a:spLocks noChangeShapeType="1"/>
                </p:cNvSpPr>
                <p:nvPr/>
              </p:nvSpPr>
              <p:spPr bwMode="auto">
                <a:xfrm>
                  <a:off x="438" y="2515"/>
                  <a:ext cx="2791" cy="0"/>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14" name="Line 10"/>
                <p:cNvSpPr>
                  <a:spLocks noChangeShapeType="1"/>
                </p:cNvSpPr>
                <p:nvPr/>
              </p:nvSpPr>
              <p:spPr bwMode="auto">
                <a:xfrm>
                  <a:off x="438"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15" name="Rectangle 11"/>
                <p:cNvSpPr>
                  <a:spLocks noChangeArrowheads="1"/>
                </p:cNvSpPr>
                <p:nvPr/>
              </p:nvSpPr>
              <p:spPr bwMode="auto">
                <a:xfrm>
                  <a:off x="375" y="2576"/>
                  <a:ext cx="7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16" name="Line 12"/>
                <p:cNvSpPr>
                  <a:spLocks noChangeShapeType="1"/>
                </p:cNvSpPr>
                <p:nvPr/>
              </p:nvSpPr>
              <p:spPr bwMode="auto">
                <a:xfrm>
                  <a:off x="717"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17" name="Rectangle 13"/>
                <p:cNvSpPr>
                  <a:spLocks noChangeArrowheads="1"/>
                </p:cNvSpPr>
                <p:nvPr/>
              </p:nvSpPr>
              <p:spPr bwMode="auto">
                <a:xfrm>
                  <a:off x="619"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18" name="Line 14"/>
                <p:cNvSpPr>
                  <a:spLocks noChangeShapeType="1"/>
                </p:cNvSpPr>
                <p:nvPr/>
              </p:nvSpPr>
              <p:spPr bwMode="auto">
                <a:xfrm>
                  <a:off x="996"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19" name="Rectangle 15"/>
                <p:cNvSpPr>
                  <a:spLocks noChangeArrowheads="1"/>
                </p:cNvSpPr>
                <p:nvPr/>
              </p:nvSpPr>
              <p:spPr bwMode="auto">
                <a:xfrm>
                  <a:off x="899"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20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20" name="Line 16"/>
                <p:cNvSpPr>
                  <a:spLocks noChangeShapeType="1"/>
                </p:cNvSpPr>
                <p:nvPr/>
              </p:nvSpPr>
              <p:spPr bwMode="auto">
                <a:xfrm>
                  <a:off x="1275"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1" name="Rectangle 17"/>
                <p:cNvSpPr>
                  <a:spLocks noChangeArrowheads="1"/>
                </p:cNvSpPr>
                <p:nvPr/>
              </p:nvSpPr>
              <p:spPr bwMode="auto">
                <a:xfrm>
                  <a:off x="1177"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30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22" name="Line 18"/>
                <p:cNvSpPr>
                  <a:spLocks noChangeShapeType="1"/>
                </p:cNvSpPr>
                <p:nvPr/>
              </p:nvSpPr>
              <p:spPr bwMode="auto">
                <a:xfrm>
                  <a:off x="1554"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3" name="Rectangle 19"/>
                <p:cNvSpPr>
                  <a:spLocks noChangeArrowheads="1"/>
                </p:cNvSpPr>
                <p:nvPr/>
              </p:nvSpPr>
              <p:spPr bwMode="auto">
                <a:xfrm>
                  <a:off x="1456"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40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24" name="Line 20"/>
                <p:cNvSpPr>
                  <a:spLocks noChangeShapeType="1"/>
                </p:cNvSpPr>
                <p:nvPr/>
              </p:nvSpPr>
              <p:spPr bwMode="auto">
                <a:xfrm>
                  <a:off x="1834"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5" name="Rectangle 21"/>
                <p:cNvSpPr>
                  <a:spLocks noChangeArrowheads="1"/>
                </p:cNvSpPr>
                <p:nvPr/>
              </p:nvSpPr>
              <p:spPr bwMode="auto">
                <a:xfrm>
                  <a:off x="1736"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50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26" name="Line 22"/>
                <p:cNvSpPr>
                  <a:spLocks noChangeShapeType="1"/>
                </p:cNvSpPr>
                <p:nvPr/>
              </p:nvSpPr>
              <p:spPr bwMode="auto">
                <a:xfrm>
                  <a:off x="2112"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7" name="Rectangle 23"/>
                <p:cNvSpPr>
                  <a:spLocks noChangeArrowheads="1"/>
                </p:cNvSpPr>
                <p:nvPr/>
              </p:nvSpPr>
              <p:spPr bwMode="auto">
                <a:xfrm>
                  <a:off x="2015"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60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28" name="Line 24"/>
                <p:cNvSpPr>
                  <a:spLocks noChangeShapeType="1"/>
                </p:cNvSpPr>
                <p:nvPr/>
              </p:nvSpPr>
              <p:spPr bwMode="auto">
                <a:xfrm>
                  <a:off x="2391"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9" name="Rectangle 25"/>
                <p:cNvSpPr>
                  <a:spLocks noChangeArrowheads="1"/>
                </p:cNvSpPr>
                <p:nvPr/>
              </p:nvSpPr>
              <p:spPr bwMode="auto">
                <a:xfrm>
                  <a:off x="2294"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70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30" name="Line 26"/>
                <p:cNvSpPr>
                  <a:spLocks noChangeShapeType="1"/>
                </p:cNvSpPr>
                <p:nvPr/>
              </p:nvSpPr>
              <p:spPr bwMode="auto">
                <a:xfrm>
                  <a:off x="2671"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1" name="Rectangle 27"/>
                <p:cNvSpPr>
                  <a:spLocks noChangeArrowheads="1"/>
                </p:cNvSpPr>
                <p:nvPr/>
              </p:nvSpPr>
              <p:spPr bwMode="auto">
                <a:xfrm>
                  <a:off x="2573"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80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32" name="Line 28"/>
                <p:cNvSpPr>
                  <a:spLocks noChangeShapeType="1"/>
                </p:cNvSpPr>
                <p:nvPr/>
              </p:nvSpPr>
              <p:spPr bwMode="auto">
                <a:xfrm>
                  <a:off x="2950"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3" name="Rectangle 29"/>
                <p:cNvSpPr>
                  <a:spLocks noChangeArrowheads="1"/>
                </p:cNvSpPr>
                <p:nvPr/>
              </p:nvSpPr>
              <p:spPr bwMode="auto">
                <a:xfrm>
                  <a:off x="2852" y="2576"/>
                  <a:ext cx="154"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90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34" name="Line 30"/>
                <p:cNvSpPr>
                  <a:spLocks noChangeShapeType="1"/>
                </p:cNvSpPr>
                <p:nvPr/>
              </p:nvSpPr>
              <p:spPr bwMode="auto">
                <a:xfrm>
                  <a:off x="3229" y="2515"/>
                  <a:ext cx="0" cy="48"/>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5" name="Rectangle 31"/>
                <p:cNvSpPr>
                  <a:spLocks noChangeArrowheads="1"/>
                </p:cNvSpPr>
                <p:nvPr/>
              </p:nvSpPr>
              <p:spPr bwMode="auto">
                <a:xfrm>
                  <a:off x="3096" y="2576"/>
                  <a:ext cx="23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36" name="Rectangle 32"/>
                <p:cNvSpPr>
                  <a:spLocks noChangeArrowheads="1"/>
                </p:cNvSpPr>
                <p:nvPr/>
              </p:nvSpPr>
              <p:spPr bwMode="auto">
                <a:xfrm>
                  <a:off x="1291" y="2702"/>
                  <a:ext cx="992"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Genotypic value</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837" name="Oval 33"/>
                <p:cNvSpPr>
                  <a:spLocks noChangeArrowheads="1"/>
                </p:cNvSpPr>
                <p:nvPr/>
              </p:nvSpPr>
              <p:spPr bwMode="auto">
                <a:xfrm>
                  <a:off x="43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8" name="Line 34"/>
                <p:cNvSpPr>
                  <a:spLocks noChangeShapeType="1"/>
                </p:cNvSpPr>
                <p:nvPr/>
              </p:nvSpPr>
              <p:spPr bwMode="auto">
                <a:xfrm>
                  <a:off x="43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9" name="Line 35"/>
                <p:cNvSpPr>
                  <a:spLocks noChangeShapeType="1"/>
                </p:cNvSpPr>
                <p:nvPr/>
              </p:nvSpPr>
              <p:spPr bwMode="auto">
                <a:xfrm>
                  <a:off x="43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0" name="Oval 36"/>
                <p:cNvSpPr>
                  <a:spLocks noChangeArrowheads="1"/>
                </p:cNvSpPr>
                <p:nvPr/>
              </p:nvSpPr>
              <p:spPr bwMode="auto">
                <a:xfrm>
                  <a:off x="44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1" name="Line 37"/>
                <p:cNvSpPr>
                  <a:spLocks noChangeShapeType="1"/>
                </p:cNvSpPr>
                <p:nvPr/>
              </p:nvSpPr>
              <p:spPr bwMode="auto">
                <a:xfrm>
                  <a:off x="44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2" name="Line 38"/>
                <p:cNvSpPr>
                  <a:spLocks noChangeShapeType="1"/>
                </p:cNvSpPr>
                <p:nvPr/>
              </p:nvSpPr>
              <p:spPr bwMode="auto">
                <a:xfrm>
                  <a:off x="4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3" name="Oval 39"/>
                <p:cNvSpPr>
                  <a:spLocks noChangeArrowheads="1"/>
                </p:cNvSpPr>
                <p:nvPr/>
              </p:nvSpPr>
              <p:spPr bwMode="auto">
                <a:xfrm>
                  <a:off x="45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4" name="Line 40"/>
                <p:cNvSpPr>
                  <a:spLocks noChangeShapeType="1"/>
                </p:cNvSpPr>
                <p:nvPr/>
              </p:nvSpPr>
              <p:spPr bwMode="auto">
                <a:xfrm>
                  <a:off x="45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5" name="Line 41"/>
                <p:cNvSpPr>
                  <a:spLocks noChangeShapeType="1"/>
                </p:cNvSpPr>
                <p:nvPr/>
              </p:nvSpPr>
              <p:spPr bwMode="auto">
                <a:xfrm>
                  <a:off x="46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6" name="Oval 42"/>
                <p:cNvSpPr>
                  <a:spLocks noChangeArrowheads="1"/>
                </p:cNvSpPr>
                <p:nvPr/>
              </p:nvSpPr>
              <p:spPr bwMode="auto">
                <a:xfrm>
                  <a:off x="47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7" name="Line 43"/>
                <p:cNvSpPr>
                  <a:spLocks noChangeShapeType="1"/>
                </p:cNvSpPr>
                <p:nvPr/>
              </p:nvSpPr>
              <p:spPr bwMode="auto">
                <a:xfrm>
                  <a:off x="47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8" name="Line 44"/>
                <p:cNvSpPr>
                  <a:spLocks noChangeShapeType="1"/>
                </p:cNvSpPr>
                <p:nvPr/>
              </p:nvSpPr>
              <p:spPr bwMode="auto">
                <a:xfrm>
                  <a:off x="48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9" name="Oval 45"/>
                <p:cNvSpPr>
                  <a:spLocks noChangeArrowheads="1"/>
                </p:cNvSpPr>
                <p:nvPr/>
              </p:nvSpPr>
              <p:spPr bwMode="auto">
                <a:xfrm>
                  <a:off x="48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0" name="Line 46"/>
                <p:cNvSpPr>
                  <a:spLocks noChangeShapeType="1"/>
                </p:cNvSpPr>
                <p:nvPr/>
              </p:nvSpPr>
              <p:spPr bwMode="auto">
                <a:xfrm>
                  <a:off x="48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1" name="Line 47"/>
                <p:cNvSpPr>
                  <a:spLocks noChangeShapeType="1"/>
                </p:cNvSpPr>
                <p:nvPr/>
              </p:nvSpPr>
              <p:spPr bwMode="auto">
                <a:xfrm>
                  <a:off x="49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2" name="Oval 48"/>
                <p:cNvSpPr>
                  <a:spLocks noChangeArrowheads="1"/>
                </p:cNvSpPr>
                <p:nvPr/>
              </p:nvSpPr>
              <p:spPr bwMode="auto">
                <a:xfrm>
                  <a:off x="50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3" name="Line 49"/>
                <p:cNvSpPr>
                  <a:spLocks noChangeShapeType="1"/>
                </p:cNvSpPr>
                <p:nvPr/>
              </p:nvSpPr>
              <p:spPr bwMode="auto">
                <a:xfrm>
                  <a:off x="50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4" name="Line 50"/>
                <p:cNvSpPr>
                  <a:spLocks noChangeShapeType="1"/>
                </p:cNvSpPr>
                <p:nvPr/>
              </p:nvSpPr>
              <p:spPr bwMode="auto">
                <a:xfrm>
                  <a:off x="50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5" name="Oval 51"/>
                <p:cNvSpPr>
                  <a:spLocks noChangeArrowheads="1"/>
                </p:cNvSpPr>
                <p:nvPr/>
              </p:nvSpPr>
              <p:spPr bwMode="auto">
                <a:xfrm>
                  <a:off x="51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6" name="Line 52"/>
                <p:cNvSpPr>
                  <a:spLocks noChangeShapeType="1"/>
                </p:cNvSpPr>
                <p:nvPr/>
              </p:nvSpPr>
              <p:spPr bwMode="auto">
                <a:xfrm>
                  <a:off x="51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7" name="Line 53"/>
                <p:cNvSpPr>
                  <a:spLocks noChangeShapeType="1"/>
                </p:cNvSpPr>
                <p:nvPr/>
              </p:nvSpPr>
              <p:spPr bwMode="auto">
                <a:xfrm>
                  <a:off x="52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8" name="Oval 54"/>
                <p:cNvSpPr>
                  <a:spLocks noChangeArrowheads="1"/>
                </p:cNvSpPr>
                <p:nvPr/>
              </p:nvSpPr>
              <p:spPr bwMode="auto">
                <a:xfrm>
                  <a:off x="53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9" name="Line 55"/>
                <p:cNvSpPr>
                  <a:spLocks noChangeShapeType="1"/>
                </p:cNvSpPr>
                <p:nvPr/>
              </p:nvSpPr>
              <p:spPr bwMode="auto">
                <a:xfrm>
                  <a:off x="53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0" name="Line 56"/>
                <p:cNvSpPr>
                  <a:spLocks noChangeShapeType="1"/>
                </p:cNvSpPr>
                <p:nvPr/>
              </p:nvSpPr>
              <p:spPr bwMode="auto">
                <a:xfrm>
                  <a:off x="53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1" name="Oval 57"/>
                <p:cNvSpPr>
                  <a:spLocks noChangeArrowheads="1"/>
                </p:cNvSpPr>
                <p:nvPr/>
              </p:nvSpPr>
              <p:spPr bwMode="auto">
                <a:xfrm>
                  <a:off x="54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2" name="Line 58"/>
                <p:cNvSpPr>
                  <a:spLocks noChangeShapeType="1"/>
                </p:cNvSpPr>
                <p:nvPr/>
              </p:nvSpPr>
              <p:spPr bwMode="auto">
                <a:xfrm>
                  <a:off x="54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3" name="Line 59"/>
                <p:cNvSpPr>
                  <a:spLocks noChangeShapeType="1"/>
                </p:cNvSpPr>
                <p:nvPr/>
              </p:nvSpPr>
              <p:spPr bwMode="auto">
                <a:xfrm>
                  <a:off x="5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4" name="Oval 60"/>
                <p:cNvSpPr>
                  <a:spLocks noChangeArrowheads="1"/>
                </p:cNvSpPr>
                <p:nvPr/>
              </p:nvSpPr>
              <p:spPr bwMode="auto">
                <a:xfrm>
                  <a:off x="55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5" name="Line 61"/>
                <p:cNvSpPr>
                  <a:spLocks noChangeShapeType="1"/>
                </p:cNvSpPr>
                <p:nvPr/>
              </p:nvSpPr>
              <p:spPr bwMode="auto">
                <a:xfrm>
                  <a:off x="55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6" name="Line 62"/>
                <p:cNvSpPr>
                  <a:spLocks noChangeShapeType="1"/>
                </p:cNvSpPr>
                <p:nvPr/>
              </p:nvSpPr>
              <p:spPr bwMode="auto">
                <a:xfrm>
                  <a:off x="5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7" name="Oval 63"/>
                <p:cNvSpPr>
                  <a:spLocks noChangeArrowheads="1"/>
                </p:cNvSpPr>
                <p:nvPr/>
              </p:nvSpPr>
              <p:spPr bwMode="auto">
                <a:xfrm>
                  <a:off x="57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8" name="Line 64"/>
                <p:cNvSpPr>
                  <a:spLocks noChangeShapeType="1"/>
                </p:cNvSpPr>
                <p:nvPr/>
              </p:nvSpPr>
              <p:spPr bwMode="auto">
                <a:xfrm>
                  <a:off x="57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9" name="Line 65"/>
                <p:cNvSpPr>
                  <a:spLocks noChangeShapeType="1"/>
                </p:cNvSpPr>
                <p:nvPr/>
              </p:nvSpPr>
              <p:spPr bwMode="auto">
                <a:xfrm>
                  <a:off x="5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0" name="Freeform 66"/>
                <p:cNvSpPr>
                  <a:spLocks/>
                </p:cNvSpPr>
                <p:nvPr/>
              </p:nvSpPr>
              <p:spPr bwMode="auto">
                <a:xfrm>
                  <a:off x="438" y="2515"/>
                  <a:ext cx="140" cy="0"/>
                </a:xfrm>
                <a:custGeom>
                  <a:avLst/>
                  <a:gdLst>
                    <a:gd name="T0" fmla="*/ 0 w 280"/>
                    <a:gd name="T1" fmla="*/ 28 w 280"/>
                    <a:gd name="T2" fmla="*/ 56 w 280"/>
                    <a:gd name="T3" fmla="*/ 84 w 280"/>
                    <a:gd name="T4" fmla="*/ 112 w 280"/>
                    <a:gd name="T5" fmla="*/ 140 w 280"/>
                    <a:gd name="T6" fmla="*/ 167 w 280"/>
                    <a:gd name="T7" fmla="*/ 197 w 280"/>
                    <a:gd name="T8" fmla="*/ 224 w 280"/>
                    <a:gd name="T9" fmla="*/ 252 w 280"/>
                    <a:gd name="T10" fmla="*/ 280 w 280"/>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280">
                      <a:moveTo>
                        <a:pt x="0" y="0"/>
                      </a:moveTo>
                      <a:lnTo>
                        <a:pt x="28" y="0"/>
                      </a:lnTo>
                      <a:lnTo>
                        <a:pt x="56" y="0"/>
                      </a:lnTo>
                      <a:lnTo>
                        <a:pt x="84" y="0"/>
                      </a:lnTo>
                      <a:lnTo>
                        <a:pt x="112" y="0"/>
                      </a:lnTo>
                      <a:lnTo>
                        <a:pt x="140" y="0"/>
                      </a:lnTo>
                      <a:lnTo>
                        <a:pt x="167" y="0"/>
                      </a:lnTo>
                      <a:lnTo>
                        <a:pt x="197" y="0"/>
                      </a:lnTo>
                      <a:lnTo>
                        <a:pt x="224" y="0"/>
                      </a:lnTo>
                      <a:lnTo>
                        <a:pt x="252" y="0"/>
                      </a:lnTo>
                      <a:lnTo>
                        <a:pt x="280"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1" name="Oval 67"/>
                <p:cNvSpPr>
                  <a:spLocks noChangeArrowheads="1"/>
                </p:cNvSpPr>
                <p:nvPr/>
              </p:nvSpPr>
              <p:spPr bwMode="auto">
                <a:xfrm>
                  <a:off x="61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2" name="Line 68"/>
                <p:cNvSpPr>
                  <a:spLocks noChangeShapeType="1"/>
                </p:cNvSpPr>
                <p:nvPr/>
              </p:nvSpPr>
              <p:spPr bwMode="auto">
                <a:xfrm>
                  <a:off x="61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3" name="Line 69"/>
                <p:cNvSpPr>
                  <a:spLocks noChangeShapeType="1"/>
                </p:cNvSpPr>
                <p:nvPr/>
              </p:nvSpPr>
              <p:spPr bwMode="auto">
                <a:xfrm>
                  <a:off x="62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4" name="Oval 70"/>
                <p:cNvSpPr>
                  <a:spLocks noChangeArrowheads="1"/>
                </p:cNvSpPr>
                <p:nvPr/>
              </p:nvSpPr>
              <p:spPr bwMode="auto">
                <a:xfrm>
                  <a:off x="62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5" name="Line 71"/>
                <p:cNvSpPr>
                  <a:spLocks noChangeShapeType="1"/>
                </p:cNvSpPr>
                <p:nvPr/>
              </p:nvSpPr>
              <p:spPr bwMode="auto">
                <a:xfrm>
                  <a:off x="62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6" name="Line 72"/>
                <p:cNvSpPr>
                  <a:spLocks noChangeShapeType="1"/>
                </p:cNvSpPr>
                <p:nvPr/>
              </p:nvSpPr>
              <p:spPr bwMode="auto">
                <a:xfrm>
                  <a:off x="63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7" name="Oval 73"/>
                <p:cNvSpPr>
                  <a:spLocks noChangeArrowheads="1"/>
                </p:cNvSpPr>
                <p:nvPr/>
              </p:nvSpPr>
              <p:spPr bwMode="auto">
                <a:xfrm>
                  <a:off x="64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8" name="Line 74"/>
                <p:cNvSpPr>
                  <a:spLocks noChangeShapeType="1"/>
                </p:cNvSpPr>
                <p:nvPr/>
              </p:nvSpPr>
              <p:spPr bwMode="auto">
                <a:xfrm>
                  <a:off x="64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9" name="Line 75"/>
                <p:cNvSpPr>
                  <a:spLocks noChangeShapeType="1"/>
                </p:cNvSpPr>
                <p:nvPr/>
              </p:nvSpPr>
              <p:spPr bwMode="auto">
                <a:xfrm>
                  <a:off x="64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0" name="Oval 76"/>
                <p:cNvSpPr>
                  <a:spLocks noChangeArrowheads="1"/>
                </p:cNvSpPr>
                <p:nvPr/>
              </p:nvSpPr>
              <p:spPr bwMode="auto">
                <a:xfrm>
                  <a:off x="65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1" name="Line 77"/>
                <p:cNvSpPr>
                  <a:spLocks noChangeShapeType="1"/>
                </p:cNvSpPr>
                <p:nvPr/>
              </p:nvSpPr>
              <p:spPr bwMode="auto">
                <a:xfrm>
                  <a:off x="65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2" name="Line 78"/>
                <p:cNvSpPr>
                  <a:spLocks noChangeShapeType="1"/>
                </p:cNvSpPr>
                <p:nvPr/>
              </p:nvSpPr>
              <p:spPr bwMode="auto">
                <a:xfrm>
                  <a:off x="66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3" name="Oval 79"/>
                <p:cNvSpPr>
                  <a:spLocks noChangeArrowheads="1"/>
                </p:cNvSpPr>
                <p:nvPr/>
              </p:nvSpPr>
              <p:spPr bwMode="auto">
                <a:xfrm>
                  <a:off x="67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4" name="Line 80"/>
                <p:cNvSpPr>
                  <a:spLocks noChangeShapeType="1"/>
                </p:cNvSpPr>
                <p:nvPr/>
              </p:nvSpPr>
              <p:spPr bwMode="auto">
                <a:xfrm>
                  <a:off x="67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5" name="Line 81"/>
                <p:cNvSpPr>
                  <a:spLocks noChangeShapeType="1"/>
                </p:cNvSpPr>
                <p:nvPr/>
              </p:nvSpPr>
              <p:spPr bwMode="auto">
                <a:xfrm>
                  <a:off x="67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6" name="Oval 82"/>
                <p:cNvSpPr>
                  <a:spLocks noChangeArrowheads="1"/>
                </p:cNvSpPr>
                <p:nvPr/>
              </p:nvSpPr>
              <p:spPr bwMode="auto">
                <a:xfrm>
                  <a:off x="68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7" name="Line 83"/>
                <p:cNvSpPr>
                  <a:spLocks noChangeShapeType="1"/>
                </p:cNvSpPr>
                <p:nvPr/>
              </p:nvSpPr>
              <p:spPr bwMode="auto">
                <a:xfrm>
                  <a:off x="68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8" name="Line 84"/>
                <p:cNvSpPr>
                  <a:spLocks noChangeShapeType="1"/>
                </p:cNvSpPr>
                <p:nvPr/>
              </p:nvSpPr>
              <p:spPr bwMode="auto">
                <a:xfrm>
                  <a:off x="69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9" name="Oval 85"/>
                <p:cNvSpPr>
                  <a:spLocks noChangeArrowheads="1"/>
                </p:cNvSpPr>
                <p:nvPr/>
              </p:nvSpPr>
              <p:spPr bwMode="auto">
                <a:xfrm>
                  <a:off x="69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0" name="Line 86"/>
                <p:cNvSpPr>
                  <a:spLocks noChangeShapeType="1"/>
                </p:cNvSpPr>
                <p:nvPr/>
              </p:nvSpPr>
              <p:spPr bwMode="auto">
                <a:xfrm>
                  <a:off x="69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1" name="Line 87"/>
                <p:cNvSpPr>
                  <a:spLocks noChangeShapeType="1"/>
                </p:cNvSpPr>
                <p:nvPr/>
              </p:nvSpPr>
              <p:spPr bwMode="auto">
                <a:xfrm>
                  <a:off x="70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2" name="Oval 88"/>
                <p:cNvSpPr>
                  <a:spLocks noChangeArrowheads="1"/>
                </p:cNvSpPr>
                <p:nvPr/>
              </p:nvSpPr>
              <p:spPr bwMode="auto">
                <a:xfrm>
                  <a:off x="71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3" name="Line 89"/>
                <p:cNvSpPr>
                  <a:spLocks noChangeShapeType="1"/>
                </p:cNvSpPr>
                <p:nvPr/>
              </p:nvSpPr>
              <p:spPr bwMode="auto">
                <a:xfrm>
                  <a:off x="71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4" name="Line 90"/>
                <p:cNvSpPr>
                  <a:spLocks noChangeShapeType="1"/>
                </p:cNvSpPr>
                <p:nvPr/>
              </p:nvSpPr>
              <p:spPr bwMode="auto">
                <a:xfrm>
                  <a:off x="71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5" name="Oval 91"/>
                <p:cNvSpPr>
                  <a:spLocks noChangeArrowheads="1"/>
                </p:cNvSpPr>
                <p:nvPr/>
              </p:nvSpPr>
              <p:spPr bwMode="auto">
                <a:xfrm>
                  <a:off x="72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6" name="Line 92"/>
                <p:cNvSpPr>
                  <a:spLocks noChangeShapeType="1"/>
                </p:cNvSpPr>
                <p:nvPr/>
              </p:nvSpPr>
              <p:spPr bwMode="auto">
                <a:xfrm>
                  <a:off x="72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7" name="Line 93"/>
                <p:cNvSpPr>
                  <a:spLocks noChangeShapeType="1"/>
                </p:cNvSpPr>
                <p:nvPr/>
              </p:nvSpPr>
              <p:spPr bwMode="auto">
                <a:xfrm>
                  <a:off x="73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8" name="Oval 94"/>
                <p:cNvSpPr>
                  <a:spLocks noChangeArrowheads="1"/>
                </p:cNvSpPr>
                <p:nvPr/>
              </p:nvSpPr>
              <p:spPr bwMode="auto">
                <a:xfrm>
                  <a:off x="74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9" name="Line 95"/>
                <p:cNvSpPr>
                  <a:spLocks noChangeShapeType="1"/>
                </p:cNvSpPr>
                <p:nvPr/>
              </p:nvSpPr>
              <p:spPr bwMode="auto">
                <a:xfrm>
                  <a:off x="74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0" name="Line 96"/>
                <p:cNvSpPr>
                  <a:spLocks noChangeShapeType="1"/>
                </p:cNvSpPr>
                <p:nvPr/>
              </p:nvSpPr>
              <p:spPr bwMode="auto">
                <a:xfrm>
                  <a:off x="74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1" name="Oval 97"/>
                <p:cNvSpPr>
                  <a:spLocks noChangeArrowheads="1"/>
                </p:cNvSpPr>
                <p:nvPr/>
              </p:nvSpPr>
              <p:spPr bwMode="auto">
                <a:xfrm>
                  <a:off x="75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2" name="Line 98"/>
                <p:cNvSpPr>
                  <a:spLocks noChangeShapeType="1"/>
                </p:cNvSpPr>
                <p:nvPr/>
              </p:nvSpPr>
              <p:spPr bwMode="auto">
                <a:xfrm>
                  <a:off x="75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3" name="Line 99"/>
                <p:cNvSpPr>
                  <a:spLocks noChangeShapeType="1"/>
                </p:cNvSpPr>
                <p:nvPr/>
              </p:nvSpPr>
              <p:spPr bwMode="auto">
                <a:xfrm>
                  <a:off x="76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4" name="Oval 100"/>
                <p:cNvSpPr>
                  <a:spLocks noChangeArrowheads="1"/>
                </p:cNvSpPr>
                <p:nvPr/>
              </p:nvSpPr>
              <p:spPr bwMode="auto">
                <a:xfrm>
                  <a:off x="76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5" name="Line 101"/>
                <p:cNvSpPr>
                  <a:spLocks noChangeShapeType="1"/>
                </p:cNvSpPr>
                <p:nvPr/>
              </p:nvSpPr>
              <p:spPr bwMode="auto">
                <a:xfrm>
                  <a:off x="76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6" name="Line 102"/>
                <p:cNvSpPr>
                  <a:spLocks noChangeShapeType="1"/>
                </p:cNvSpPr>
                <p:nvPr/>
              </p:nvSpPr>
              <p:spPr bwMode="auto">
                <a:xfrm>
                  <a:off x="77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7" name="Oval 103"/>
                <p:cNvSpPr>
                  <a:spLocks noChangeArrowheads="1"/>
                </p:cNvSpPr>
                <p:nvPr/>
              </p:nvSpPr>
              <p:spPr bwMode="auto">
                <a:xfrm>
                  <a:off x="78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8" name="Line 104"/>
                <p:cNvSpPr>
                  <a:spLocks noChangeShapeType="1"/>
                </p:cNvSpPr>
                <p:nvPr/>
              </p:nvSpPr>
              <p:spPr bwMode="auto">
                <a:xfrm>
                  <a:off x="78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9" name="Line 105"/>
                <p:cNvSpPr>
                  <a:spLocks noChangeShapeType="1"/>
                </p:cNvSpPr>
                <p:nvPr/>
              </p:nvSpPr>
              <p:spPr bwMode="auto">
                <a:xfrm>
                  <a:off x="78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0" name="Oval 106"/>
                <p:cNvSpPr>
                  <a:spLocks noChangeArrowheads="1"/>
                </p:cNvSpPr>
                <p:nvPr/>
              </p:nvSpPr>
              <p:spPr bwMode="auto">
                <a:xfrm>
                  <a:off x="79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1" name="Line 107"/>
                <p:cNvSpPr>
                  <a:spLocks noChangeShapeType="1"/>
                </p:cNvSpPr>
                <p:nvPr/>
              </p:nvSpPr>
              <p:spPr bwMode="auto">
                <a:xfrm>
                  <a:off x="79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2" name="Line 108"/>
                <p:cNvSpPr>
                  <a:spLocks noChangeShapeType="1"/>
                </p:cNvSpPr>
                <p:nvPr/>
              </p:nvSpPr>
              <p:spPr bwMode="auto">
                <a:xfrm>
                  <a:off x="80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3" name="Oval 109"/>
                <p:cNvSpPr>
                  <a:spLocks noChangeArrowheads="1"/>
                </p:cNvSpPr>
                <p:nvPr/>
              </p:nvSpPr>
              <p:spPr bwMode="auto">
                <a:xfrm>
                  <a:off x="81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4" name="Line 110"/>
                <p:cNvSpPr>
                  <a:spLocks noChangeShapeType="1"/>
                </p:cNvSpPr>
                <p:nvPr/>
              </p:nvSpPr>
              <p:spPr bwMode="auto">
                <a:xfrm>
                  <a:off x="81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5" name="Line 111"/>
                <p:cNvSpPr>
                  <a:spLocks noChangeShapeType="1"/>
                </p:cNvSpPr>
                <p:nvPr/>
              </p:nvSpPr>
              <p:spPr bwMode="auto">
                <a:xfrm>
                  <a:off x="81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6" name="Oval 112"/>
                <p:cNvSpPr>
                  <a:spLocks noChangeArrowheads="1"/>
                </p:cNvSpPr>
                <p:nvPr/>
              </p:nvSpPr>
              <p:spPr bwMode="auto">
                <a:xfrm>
                  <a:off x="82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7" name="Line 113"/>
                <p:cNvSpPr>
                  <a:spLocks noChangeShapeType="1"/>
                </p:cNvSpPr>
                <p:nvPr/>
              </p:nvSpPr>
              <p:spPr bwMode="auto">
                <a:xfrm>
                  <a:off x="82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8" name="Line 114"/>
                <p:cNvSpPr>
                  <a:spLocks noChangeShapeType="1"/>
                </p:cNvSpPr>
                <p:nvPr/>
              </p:nvSpPr>
              <p:spPr bwMode="auto">
                <a:xfrm>
                  <a:off x="83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9" name="Oval 115"/>
                <p:cNvSpPr>
                  <a:spLocks noChangeArrowheads="1"/>
                </p:cNvSpPr>
                <p:nvPr/>
              </p:nvSpPr>
              <p:spPr bwMode="auto">
                <a:xfrm>
                  <a:off x="83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0" name="Line 116"/>
                <p:cNvSpPr>
                  <a:spLocks noChangeShapeType="1"/>
                </p:cNvSpPr>
                <p:nvPr/>
              </p:nvSpPr>
              <p:spPr bwMode="auto">
                <a:xfrm>
                  <a:off x="83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1" name="Line 117"/>
                <p:cNvSpPr>
                  <a:spLocks noChangeShapeType="1"/>
                </p:cNvSpPr>
                <p:nvPr/>
              </p:nvSpPr>
              <p:spPr bwMode="auto">
                <a:xfrm>
                  <a:off x="8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2" name="Oval 118"/>
                <p:cNvSpPr>
                  <a:spLocks noChangeArrowheads="1"/>
                </p:cNvSpPr>
                <p:nvPr/>
              </p:nvSpPr>
              <p:spPr bwMode="auto">
                <a:xfrm>
                  <a:off x="85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3" name="Line 119"/>
                <p:cNvSpPr>
                  <a:spLocks noChangeShapeType="1"/>
                </p:cNvSpPr>
                <p:nvPr/>
              </p:nvSpPr>
              <p:spPr bwMode="auto">
                <a:xfrm>
                  <a:off x="85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4" name="Line 120"/>
                <p:cNvSpPr>
                  <a:spLocks noChangeShapeType="1"/>
                </p:cNvSpPr>
                <p:nvPr/>
              </p:nvSpPr>
              <p:spPr bwMode="auto">
                <a:xfrm>
                  <a:off x="85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5" name="Oval 121"/>
                <p:cNvSpPr>
                  <a:spLocks noChangeArrowheads="1"/>
                </p:cNvSpPr>
                <p:nvPr/>
              </p:nvSpPr>
              <p:spPr bwMode="auto">
                <a:xfrm>
                  <a:off x="86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6" name="Line 122"/>
                <p:cNvSpPr>
                  <a:spLocks noChangeShapeType="1"/>
                </p:cNvSpPr>
                <p:nvPr/>
              </p:nvSpPr>
              <p:spPr bwMode="auto">
                <a:xfrm>
                  <a:off x="86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7" name="Line 123"/>
                <p:cNvSpPr>
                  <a:spLocks noChangeShapeType="1"/>
                </p:cNvSpPr>
                <p:nvPr/>
              </p:nvSpPr>
              <p:spPr bwMode="auto">
                <a:xfrm>
                  <a:off x="87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8" name="Oval 124"/>
                <p:cNvSpPr>
                  <a:spLocks noChangeArrowheads="1"/>
                </p:cNvSpPr>
                <p:nvPr/>
              </p:nvSpPr>
              <p:spPr bwMode="auto">
                <a:xfrm>
                  <a:off x="88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9" name="Line 125"/>
                <p:cNvSpPr>
                  <a:spLocks noChangeShapeType="1"/>
                </p:cNvSpPr>
                <p:nvPr/>
              </p:nvSpPr>
              <p:spPr bwMode="auto">
                <a:xfrm>
                  <a:off x="88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0" name="Line 126"/>
                <p:cNvSpPr>
                  <a:spLocks noChangeShapeType="1"/>
                </p:cNvSpPr>
                <p:nvPr/>
              </p:nvSpPr>
              <p:spPr bwMode="auto">
                <a:xfrm>
                  <a:off x="88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1" name="Oval 127"/>
                <p:cNvSpPr>
                  <a:spLocks noChangeArrowheads="1"/>
                </p:cNvSpPr>
                <p:nvPr/>
              </p:nvSpPr>
              <p:spPr bwMode="auto">
                <a:xfrm>
                  <a:off x="89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2" name="Line 128"/>
                <p:cNvSpPr>
                  <a:spLocks noChangeShapeType="1"/>
                </p:cNvSpPr>
                <p:nvPr/>
              </p:nvSpPr>
              <p:spPr bwMode="auto">
                <a:xfrm>
                  <a:off x="89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3" name="Line 129"/>
                <p:cNvSpPr>
                  <a:spLocks noChangeShapeType="1"/>
                </p:cNvSpPr>
                <p:nvPr/>
              </p:nvSpPr>
              <p:spPr bwMode="auto">
                <a:xfrm>
                  <a:off x="9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4" name="Oval 130"/>
                <p:cNvSpPr>
                  <a:spLocks noChangeArrowheads="1"/>
                </p:cNvSpPr>
                <p:nvPr/>
              </p:nvSpPr>
              <p:spPr bwMode="auto">
                <a:xfrm>
                  <a:off x="90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5" name="Line 131"/>
                <p:cNvSpPr>
                  <a:spLocks noChangeShapeType="1"/>
                </p:cNvSpPr>
                <p:nvPr/>
              </p:nvSpPr>
              <p:spPr bwMode="auto">
                <a:xfrm>
                  <a:off x="90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6" name="Line 132"/>
                <p:cNvSpPr>
                  <a:spLocks noChangeShapeType="1"/>
                </p:cNvSpPr>
                <p:nvPr/>
              </p:nvSpPr>
              <p:spPr bwMode="auto">
                <a:xfrm>
                  <a:off x="91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7" name="Oval 133"/>
                <p:cNvSpPr>
                  <a:spLocks noChangeArrowheads="1"/>
                </p:cNvSpPr>
                <p:nvPr/>
              </p:nvSpPr>
              <p:spPr bwMode="auto">
                <a:xfrm>
                  <a:off x="92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8" name="Line 134"/>
                <p:cNvSpPr>
                  <a:spLocks noChangeShapeType="1"/>
                </p:cNvSpPr>
                <p:nvPr/>
              </p:nvSpPr>
              <p:spPr bwMode="auto">
                <a:xfrm>
                  <a:off x="92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9" name="Line 135"/>
                <p:cNvSpPr>
                  <a:spLocks noChangeShapeType="1"/>
                </p:cNvSpPr>
                <p:nvPr/>
              </p:nvSpPr>
              <p:spPr bwMode="auto">
                <a:xfrm>
                  <a:off x="92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0" name="Oval 136"/>
                <p:cNvSpPr>
                  <a:spLocks noChangeArrowheads="1"/>
                </p:cNvSpPr>
                <p:nvPr/>
              </p:nvSpPr>
              <p:spPr bwMode="auto">
                <a:xfrm>
                  <a:off x="93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1" name="Line 137"/>
                <p:cNvSpPr>
                  <a:spLocks noChangeShapeType="1"/>
                </p:cNvSpPr>
                <p:nvPr/>
              </p:nvSpPr>
              <p:spPr bwMode="auto">
                <a:xfrm>
                  <a:off x="93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2" name="Line 138"/>
                <p:cNvSpPr>
                  <a:spLocks noChangeShapeType="1"/>
                </p:cNvSpPr>
                <p:nvPr/>
              </p:nvSpPr>
              <p:spPr bwMode="auto">
                <a:xfrm>
                  <a:off x="94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3" name="Oval 139"/>
                <p:cNvSpPr>
                  <a:spLocks noChangeArrowheads="1"/>
                </p:cNvSpPr>
                <p:nvPr/>
              </p:nvSpPr>
              <p:spPr bwMode="auto">
                <a:xfrm>
                  <a:off x="95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4" name="Line 140"/>
                <p:cNvSpPr>
                  <a:spLocks noChangeShapeType="1"/>
                </p:cNvSpPr>
                <p:nvPr/>
              </p:nvSpPr>
              <p:spPr bwMode="auto">
                <a:xfrm>
                  <a:off x="95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5" name="Line 141"/>
                <p:cNvSpPr>
                  <a:spLocks noChangeShapeType="1"/>
                </p:cNvSpPr>
                <p:nvPr/>
              </p:nvSpPr>
              <p:spPr bwMode="auto">
                <a:xfrm>
                  <a:off x="95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6" name="Oval 142"/>
                <p:cNvSpPr>
                  <a:spLocks noChangeArrowheads="1"/>
                </p:cNvSpPr>
                <p:nvPr/>
              </p:nvSpPr>
              <p:spPr bwMode="auto">
                <a:xfrm>
                  <a:off x="96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7" name="Line 143"/>
                <p:cNvSpPr>
                  <a:spLocks noChangeShapeType="1"/>
                </p:cNvSpPr>
                <p:nvPr/>
              </p:nvSpPr>
              <p:spPr bwMode="auto">
                <a:xfrm>
                  <a:off x="96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8" name="Line 144"/>
                <p:cNvSpPr>
                  <a:spLocks noChangeShapeType="1"/>
                </p:cNvSpPr>
                <p:nvPr/>
              </p:nvSpPr>
              <p:spPr bwMode="auto">
                <a:xfrm>
                  <a:off x="97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9" name="Oval 145"/>
                <p:cNvSpPr>
                  <a:spLocks noChangeArrowheads="1"/>
                </p:cNvSpPr>
                <p:nvPr/>
              </p:nvSpPr>
              <p:spPr bwMode="auto">
                <a:xfrm>
                  <a:off x="97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0" name="Line 146"/>
                <p:cNvSpPr>
                  <a:spLocks noChangeShapeType="1"/>
                </p:cNvSpPr>
                <p:nvPr/>
              </p:nvSpPr>
              <p:spPr bwMode="auto">
                <a:xfrm>
                  <a:off x="97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1" name="Line 147"/>
                <p:cNvSpPr>
                  <a:spLocks noChangeShapeType="1"/>
                </p:cNvSpPr>
                <p:nvPr/>
              </p:nvSpPr>
              <p:spPr bwMode="auto">
                <a:xfrm>
                  <a:off x="98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2" name="Oval 148"/>
                <p:cNvSpPr>
                  <a:spLocks noChangeArrowheads="1"/>
                </p:cNvSpPr>
                <p:nvPr/>
              </p:nvSpPr>
              <p:spPr bwMode="auto">
                <a:xfrm>
                  <a:off x="99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3" name="Line 149"/>
                <p:cNvSpPr>
                  <a:spLocks noChangeShapeType="1"/>
                </p:cNvSpPr>
                <p:nvPr/>
              </p:nvSpPr>
              <p:spPr bwMode="auto">
                <a:xfrm>
                  <a:off x="99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4" name="Line 150"/>
                <p:cNvSpPr>
                  <a:spLocks noChangeShapeType="1"/>
                </p:cNvSpPr>
                <p:nvPr/>
              </p:nvSpPr>
              <p:spPr bwMode="auto">
                <a:xfrm>
                  <a:off x="99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5" name="Oval 151"/>
                <p:cNvSpPr>
                  <a:spLocks noChangeArrowheads="1"/>
                </p:cNvSpPr>
                <p:nvPr/>
              </p:nvSpPr>
              <p:spPr bwMode="auto">
                <a:xfrm>
                  <a:off x="100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6" name="Line 152"/>
                <p:cNvSpPr>
                  <a:spLocks noChangeShapeType="1"/>
                </p:cNvSpPr>
                <p:nvPr/>
              </p:nvSpPr>
              <p:spPr bwMode="auto">
                <a:xfrm>
                  <a:off x="1006"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7" name="Line 153"/>
                <p:cNvSpPr>
                  <a:spLocks noChangeShapeType="1"/>
                </p:cNvSpPr>
                <p:nvPr/>
              </p:nvSpPr>
              <p:spPr bwMode="auto">
                <a:xfrm>
                  <a:off x="101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8" name="Oval 154"/>
                <p:cNvSpPr>
                  <a:spLocks noChangeArrowheads="1"/>
                </p:cNvSpPr>
                <p:nvPr/>
              </p:nvSpPr>
              <p:spPr bwMode="auto">
                <a:xfrm>
                  <a:off x="102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9" name="Line 155"/>
                <p:cNvSpPr>
                  <a:spLocks noChangeShapeType="1"/>
                </p:cNvSpPr>
                <p:nvPr/>
              </p:nvSpPr>
              <p:spPr bwMode="auto">
                <a:xfrm>
                  <a:off x="102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0" name="Line 156"/>
                <p:cNvSpPr>
                  <a:spLocks noChangeShapeType="1"/>
                </p:cNvSpPr>
                <p:nvPr/>
              </p:nvSpPr>
              <p:spPr bwMode="auto">
                <a:xfrm>
                  <a:off x="102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1" name="Oval 157"/>
                <p:cNvSpPr>
                  <a:spLocks noChangeArrowheads="1"/>
                </p:cNvSpPr>
                <p:nvPr/>
              </p:nvSpPr>
              <p:spPr bwMode="auto">
                <a:xfrm>
                  <a:off x="103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2" name="Line 158"/>
                <p:cNvSpPr>
                  <a:spLocks noChangeShapeType="1"/>
                </p:cNvSpPr>
                <p:nvPr/>
              </p:nvSpPr>
              <p:spPr bwMode="auto">
                <a:xfrm>
                  <a:off x="103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3" name="Line 159"/>
                <p:cNvSpPr>
                  <a:spLocks noChangeShapeType="1"/>
                </p:cNvSpPr>
                <p:nvPr/>
              </p:nvSpPr>
              <p:spPr bwMode="auto">
                <a:xfrm>
                  <a:off x="104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4" name="Oval 160"/>
                <p:cNvSpPr>
                  <a:spLocks noChangeArrowheads="1"/>
                </p:cNvSpPr>
                <p:nvPr/>
              </p:nvSpPr>
              <p:spPr bwMode="auto">
                <a:xfrm>
                  <a:off x="104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5" name="Line 161"/>
                <p:cNvSpPr>
                  <a:spLocks noChangeShapeType="1"/>
                </p:cNvSpPr>
                <p:nvPr/>
              </p:nvSpPr>
              <p:spPr bwMode="auto">
                <a:xfrm>
                  <a:off x="104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6" name="Line 162"/>
                <p:cNvSpPr>
                  <a:spLocks noChangeShapeType="1"/>
                </p:cNvSpPr>
                <p:nvPr/>
              </p:nvSpPr>
              <p:spPr bwMode="auto">
                <a:xfrm>
                  <a:off x="105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7" name="Oval 163"/>
                <p:cNvSpPr>
                  <a:spLocks noChangeArrowheads="1"/>
                </p:cNvSpPr>
                <p:nvPr/>
              </p:nvSpPr>
              <p:spPr bwMode="auto">
                <a:xfrm>
                  <a:off x="106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8" name="Line 164"/>
                <p:cNvSpPr>
                  <a:spLocks noChangeShapeType="1"/>
                </p:cNvSpPr>
                <p:nvPr/>
              </p:nvSpPr>
              <p:spPr bwMode="auto">
                <a:xfrm>
                  <a:off x="106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9" name="Line 165"/>
                <p:cNvSpPr>
                  <a:spLocks noChangeShapeType="1"/>
                </p:cNvSpPr>
                <p:nvPr/>
              </p:nvSpPr>
              <p:spPr bwMode="auto">
                <a:xfrm>
                  <a:off x="106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0" name="Oval 166"/>
                <p:cNvSpPr>
                  <a:spLocks noChangeArrowheads="1"/>
                </p:cNvSpPr>
                <p:nvPr/>
              </p:nvSpPr>
              <p:spPr bwMode="auto">
                <a:xfrm>
                  <a:off x="107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1" name="Line 167"/>
                <p:cNvSpPr>
                  <a:spLocks noChangeShapeType="1"/>
                </p:cNvSpPr>
                <p:nvPr/>
              </p:nvSpPr>
              <p:spPr bwMode="auto">
                <a:xfrm>
                  <a:off x="107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2" name="Line 168"/>
                <p:cNvSpPr>
                  <a:spLocks noChangeShapeType="1"/>
                </p:cNvSpPr>
                <p:nvPr/>
              </p:nvSpPr>
              <p:spPr bwMode="auto">
                <a:xfrm>
                  <a:off x="108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3" name="Oval 169"/>
                <p:cNvSpPr>
                  <a:spLocks noChangeArrowheads="1"/>
                </p:cNvSpPr>
                <p:nvPr/>
              </p:nvSpPr>
              <p:spPr bwMode="auto">
                <a:xfrm>
                  <a:off x="109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4" name="Line 170"/>
                <p:cNvSpPr>
                  <a:spLocks noChangeShapeType="1"/>
                </p:cNvSpPr>
                <p:nvPr/>
              </p:nvSpPr>
              <p:spPr bwMode="auto">
                <a:xfrm>
                  <a:off x="109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5" name="Line 171"/>
                <p:cNvSpPr>
                  <a:spLocks noChangeShapeType="1"/>
                </p:cNvSpPr>
                <p:nvPr/>
              </p:nvSpPr>
              <p:spPr bwMode="auto">
                <a:xfrm>
                  <a:off x="109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6" name="Oval 172"/>
                <p:cNvSpPr>
                  <a:spLocks noChangeArrowheads="1"/>
                </p:cNvSpPr>
                <p:nvPr/>
              </p:nvSpPr>
              <p:spPr bwMode="auto">
                <a:xfrm>
                  <a:off x="110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7" name="Line 173"/>
                <p:cNvSpPr>
                  <a:spLocks noChangeShapeType="1"/>
                </p:cNvSpPr>
                <p:nvPr/>
              </p:nvSpPr>
              <p:spPr bwMode="auto">
                <a:xfrm>
                  <a:off x="110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8" name="Line 174"/>
                <p:cNvSpPr>
                  <a:spLocks noChangeShapeType="1"/>
                </p:cNvSpPr>
                <p:nvPr/>
              </p:nvSpPr>
              <p:spPr bwMode="auto">
                <a:xfrm>
                  <a:off x="111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9" name="Oval 175"/>
                <p:cNvSpPr>
                  <a:spLocks noChangeArrowheads="1"/>
                </p:cNvSpPr>
                <p:nvPr/>
              </p:nvSpPr>
              <p:spPr bwMode="auto">
                <a:xfrm>
                  <a:off x="111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0" name="Line 176"/>
                <p:cNvSpPr>
                  <a:spLocks noChangeShapeType="1"/>
                </p:cNvSpPr>
                <p:nvPr/>
              </p:nvSpPr>
              <p:spPr bwMode="auto">
                <a:xfrm>
                  <a:off x="111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1" name="Line 177"/>
                <p:cNvSpPr>
                  <a:spLocks noChangeShapeType="1"/>
                </p:cNvSpPr>
                <p:nvPr/>
              </p:nvSpPr>
              <p:spPr bwMode="auto">
                <a:xfrm>
                  <a:off x="112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2" name="Oval 178"/>
                <p:cNvSpPr>
                  <a:spLocks noChangeArrowheads="1"/>
                </p:cNvSpPr>
                <p:nvPr/>
              </p:nvSpPr>
              <p:spPr bwMode="auto">
                <a:xfrm>
                  <a:off x="113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3" name="Line 179"/>
                <p:cNvSpPr>
                  <a:spLocks noChangeShapeType="1"/>
                </p:cNvSpPr>
                <p:nvPr/>
              </p:nvSpPr>
              <p:spPr bwMode="auto">
                <a:xfrm>
                  <a:off x="113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4" name="Line 180"/>
                <p:cNvSpPr>
                  <a:spLocks noChangeShapeType="1"/>
                </p:cNvSpPr>
                <p:nvPr/>
              </p:nvSpPr>
              <p:spPr bwMode="auto">
                <a:xfrm>
                  <a:off x="113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5" name="Oval 181"/>
                <p:cNvSpPr>
                  <a:spLocks noChangeArrowheads="1"/>
                </p:cNvSpPr>
                <p:nvPr/>
              </p:nvSpPr>
              <p:spPr bwMode="auto">
                <a:xfrm>
                  <a:off x="114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6" name="Line 182"/>
                <p:cNvSpPr>
                  <a:spLocks noChangeShapeType="1"/>
                </p:cNvSpPr>
                <p:nvPr/>
              </p:nvSpPr>
              <p:spPr bwMode="auto">
                <a:xfrm>
                  <a:off x="114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7" name="Line 183"/>
                <p:cNvSpPr>
                  <a:spLocks noChangeShapeType="1"/>
                </p:cNvSpPr>
                <p:nvPr/>
              </p:nvSpPr>
              <p:spPr bwMode="auto">
                <a:xfrm>
                  <a:off x="115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8" name="Oval 184"/>
                <p:cNvSpPr>
                  <a:spLocks noChangeArrowheads="1"/>
                </p:cNvSpPr>
                <p:nvPr/>
              </p:nvSpPr>
              <p:spPr bwMode="auto">
                <a:xfrm>
                  <a:off x="116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9" name="Line 185"/>
                <p:cNvSpPr>
                  <a:spLocks noChangeShapeType="1"/>
                </p:cNvSpPr>
                <p:nvPr/>
              </p:nvSpPr>
              <p:spPr bwMode="auto">
                <a:xfrm>
                  <a:off x="116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0" name="Line 186"/>
                <p:cNvSpPr>
                  <a:spLocks noChangeShapeType="1"/>
                </p:cNvSpPr>
                <p:nvPr/>
              </p:nvSpPr>
              <p:spPr bwMode="auto">
                <a:xfrm>
                  <a:off x="116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1" name="Oval 187"/>
                <p:cNvSpPr>
                  <a:spLocks noChangeArrowheads="1"/>
                </p:cNvSpPr>
                <p:nvPr/>
              </p:nvSpPr>
              <p:spPr bwMode="auto">
                <a:xfrm>
                  <a:off x="117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2" name="Line 188"/>
                <p:cNvSpPr>
                  <a:spLocks noChangeShapeType="1"/>
                </p:cNvSpPr>
                <p:nvPr/>
              </p:nvSpPr>
              <p:spPr bwMode="auto">
                <a:xfrm>
                  <a:off x="117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3" name="Line 189"/>
                <p:cNvSpPr>
                  <a:spLocks noChangeShapeType="1"/>
                </p:cNvSpPr>
                <p:nvPr/>
              </p:nvSpPr>
              <p:spPr bwMode="auto">
                <a:xfrm>
                  <a:off x="118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4" name="Oval 190"/>
                <p:cNvSpPr>
                  <a:spLocks noChangeArrowheads="1"/>
                </p:cNvSpPr>
                <p:nvPr/>
              </p:nvSpPr>
              <p:spPr bwMode="auto">
                <a:xfrm>
                  <a:off x="118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5" name="Line 191"/>
                <p:cNvSpPr>
                  <a:spLocks noChangeShapeType="1"/>
                </p:cNvSpPr>
                <p:nvPr/>
              </p:nvSpPr>
              <p:spPr bwMode="auto">
                <a:xfrm>
                  <a:off x="118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6" name="Line 192"/>
                <p:cNvSpPr>
                  <a:spLocks noChangeShapeType="1"/>
                </p:cNvSpPr>
                <p:nvPr/>
              </p:nvSpPr>
              <p:spPr bwMode="auto">
                <a:xfrm>
                  <a:off x="119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7" name="Oval 193"/>
                <p:cNvSpPr>
                  <a:spLocks noChangeArrowheads="1"/>
                </p:cNvSpPr>
                <p:nvPr/>
              </p:nvSpPr>
              <p:spPr bwMode="auto">
                <a:xfrm>
                  <a:off x="120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8" name="Line 194"/>
                <p:cNvSpPr>
                  <a:spLocks noChangeShapeType="1"/>
                </p:cNvSpPr>
                <p:nvPr/>
              </p:nvSpPr>
              <p:spPr bwMode="auto">
                <a:xfrm>
                  <a:off x="120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9" name="Line 195"/>
                <p:cNvSpPr>
                  <a:spLocks noChangeShapeType="1"/>
                </p:cNvSpPr>
                <p:nvPr/>
              </p:nvSpPr>
              <p:spPr bwMode="auto">
                <a:xfrm>
                  <a:off x="120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0" name="Oval 196"/>
                <p:cNvSpPr>
                  <a:spLocks noChangeArrowheads="1"/>
                </p:cNvSpPr>
                <p:nvPr/>
              </p:nvSpPr>
              <p:spPr bwMode="auto">
                <a:xfrm>
                  <a:off x="121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1" name="Line 197"/>
                <p:cNvSpPr>
                  <a:spLocks noChangeShapeType="1"/>
                </p:cNvSpPr>
                <p:nvPr/>
              </p:nvSpPr>
              <p:spPr bwMode="auto">
                <a:xfrm>
                  <a:off x="1216"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2" name="Line 198"/>
                <p:cNvSpPr>
                  <a:spLocks noChangeShapeType="1"/>
                </p:cNvSpPr>
                <p:nvPr/>
              </p:nvSpPr>
              <p:spPr bwMode="auto">
                <a:xfrm>
                  <a:off x="122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3" name="Oval 199"/>
                <p:cNvSpPr>
                  <a:spLocks noChangeArrowheads="1"/>
                </p:cNvSpPr>
                <p:nvPr/>
              </p:nvSpPr>
              <p:spPr bwMode="auto">
                <a:xfrm>
                  <a:off x="123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4" name="Line 200"/>
                <p:cNvSpPr>
                  <a:spLocks noChangeShapeType="1"/>
                </p:cNvSpPr>
                <p:nvPr/>
              </p:nvSpPr>
              <p:spPr bwMode="auto">
                <a:xfrm>
                  <a:off x="123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5" name="Line 201"/>
                <p:cNvSpPr>
                  <a:spLocks noChangeShapeType="1"/>
                </p:cNvSpPr>
                <p:nvPr/>
              </p:nvSpPr>
              <p:spPr bwMode="auto">
                <a:xfrm>
                  <a:off x="123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6" name="Oval 202"/>
                <p:cNvSpPr>
                  <a:spLocks noChangeArrowheads="1"/>
                </p:cNvSpPr>
                <p:nvPr/>
              </p:nvSpPr>
              <p:spPr bwMode="auto">
                <a:xfrm>
                  <a:off x="124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7" name="Line 203"/>
                <p:cNvSpPr>
                  <a:spLocks noChangeShapeType="1"/>
                </p:cNvSpPr>
                <p:nvPr/>
              </p:nvSpPr>
              <p:spPr bwMode="auto">
                <a:xfrm>
                  <a:off x="124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8" name="Line 204"/>
                <p:cNvSpPr>
                  <a:spLocks noChangeShapeType="1"/>
                </p:cNvSpPr>
                <p:nvPr/>
              </p:nvSpPr>
              <p:spPr bwMode="auto">
                <a:xfrm>
                  <a:off x="12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grpSp>
            <p:nvGrpSpPr>
              <p:cNvPr id="11" name="Group 406"/>
              <p:cNvGrpSpPr>
                <a:grpSpLocks/>
              </p:cNvGrpSpPr>
              <p:nvPr/>
            </p:nvGrpSpPr>
            <p:grpSpPr bwMode="auto">
              <a:xfrm>
                <a:off x="1998662" y="763588"/>
                <a:ext cx="1490663" cy="3241675"/>
                <a:chOff x="1259" y="481"/>
                <a:chExt cx="939" cy="2042"/>
              </a:xfrm>
            </p:grpSpPr>
            <p:sp>
              <p:nvSpPr>
                <p:cNvPr id="609" name="Oval 206"/>
                <p:cNvSpPr>
                  <a:spLocks noChangeArrowheads="1"/>
                </p:cNvSpPr>
                <p:nvPr/>
              </p:nvSpPr>
              <p:spPr bwMode="auto">
                <a:xfrm>
                  <a:off x="125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0" name="Line 207"/>
                <p:cNvSpPr>
                  <a:spLocks noChangeShapeType="1"/>
                </p:cNvSpPr>
                <p:nvPr/>
              </p:nvSpPr>
              <p:spPr bwMode="auto">
                <a:xfrm>
                  <a:off x="125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1" name="Line 208"/>
                <p:cNvSpPr>
                  <a:spLocks noChangeShapeType="1"/>
                </p:cNvSpPr>
                <p:nvPr/>
              </p:nvSpPr>
              <p:spPr bwMode="auto">
                <a:xfrm>
                  <a:off x="126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2" name="Oval 209"/>
                <p:cNvSpPr>
                  <a:spLocks noChangeArrowheads="1"/>
                </p:cNvSpPr>
                <p:nvPr/>
              </p:nvSpPr>
              <p:spPr bwMode="auto">
                <a:xfrm>
                  <a:off x="127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3" name="Line 210"/>
                <p:cNvSpPr>
                  <a:spLocks noChangeShapeType="1"/>
                </p:cNvSpPr>
                <p:nvPr/>
              </p:nvSpPr>
              <p:spPr bwMode="auto">
                <a:xfrm>
                  <a:off x="127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4" name="Line 211"/>
                <p:cNvSpPr>
                  <a:spLocks noChangeShapeType="1"/>
                </p:cNvSpPr>
                <p:nvPr/>
              </p:nvSpPr>
              <p:spPr bwMode="auto">
                <a:xfrm>
                  <a:off x="127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5" name="Oval 212"/>
                <p:cNvSpPr>
                  <a:spLocks noChangeArrowheads="1"/>
                </p:cNvSpPr>
                <p:nvPr/>
              </p:nvSpPr>
              <p:spPr bwMode="auto">
                <a:xfrm>
                  <a:off x="128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6" name="Line 213"/>
                <p:cNvSpPr>
                  <a:spLocks noChangeShapeType="1"/>
                </p:cNvSpPr>
                <p:nvPr/>
              </p:nvSpPr>
              <p:spPr bwMode="auto">
                <a:xfrm>
                  <a:off x="128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7" name="Line 214"/>
                <p:cNvSpPr>
                  <a:spLocks noChangeShapeType="1"/>
                </p:cNvSpPr>
                <p:nvPr/>
              </p:nvSpPr>
              <p:spPr bwMode="auto">
                <a:xfrm>
                  <a:off x="129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8" name="Oval 215"/>
                <p:cNvSpPr>
                  <a:spLocks noChangeArrowheads="1"/>
                </p:cNvSpPr>
                <p:nvPr/>
              </p:nvSpPr>
              <p:spPr bwMode="auto">
                <a:xfrm>
                  <a:off x="130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9" name="Line 216"/>
                <p:cNvSpPr>
                  <a:spLocks noChangeShapeType="1"/>
                </p:cNvSpPr>
                <p:nvPr/>
              </p:nvSpPr>
              <p:spPr bwMode="auto">
                <a:xfrm>
                  <a:off x="130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0" name="Line 217"/>
                <p:cNvSpPr>
                  <a:spLocks noChangeShapeType="1"/>
                </p:cNvSpPr>
                <p:nvPr/>
              </p:nvSpPr>
              <p:spPr bwMode="auto">
                <a:xfrm>
                  <a:off x="130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1" name="Oval 218"/>
                <p:cNvSpPr>
                  <a:spLocks noChangeArrowheads="1"/>
                </p:cNvSpPr>
                <p:nvPr/>
              </p:nvSpPr>
              <p:spPr bwMode="auto">
                <a:xfrm>
                  <a:off x="131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2" name="Line 219"/>
                <p:cNvSpPr>
                  <a:spLocks noChangeShapeType="1"/>
                </p:cNvSpPr>
                <p:nvPr/>
              </p:nvSpPr>
              <p:spPr bwMode="auto">
                <a:xfrm>
                  <a:off x="131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3" name="Line 220"/>
                <p:cNvSpPr>
                  <a:spLocks noChangeShapeType="1"/>
                </p:cNvSpPr>
                <p:nvPr/>
              </p:nvSpPr>
              <p:spPr bwMode="auto">
                <a:xfrm>
                  <a:off x="132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4" name="Oval 221"/>
                <p:cNvSpPr>
                  <a:spLocks noChangeArrowheads="1"/>
                </p:cNvSpPr>
                <p:nvPr/>
              </p:nvSpPr>
              <p:spPr bwMode="auto">
                <a:xfrm>
                  <a:off x="132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5" name="Line 222"/>
                <p:cNvSpPr>
                  <a:spLocks noChangeShapeType="1"/>
                </p:cNvSpPr>
                <p:nvPr/>
              </p:nvSpPr>
              <p:spPr bwMode="auto">
                <a:xfrm>
                  <a:off x="132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6" name="Line 223"/>
                <p:cNvSpPr>
                  <a:spLocks noChangeShapeType="1"/>
                </p:cNvSpPr>
                <p:nvPr/>
              </p:nvSpPr>
              <p:spPr bwMode="auto">
                <a:xfrm>
                  <a:off x="133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7" name="Oval 224"/>
                <p:cNvSpPr>
                  <a:spLocks noChangeArrowheads="1"/>
                </p:cNvSpPr>
                <p:nvPr/>
              </p:nvSpPr>
              <p:spPr bwMode="auto">
                <a:xfrm>
                  <a:off x="134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8" name="Line 225"/>
                <p:cNvSpPr>
                  <a:spLocks noChangeShapeType="1"/>
                </p:cNvSpPr>
                <p:nvPr/>
              </p:nvSpPr>
              <p:spPr bwMode="auto">
                <a:xfrm>
                  <a:off x="134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9" name="Line 226"/>
                <p:cNvSpPr>
                  <a:spLocks noChangeShapeType="1"/>
                </p:cNvSpPr>
                <p:nvPr/>
              </p:nvSpPr>
              <p:spPr bwMode="auto">
                <a:xfrm>
                  <a:off x="13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0" name="Oval 227"/>
                <p:cNvSpPr>
                  <a:spLocks noChangeArrowheads="1"/>
                </p:cNvSpPr>
                <p:nvPr/>
              </p:nvSpPr>
              <p:spPr bwMode="auto">
                <a:xfrm>
                  <a:off x="135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1" name="Line 228"/>
                <p:cNvSpPr>
                  <a:spLocks noChangeShapeType="1"/>
                </p:cNvSpPr>
                <p:nvPr/>
              </p:nvSpPr>
              <p:spPr bwMode="auto">
                <a:xfrm>
                  <a:off x="135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2" name="Line 229"/>
                <p:cNvSpPr>
                  <a:spLocks noChangeShapeType="1"/>
                </p:cNvSpPr>
                <p:nvPr/>
              </p:nvSpPr>
              <p:spPr bwMode="auto">
                <a:xfrm>
                  <a:off x="13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3" name="Oval 230"/>
                <p:cNvSpPr>
                  <a:spLocks noChangeArrowheads="1"/>
                </p:cNvSpPr>
                <p:nvPr/>
              </p:nvSpPr>
              <p:spPr bwMode="auto">
                <a:xfrm>
                  <a:off x="137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4" name="Line 231"/>
                <p:cNvSpPr>
                  <a:spLocks noChangeShapeType="1"/>
                </p:cNvSpPr>
                <p:nvPr/>
              </p:nvSpPr>
              <p:spPr bwMode="auto">
                <a:xfrm>
                  <a:off x="137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5" name="Line 232"/>
                <p:cNvSpPr>
                  <a:spLocks noChangeShapeType="1"/>
                </p:cNvSpPr>
                <p:nvPr/>
              </p:nvSpPr>
              <p:spPr bwMode="auto">
                <a:xfrm>
                  <a:off x="13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6" name="Oval 233"/>
                <p:cNvSpPr>
                  <a:spLocks noChangeArrowheads="1"/>
                </p:cNvSpPr>
                <p:nvPr/>
              </p:nvSpPr>
              <p:spPr bwMode="auto">
                <a:xfrm>
                  <a:off x="138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7" name="Line 234"/>
                <p:cNvSpPr>
                  <a:spLocks noChangeShapeType="1"/>
                </p:cNvSpPr>
                <p:nvPr/>
              </p:nvSpPr>
              <p:spPr bwMode="auto">
                <a:xfrm>
                  <a:off x="138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8" name="Line 235"/>
                <p:cNvSpPr>
                  <a:spLocks noChangeShapeType="1"/>
                </p:cNvSpPr>
                <p:nvPr/>
              </p:nvSpPr>
              <p:spPr bwMode="auto">
                <a:xfrm>
                  <a:off x="139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9" name="Oval 236"/>
                <p:cNvSpPr>
                  <a:spLocks noChangeArrowheads="1"/>
                </p:cNvSpPr>
                <p:nvPr/>
              </p:nvSpPr>
              <p:spPr bwMode="auto">
                <a:xfrm>
                  <a:off x="1399"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0" name="Line 237"/>
                <p:cNvSpPr>
                  <a:spLocks noChangeShapeType="1"/>
                </p:cNvSpPr>
                <p:nvPr/>
              </p:nvSpPr>
              <p:spPr bwMode="auto">
                <a:xfrm>
                  <a:off x="139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1" name="Line 238"/>
                <p:cNvSpPr>
                  <a:spLocks noChangeShapeType="1"/>
                </p:cNvSpPr>
                <p:nvPr/>
              </p:nvSpPr>
              <p:spPr bwMode="auto">
                <a:xfrm>
                  <a:off x="140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2" name="Oval 239"/>
                <p:cNvSpPr>
                  <a:spLocks noChangeArrowheads="1"/>
                </p:cNvSpPr>
                <p:nvPr/>
              </p:nvSpPr>
              <p:spPr bwMode="auto">
                <a:xfrm>
                  <a:off x="1413"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3" name="Line 240"/>
                <p:cNvSpPr>
                  <a:spLocks noChangeShapeType="1"/>
                </p:cNvSpPr>
                <p:nvPr/>
              </p:nvSpPr>
              <p:spPr bwMode="auto">
                <a:xfrm>
                  <a:off x="141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4" name="Line 241"/>
                <p:cNvSpPr>
                  <a:spLocks noChangeShapeType="1"/>
                </p:cNvSpPr>
                <p:nvPr/>
              </p:nvSpPr>
              <p:spPr bwMode="auto">
                <a:xfrm>
                  <a:off x="141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5" name="Oval 242"/>
                <p:cNvSpPr>
                  <a:spLocks noChangeArrowheads="1"/>
                </p:cNvSpPr>
                <p:nvPr/>
              </p:nvSpPr>
              <p:spPr bwMode="auto">
                <a:xfrm>
                  <a:off x="1427" y="2509"/>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6" name="Line 243"/>
                <p:cNvSpPr>
                  <a:spLocks noChangeShapeType="1"/>
                </p:cNvSpPr>
                <p:nvPr/>
              </p:nvSpPr>
              <p:spPr bwMode="auto">
                <a:xfrm>
                  <a:off x="142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7" name="Line 244"/>
                <p:cNvSpPr>
                  <a:spLocks noChangeShapeType="1"/>
                </p:cNvSpPr>
                <p:nvPr/>
              </p:nvSpPr>
              <p:spPr bwMode="auto">
                <a:xfrm>
                  <a:off x="1434"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8" name="Oval 245"/>
                <p:cNvSpPr>
                  <a:spLocks noChangeArrowheads="1"/>
                </p:cNvSpPr>
                <p:nvPr/>
              </p:nvSpPr>
              <p:spPr bwMode="auto">
                <a:xfrm>
                  <a:off x="1441"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9" name="Line 246"/>
                <p:cNvSpPr>
                  <a:spLocks noChangeShapeType="1"/>
                </p:cNvSpPr>
                <p:nvPr/>
              </p:nvSpPr>
              <p:spPr bwMode="auto">
                <a:xfrm>
                  <a:off x="144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0" name="Line 247"/>
                <p:cNvSpPr>
                  <a:spLocks noChangeShapeType="1"/>
                </p:cNvSpPr>
                <p:nvPr/>
              </p:nvSpPr>
              <p:spPr bwMode="auto">
                <a:xfrm>
                  <a:off x="1448"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1" name="Oval 248"/>
                <p:cNvSpPr>
                  <a:spLocks noChangeArrowheads="1"/>
                </p:cNvSpPr>
                <p:nvPr/>
              </p:nvSpPr>
              <p:spPr bwMode="auto">
                <a:xfrm>
                  <a:off x="1455"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2" name="Line 249"/>
                <p:cNvSpPr>
                  <a:spLocks noChangeShapeType="1"/>
                </p:cNvSpPr>
                <p:nvPr/>
              </p:nvSpPr>
              <p:spPr bwMode="auto">
                <a:xfrm>
                  <a:off x="1455" y="251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3" name="Line 250"/>
                <p:cNvSpPr>
                  <a:spLocks noChangeShapeType="1"/>
                </p:cNvSpPr>
                <p:nvPr/>
              </p:nvSpPr>
              <p:spPr bwMode="auto">
                <a:xfrm>
                  <a:off x="1462" y="250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4" name="Oval 251"/>
                <p:cNvSpPr>
                  <a:spLocks noChangeArrowheads="1"/>
                </p:cNvSpPr>
                <p:nvPr/>
              </p:nvSpPr>
              <p:spPr bwMode="auto">
                <a:xfrm>
                  <a:off x="1469" y="25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5" name="Line 252"/>
                <p:cNvSpPr>
                  <a:spLocks noChangeShapeType="1"/>
                </p:cNvSpPr>
                <p:nvPr/>
              </p:nvSpPr>
              <p:spPr bwMode="auto">
                <a:xfrm>
                  <a:off x="1469" y="251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6" name="Line 253"/>
                <p:cNvSpPr>
                  <a:spLocks noChangeShapeType="1"/>
                </p:cNvSpPr>
                <p:nvPr/>
              </p:nvSpPr>
              <p:spPr bwMode="auto">
                <a:xfrm>
                  <a:off x="1476" y="25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7" name="Oval 254"/>
                <p:cNvSpPr>
                  <a:spLocks noChangeArrowheads="1"/>
                </p:cNvSpPr>
                <p:nvPr/>
              </p:nvSpPr>
              <p:spPr bwMode="auto">
                <a:xfrm>
                  <a:off x="1484" y="250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8" name="Line 255"/>
                <p:cNvSpPr>
                  <a:spLocks noChangeShapeType="1"/>
                </p:cNvSpPr>
                <p:nvPr/>
              </p:nvSpPr>
              <p:spPr bwMode="auto">
                <a:xfrm>
                  <a:off x="1483" y="251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9" name="Line 256"/>
                <p:cNvSpPr>
                  <a:spLocks noChangeShapeType="1"/>
                </p:cNvSpPr>
                <p:nvPr/>
              </p:nvSpPr>
              <p:spPr bwMode="auto">
                <a:xfrm>
                  <a:off x="1490" y="250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0" name="Oval 257"/>
                <p:cNvSpPr>
                  <a:spLocks noChangeArrowheads="1"/>
                </p:cNvSpPr>
                <p:nvPr/>
              </p:nvSpPr>
              <p:spPr bwMode="auto">
                <a:xfrm>
                  <a:off x="1497" y="250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1" name="Line 258"/>
                <p:cNvSpPr>
                  <a:spLocks noChangeShapeType="1"/>
                </p:cNvSpPr>
                <p:nvPr/>
              </p:nvSpPr>
              <p:spPr bwMode="auto">
                <a:xfrm>
                  <a:off x="1497" y="251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2" name="Line 259"/>
                <p:cNvSpPr>
                  <a:spLocks noChangeShapeType="1"/>
                </p:cNvSpPr>
                <p:nvPr/>
              </p:nvSpPr>
              <p:spPr bwMode="auto">
                <a:xfrm>
                  <a:off x="1504" y="25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3" name="Oval 260"/>
                <p:cNvSpPr>
                  <a:spLocks noChangeArrowheads="1"/>
                </p:cNvSpPr>
                <p:nvPr/>
              </p:nvSpPr>
              <p:spPr bwMode="auto">
                <a:xfrm>
                  <a:off x="1511" y="2501"/>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4" name="Line 261"/>
                <p:cNvSpPr>
                  <a:spLocks noChangeShapeType="1"/>
                </p:cNvSpPr>
                <p:nvPr/>
              </p:nvSpPr>
              <p:spPr bwMode="auto">
                <a:xfrm>
                  <a:off x="1511" y="250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5" name="Line 262"/>
                <p:cNvSpPr>
                  <a:spLocks noChangeShapeType="1"/>
                </p:cNvSpPr>
                <p:nvPr/>
              </p:nvSpPr>
              <p:spPr bwMode="auto">
                <a:xfrm>
                  <a:off x="1517" y="250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6" name="Oval 263"/>
                <p:cNvSpPr>
                  <a:spLocks noChangeArrowheads="1"/>
                </p:cNvSpPr>
                <p:nvPr/>
              </p:nvSpPr>
              <p:spPr bwMode="auto">
                <a:xfrm>
                  <a:off x="1525" y="249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7" name="Line 264"/>
                <p:cNvSpPr>
                  <a:spLocks noChangeShapeType="1"/>
                </p:cNvSpPr>
                <p:nvPr/>
              </p:nvSpPr>
              <p:spPr bwMode="auto">
                <a:xfrm>
                  <a:off x="1525" y="250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8" name="Line 265"/>
                <p:cNvSpPr>
                  <a:spLocks noChangeShapeType="1"/>
                </p:cNvSpPr>
                <p:nvPr/>
              </p:nvSpPr>
              <p:spPr bwMode="auto">
                <a:xfrm>
                  <a:off x="1532" y="249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9" name="Oval 266"/>
                <p:cNvSpPr>
                  <a:spLocks noChangeArrowheads="1"/>
                </p:cNvSpPr>
                <p:nvPr/>
              </p:nvSpPr>
              <p:spPr bwMode="auto">
                <a:xfrm>
                  <a:off x="1539" y="2492"/>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0" name="Line 267"/>
                <p:cNvSpPr>
                  <a:spLocks noChangeShapeType="1"/>
                </p:cNvSpPr>
                <p:nvPr/>
              </p:nvSpPr>
              <p:spPr bwMode="auto">
                <a:xfrm>
                  <a:off x="1539" y="249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1" name="Line 268"/>
                <p:cNvSpPr>
                  <a:spLocks noChangeShapeType="1"/>
                </p:cNvSpPr>
                <p:nvPr/>
              </p:nvSpPr>
              <p:spPr bwMode="auto">
                <a:xfrm>
                  <a:off x="1546" y="249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2" name="Oval 269"/>
                <p:cNvSpPr>
                  <a:spLocks noChangeArrowheads="1"/>
                </p:cNvSpPr>
                <p:nvPr/>
              </p:nvSpPr>
              <p:spPr bwMode="auto">
                <a:xfrm>
                  <a:off x="1553" y="248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3" name="Line 270"/>
                <p:cNvSpPr>
                  <a:spLocks noChangeShapeType="1"/>
                </p:cNvSpPr>
                <p:nvPr/>
              </p:nvSpPr>
              <p:spPr bwMode="auto">
                <a:xfrm>
                  <a:off x="1553" y="249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4" name="Line 271"/>
                <p:cNvSpPr>
                  <a:spLocks noChangeShapeType="1"/>
                </p:cNvSpPr>
                <p:nvPr/>
              </p:nvSpPr>
              <p:spPr bwMode="auto">
                <a:xfrm>
                  <a:off x="1560" y="248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5" name="Oval 272"/>
                <p:cNvSpPr>
                  <a:spLocks noChangeArrowheads="1"/>
                </p:cNvSpPr>
                <p:nvPr/>
              </p:nvSpPr>
              <p:spPr bwMode="auto">
                <a:xfrm>
                  <a:off x="1568" y="247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6" name="Line 273"/>
                <p:cNvSpPr>
                  <a:spLocks noChangeShapeType="1"/>
                </p:cNvSpPr>
                <p:nvPr/>
              </p:nvSpPr>
              <p:spPr bwMode="auto">
                <a:xfrm>
                  <a:off x="1567" y="247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7" name="Line 274"/>
                <p:cNvSpPr>
                  <a:spLocks noChangeShapeType="1"/>
                </p:cNvSpPr>
                <p:nvPr/>
              </p:nvSpPr>
              <p:spPr bwMode="auto">
                <a:xfrm>
                  <a:off x="1574" y="247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8" name="Oval 275"/>
                <p:cNvSpPr>
                  <a:spLocks noChangeArrowheads="1"/>
                </p:cNvSpPr>
                <p:nvPr/>
              </p:nvSpPr>
              <p:spPr bwMode="auto">
                <a:xfrm>
                  <a:off x="1582" y="245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9" name="Line 276"/>
                <p:cNvSpPr>
                  <a:spLocks noChangeShapeType="1"/>
                </p:cNvSpPr>
                <p:nvPr/>
              </p:nvSpPr>
              <p:spPr bwMode="auto">
                <a:xfrm>
                  <a:off x="1581" y="246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0" name="Line 277"/>
                <p:cNvSpPr>
                  <a:spLocks noChangeShapeType="1"/>
                </p:cNvSpPr>
                <p:nvPr/>
              </p:nvSpPr>
              <p:spPr bwMode="auto">
                <a:xfrm>
                  <a:off x="1588" y="245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1" name="Oval 278"/>
                <p:cNvSpPr>
                  <a:spLocks noChangeArrowheads="1"/>
                </p:cNvSpPr>
                <p:nvPr/>
              </p:nvSpPr>
              <p:spPr bwMode="auto">
                <a:xfrm>
                  <a:off x="1596" y="2435"/>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2" name="Line 279"/>
                <p:cNvSpPr>
                  <a:spLocks noChangeShapeType="1"/>
                </p:cNvSpPr>
                <p:nvPr/>
              </p:nvSpPr>
              <p:spPr bwMode="auto">
                <a:xfrm>
                  <a:off x="1595" y="244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3" name="Line 280"/>
                <p:cNvSpPr>
                  <a:spLocks noChangeShapeType="1"/>
                </p:cNvSpPr>
                <p:nvPr/>
              </p:nvSpPr>
              <p:spPr bwMode="auto">
                <a:xfrm>
                  <a:off x="1602" y="243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4" name="Oval 281"/>
                <p:cNvSpPr>
                  <a:spLocks noChangeArrowheads="1"/>
                </p:cNvSpPr>
                <p:nvPr/>
              </p:nvSpPr>
              <p:spPr bwMode="auto">
                <a:xfrm>
                  <a:off x="1609" y="2408"/>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5" name="Line 282"/>
                <p:cNvSpPr>
                  <a:spLocks noChangeShapeType="1"/>
                </p:cNvSpPr>
                <p:nvPr/>
              </p:nvSpPr>
              <p:spPr bwMode="auto">
                <a:xfrm>
                  <a:off x="1609" y="24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6" name="Line 283"/>
                <p:cNvSpPr>
                  <a:spLocks noChangeShapeType="1"/>
                </p:cNvSpPr>
                <p:nvPr/>
              </p:nvSpPr>
              <p:spPr bwMode="auto">
                <a:xfrm>
                  <a:off x="1616" y="240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7" name="Oval 284"/>
                <p:cNvSpPr>
                  <a:spLocks noChangeArrowheads="1"/>
                </p:cNvSpPr>
                <p:nvPr/>
              </p:nvSpPr>
              <p:spPr bwMode="auto">
                <a:xfrm>
                  <a:off x="1623" y="2373"/>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8" name="Line 285"/>
                <p:cNvSpPr>
                  <a:spLocks noChangeShapeType="1"/>
                </p:cNvSpPr>
                <p:nvPr/>
              </p:nvSpPr>
              <p:spPr bwMode="auto">
                <a:xfrm>
                  <a:off x="1623" y="23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9" name="Line 286"/>
                <p:cNvSpPr>
                  <a:spLocks noChangeShapeType="1"/>
                </p:cNvSpPr>
                <p:nvPr/>
              </p:nvSpPr>
              <p:spPr bwMode="auto">
                <a:xfrm>
                  <a:off x="1630" y="237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0" name="Oval 287"/>
                <p:cNvSpPr>
                  <a:spLocks noChangeArrowheads="1"/>
                </p:cNvSpPr>
                <p:nvPr/>
              </p:nvSpPr>
              <p:spPr bwMode="auto">
                <a:xfrm>
                  <a:off x="1637" y="2328"/>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1" name="Line 288"/>
                <p:cNvSpPr>
                  <a:spLocks noChangeShapeType="1"/>
                </p:cNvSpPr>
                <p:nvPr/>
              </p:nvSpPr>
              <p:spPr bwMode="auto">
                <a:xfrm>
                  <a:off x="1637" y="233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2" name="Line 289"/>
                <p:cNvSpPr>
                  <a:spLocks noChangeShapeType="1"/>
                </p:cNvSpPr>
                <p:nvPr/>
              </p:nvSpPr>
              <p:spPr bwMode="auto">
                <a:xfrm>
                  <a:off x="1644" y="232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3" name="Oval 290"/>
                <p:cNvSpPr>
                  <a:spLocks noChangeArrowheads="1"/>
                </p:cNvSpPr>
                <p:nvPr/>
              </p:nvSpPr>
              <p:spPr bwMode="auto">
                <a:xfrm>
                  <a:off x="1651" y="2272"/>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4" name="Line 291"/>
                <p:cNvSpPr>
                  <a:spLocks noChangeShapeType="1"/>
                </p:cNvSpPr>
                <p:nvPr/>
              </p:nvSpPr>
              <p:spPr bwMode="auto">
                <a:xfrm>
                  <a:off x="1651" y="22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5" name="Line 292"/>
                <p:cNvSpPr>
                  <a:spLocks noChangeShapeType="1"/>
                </p:cNvSpPr>
                <p:nvPr/>
              </p:nvSpPr>
              <p:spPr bwMode="auto">
                <a:xfrm>
                  <a:off x="1658" y="227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6" name="Oval 293"/>
                <p:cNvSpPr>
                  <a:spLocks noChangeArrowheads="1"/>
                </p:cNvSpPr>
                <p:nvPr/>
              </p:nvSpPr>
              <p:spPr bwMode="auto">
                <a:xfrm>
                  <a:off x="1666" y="220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7" name="Line 294"/>
                <p:cNvSpPr>
                  <a:spLocks noChangeShapeType="1"/>
                </p:cNvSpPr>
                <p:nvPr/>
              </p:nvSpPr>
              <p:spPr bwMode="auto">
                <a:xfrm>
                  <a:off x="1665" y="2210"/>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8" name="Line 295"/>
                <p:cNvSpPr>
                  <a:spLocks noChangeShapeType="1"/>
                </p:cNvSpPr>
                <p:nvPr/>
              </p:nvSpPr>
              <p:spPr bwMode="auto">
                <a:xfrm>
                  <a:off x="1672" y="22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9" name="Oval 296"/>
                <p:cNvSpPr>
                  <a:spLocks noChangeArrowheads="1"/>
                </p:cNvSpPr>
                <p:nvPr/>
              </p:nvSpPr>
              <p:spPr bwMode="auto">
                <a:xfrm>
                  <a:off x="1680" y="2122"/>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0" name="Line 297"/>
                <p:cNvSpPr>
                  <a:spLocks noChangeShapeType="1"/>
                </p:cNvSpPr>
                <p:nvPr/>
              </p:nvSpPr>
              <p:spPr bwMode="auto">
                <a:xfrm>
                  <a:off x="1679" y="212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1" name="Line 298"/>
                <p:cNvSpPr>
                  <a:spLocks noChangeShapeType="1"/>
                </p:cNvSpPr>
                <p:nvPr/>
              </p:nvSpPr>
              <p:spPr bwMode="auto">
                <a:xfrm>
                  <a:off x="1686" y="212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2" name="Oval 299"/>
                <p:cNvSpPr>
                  <a:spLocks noChangeArrowheads="1"/>
                </p:cNvSpPr>
                <p:nvPr/>
              </p:nvSpPr>
              <p:spPr bwMode="auto">
                <a:xfrm>
                  <a:off x="1694" y="202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3" name="Line 300"/>
                <p:cNvSpPr>
                  <a:spLocks noChangeShapeType="1"/>
                </p:cNvSpPr>
                <p:nvPr/>
              </p:nvSpPr>
              <p:spPr bwMode="auto">
                <a:xfrm>
                  <a:off x="1694" y="203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4" name="Line 301"/>
                <p:cNvSpPr>
                  <a:spLocks noChangeShapeType="1"/>
                </p:cNvSpPr>
                <p:nvPr/>
              </p:nvSpPr>
              <p:spPr bwMode="auto">
                <a:xfrm>
                  <a:off x="1700" y="202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5" name="Oval 302"/>
                <p:cNvSpPr>
                  <a:spLocks noChangeArrowheads="1"/>
                </p:cNvSpPr>
                <p:nvPr/>
              </p:nvSpPr>
              <p:spPr bwMode="auto">
                <a:xfrm>
                  <a:off x="1708" y="191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6" name="Line 303"/>
                <p:cNvSpPr>
                  <a:spLocks noChangeShapeType="1"/>
                </p:cNvSpPr>
                <p:nvPr/>
              </p:nvSpPr>
              <p:spPr bwMode="auto">
                <a:xfrm>
                  <a:off x="1708" y="192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7" name="Line 304"/>
                <p:cNvSpPr>
                  <a:spLocks noChangeShapeType="1"/>
                </p:cNvSpPr>
                <p:nvPr/>
              </p:nvSpPr>
              <p:spPr bwMode="auto">
                <a:xfrm>
                  <a:off x="1714" y="191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8" name="Oval 305"/>
                <p:cNvSpPr>
                  <a:spLocks noChangeArrowheads="1"/>
                </p:cNvSpPr>
                <p:nvPr/>
              </p:nvSpPr>
              <p:spPr bwMode="auto">
                <a:xfrm>
                  <a:off x="1722" y="179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9" name="Line 306"/>
                <p:cNvSpPr>
                  <a:spLocks noChangeShapeType="1"/>
                </p:cNvSpPr>
                <p:nvPr/>
              </p:nvSpPr>
              <p:spPr bwMode="auto">
                <a:xfrm>
                  <a:off x="1722" y="179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0" name="Line 307"/>
                <p:cNvSpPr>
                  <a:spLocks noChangeShapeType="1"/>
                </p:cNvSpPr>
                <p:nvPr/>
              </p:nvSpPr>
              <p:spPr bwMode="auto">
                <a:xfrm>
                  <a:off x="1728" y="179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1" name="Oval 308"/>
                <p:cNvSpPr>
                  <a:spLocks noChangeArrowheads="1"/>
                </p:cNvSpPr>
                <p:nvPr/>
              </p:nvSpPr>
              <p:spPr bwMode="auto">
                <a:xfrm>
                  <a:off x="1735" y="165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2" name="Line 309"/>
                <p:cNvSpPr>
                  <a:spLocks noChangeShapeType="1"/>
                </p:cNvSpPr>
                <p:nvPr/>
              </p:nvSpPr>
              <p:spPr bwMode="auto">
                <a:xfrm>
                  <a:off x="1735" y="166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3" name="Line 310"/>
                <p:cNvSpPr>
                  <a:spLocks noChangeShapeType="1"/>
                </p:cNvSpPr>
                <p:nvPr/>
              </p:nvSpPr>
              <p:spPr bwMode="auto">
                <a:xfrm>
                  <a:off x="1742" y="165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4" name="Oval 311"/>
                <p:cNvSpPr>
                  <a:spLocks noChangeArrowheads="1"/>
                </p:cNvSpPr>
                <p:nvPr/>
              </p:nvSpPr>
              <p:spPr bwMode="auto">
                <a:xfrm>
                  <a:off x="1750" y="1511"/>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5" name="Line 312"/>
                <p:cNvSpPr>
                  <a:spLocks noChangeShapeType="1"/>
                </p:cNvSpPr>
                <p:nvPr/>
              </p:nvSpPr>
              <p:spPr bwMode="auto">
                <a:xfrm>
                  <a:off x="1749" y="151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6" name="Line 313"/>
                <p:cNvSpPr>
                  <a:spLocks noChangeShapeType="1"/>
                </p:cNvSpPr>
                <p:nvPr/>
              </p:nvSpPr>
              <p:spPr bwMode="auto">
                <a:xfrm>
                  <a:off x="1756" y="151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7" name="Oval 314"/>
                <p:cNvSpPr>
                  <a:spLocks noChangeArrowheads="1"/>
                </p:cNvSpPr>
                <p:nvPr/>
              </p:nvSpPr>
              <p:spPr bwMode="auto">
                <a:xfrm>
                  <a:off x="1764" y="135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8" name="Line 315"/>
                <p:cNvSpPr>
                  <a:spLocks noChangeShapeType="1"/>
                </p:cNvSpPr>
                <p:nvPr/>
              </p:nvSpPr>
              <p:spPr bwMode="auto">
                <a:xfrm>
                  <a:off x="1763" y="136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9" name="Line 316"/>
                <p:cNvSpPr>
                  <a:spLocks noChangeShapeType="1"/>
                </p:cNvSpPr>
                <p:nvPr/>
              </p:nvSpPr>
              <p:spPr bwMode="auto">
                <a:xfrm>
                  <a:off x="1770" y="135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0" name="Oval 317"/>
                <p:cNvSpPr>
                  <a:spLocks noChangeArrowheads="1"/>
                </p:cNvSpPr>
                <p:nvPr/>
              </p:nvSpPr>
              <p:spPr bwMode="auto">
                <a:xfrm>
                  <a:off x="1778" y="120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1" name="Line 318"/>
                <p:cNvSpPr>
                  <a:spLocks noChangeShapeType="1"/>
                </p:cNvSpPr>
                <p:nvPr/>
              </p:nvSpPr>
              <p:spPr bwMode="auto">
                <a:xfrm>
                  <a:off x="1777" y="121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2" name="Line 319"/>
                <p:cNvSpPr>
                  <a:spLocks noChangeShapeType="1"/>
                </p:cNvSpPr>
                <p:nvPr/>
              </p:nvSpPr>
              <p:spPr bwMode="auto">
                <a:xfrm>
                  <a:off x="1784" y="12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3" name="Oval 320"/>
                <p:cNvSpPr>
                  <a:spLocks noChangeArrowheads="1"/>
                </p:cNvSpPr>
                <p:nvPr/>
              </p:nvSpPr>
              <p:spPr bwMode="auto">
                <a:xfrm>
                  <a:off x="1792" y="105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4" name="Line 321"/>
                <p:cNvSpPr>
                  <a:spLocks noChangeShapeType="1"/>
                </p:cNvSpPr>
                <p:nvPr/>
              </p:nvSpPr>
              <p:spPr bwMode="auto">
                <a:xfrm>
                  <a:off x="1792" y="105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5" name="Line 322"/>
                <p:cNvSpPr>
                  <a:spLocks noChangeShapeType="1"/>
                </p:cNvSpPr>
                <p:nvPr/>
              </p:nvSpPr>
              <p:spPr bwMode="auto">
                <a:xfrm>
                  <a:off x="1798" y="105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6" name="Oval 323"/>
                <p:cNvSpPr>
                  <a:spLocks noChangeArrowheads="1"/>
                </p:cNvSpPr>
                <p:nvPr/>
              </p:nvSpPr>
              <p:spPr bwMode="auto">
                <a:xfrm>
                  <a:off x="1806" y="9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7" name="Line 324"/>
                <p:cNvSpPr>
                  <a:spLocks noChangeShapeType="1"/>
                </p:cNvSpPr>
                <p:nvPr/>
              </p:nvSpPr>
              <p:spPr bwMode="auto">
                <a:xfrm>
                  <a:off x="1806" y="91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8" name="Line 325"/>
                <p:cNvSpPr>
                  <a:spLocks noChangeShapeType="1"/>
                </p:cNvSpPr>
                <p:nvPr/>
              </p:nvSpPr>
              <p:spPr bwMode="auto">
                <a:xfrm>
                  <a:off x="1812" y="9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9" name="Oval 326"/>
                <p:cNvSpPr>
                  <a:spLocks noChangeArrowheads="1"/>
                </p:cNvSpPr>
                <p:nvPr/>
              </p:nvSpPr>
              <p:spPr bwMode="auto">
                <a:xfrm>
                  <a:off x="1820" y="775"/>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0" name="Line 327"/>
                <p:cNvSpPr>
                  <a:spLocks noChangeShapeType="1"/>
                </p:cNvSpPr>
                <p:nvPr/>
              </p:nvSpPr>
              <p:spPr bwMode="auto">
                <a:xfrm>
                  <a:off x="1820" y="78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1" name="Line 328"/>
                <p:cNvSpPr>
                  <a:spLocks noChangeShapeType="1"/>
                </p:cNvSpPr>
                <p:nvPr/>
              </p:nvSpPr>
              <p:spPr bwMode="auto">
                <a:xfrm>
                  <a:off x="1826" y="77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2" name="Oval 329"/>
                <p:cNvSpPr>
                  <a:spLocks noChangeArrowheads="1"/>
                </p:cNvSpPr>
                <p:nvPr/>
              </p:nvSpPr>
              <p:spPr bwMode="auto">
                <a:xfrm>
                  <a:off x="1834" y="66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3" name="Line 330"/>
                <p:cNvSpPr>
                  <a:spLocks noChangeShapeType="1"/>
                </p:cNvSpPr>
                <p:nvPr/>
              </p:nvSpPr>
              <p:spPr bwMode="auto">
                <a:xfrm>
                  <a:off x="1834" y="6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4" name="Line 331"/>
                <p:cNvSpPr>
                  <a:spLocks noChangeShapeType="1"/>
                </p:cNvSpPr>
                <p:nvPr/>
              </p:nvSpPr>
              <p:spPr bwMode="auto">
                <a:xfrm>
                  <a:off x="1840" y="66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5" name="Oval 332"/>
                <p:cNvSpPr>
                  <a:spLocks noChangeArrowheads="1"/>
                </p:cNvSpPr>
                <p:nvPr/>
              </p:nvSpPr>
              <p:spPr bwMode="auto">
                <a:xfrm>
                  <a:off x="1848" y="57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6" name="Line 333"/>
                <p:cNvSpPr>
                  <a:spLocks noChangeShapeType="1"/>
                </p:cNvSpPr>
                <p:nvPr/>
              </p:nvSpPr>
              <p:spPr bwMode="auto">
                <a:xfrm>
                  <a:off x="1848" y="58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7" name="Line 334"/>
                <p:cNvSpPr>
                  <a:spLocks noChangeShapeType="1"/>
                </p:cNvSpPr>
                <p:nvPr/>
              </p:nvSpPr>
              <p:spPr bwMode="auto">
                <a:xfrm>
                  <a:off x="1854" y="57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8" name="Oval 335"/>
                <p:cNvSpPr>
                  <a:spLocks noChangeArrowheads="1"/>
                </p:cNvSpPr>
                <p:nvPr/>
              </p:nvSpPr>
              <p:spPr bwMode="auto">
                <a:xfrm>
                  <a:off x="1862" y="51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9" name="Line 336"/>
                <p:cNvSpPr>
                  <a:spLocks noChangeShapeType="1"/>
                </p:cNvSpPr>
                <p:nvPr/>
              </p:nvSpPr>
              <p:spPr bwMode="auto">
                <a:xfrm>
                  <a:off x="1861" y="51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0" name="Line 337"/>
                <p:cNvSpPr>
                  <a:spLocks noChangeShapeType="1"/>
                </p:cNvSpPr>
                <p:nvPr/>
              </p:nvSpPr>
              <p:spPr bwMode="auto">
                <a:xfrm>
                  <a:off x="1868" y="51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1" name="Oval 338"/>
                <p:cNvSpPr>
                  <a:spLocks noChangeArrowheads="1"/>
                </p:cNvSpPr>
                <p:nvPr/>
              </p:nvSpPr>
              <p:spPr bwMode="auto">
                <a:xfrm>
                  <a:off x="1876" y="481"/>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2" name="Line 339"/>
                <p:cNvSpPr>
                  <a:spLocks noChangeShapeType="1"/>
                </p:cNvSpPr>
                <p:nvPr/>
              </p:nvSpPr>
              <p:spPr bwMode="auto">
                <a:xfrm>
                  <a:off x="1876" y="48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3" name="Line 340"/>
                <p:cNvSpPr>
                  <a:spLocks noChangeShapeType="1"/>
                </p:cNvSpPr>
                <p:nvPr/>
              </p:nvSpPr>
              <p:spPr bwMode="auto">
                <a:xfrm>
                  <a:off x="1883" y="48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4" name="Oval 341"/>
                <p:cNvSpPr>
                  <a:spLocks noChangeArrowheads="1"/>
                </p:cNvSpPr>
                <p:nvPr/>
              </p:nvSpPr>
              <p:spPr bwMode="auto">
                <a:xfrm>
                  <a:off x="1890" y="48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5" name="Line 342"/>
                <p:cNvSpPr>
                  <a:spLocks noChangeShapeType="1"/>
                </p:cNvSpPr>
                <p:nvPr/>
              </p:nvSpPr>
              <p:spPr bwMode="auto">
                <a:xfrm>
                  <a:off x="1890" y="48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6" name="Line 343"/>
                <p:cNvSpPr>
                  <a:spLocks noChangeShapeType="1"/>
                </p:cNvSpPr>
                <p:nvPr/>
              </p:nvSpPr>
              <p:spPr bwMode="auto">
                <a:xfrm>
                  <a:off x="1897" y="48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7" name="Oval 344"/>
                <p:cNvSpPr>
                  <a:spLocks noChangeArrowheads="1"/>
                </p:cNvSpPr>
                <p:nvPr/>
              </p:nvSpPr>
              <p:spPr bwMode="auto">
                <a:xfrm>
                  <a:off x="1904" y="51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8" name="Line 345"/>
                <p:cNvSpPr>
                  <a:spLocks noChangeShapeType="1"/>
                </p:cNvSpPr>
                <p:nvPr/>
              </p:nvSpPr>
              <p:spPr bwMode="auto">
                <a:xfrm>
                  <a:off x="1904" y="52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9" name="Line 346"/>
                <p:cNvSpPr>
                  <a:spLocks noChangeShapeType="1"/>
                </p:cNvSpPr>
                <p:nvPr/>
              </p:nvSpPr>
              <p:spPr bwMode="auto">
                <a:xfrm>
                  <a:off x="1911" y="51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0" name="Oval 347"/>
                <p:cNvSpPr>
                  <a:spLocks noChangeArrowheads="1"/>
                </p:cNvSpPr>
                <p:nvPr/>
              </p:nvSpPr>
              <p:spPr bwMode="auto">
                <a:xfrm>
                  <a:off x="1918" y="57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1" name="Line 348"/>
                <p:cNvSpPr>
                  <a:spLocks noChangeShapeType="1"/>
                </p:cNvSpPr>
                <p:nvPr/>
              </p:nvSpPr>
              <p:spPr bwMode="auto">
                <a:xfrm>
                  <a:off x="1918" y="58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2" name="Line 349"/>
                <p:cNvSpPr>
                  <a:spLocks noChangeShapeType="1"/>
                </p:cNvSpPr>
                <p:nvPr/>
              </p:nvSpPr>
              <p:spPr bwMode="auto">
                <a:xfrm>
                  <a:off x="1924" y="57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3" name="Oval 350"/>
                <p:cNvSpPr>
                  <a:spLocks noChangeArrowheads="1"/>
                </p:cNvSpPr>
                <p:nvPr/>
              </p:nvSpPr>
              <p:spPr bwMode="auto">
                <a:xfrm>
                  <a:off x="1932" y="66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4" name="Line 351"/>
                <p:cNvSpPr>
                  <a:spLocks noChangeShapeType="1"/>
                </p:cNvSpPr>
                <p:nvPr/>
              </p:nvSpPr>
              <p:spPr bwMode="auto">
                <a:xfrm>
                  <a:off x="1932" y="67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5" name="Line 352"/>
                <p:cNvSpPr>
                  <a:spLocks noChangeShapeType="1"/>
                </p:cNvSpPr>
                <p:nvPr/>
              </p:nvSpPr>
              <p:spPr bwMode="auto">
                <a:xfrm>
                  <a:off x="1938" y="66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6" name="Oval 353"/>
                <p:cNvSpPr>
                  <a:spLocks noChangeArrowheads="1"/>
                </p:cNvSpPr>
                <p:nvPr/>
              </p:nvSpPr>
              <p:spPr bwMode="auto">
                <a:xfrm>
                  <a:off x="1946" y="780"/>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7" name="Line 354"/>
                <p:cNvSpPr>
                  <a:spLocks noChangeShapeType="1"/>
                </p:cNvSpPr>
                <p:nvPr/>
              </p:nvSpPr>
              <p:spPr bwMode="auto">
                <a:xfrm>
                  <a:off x="1946" y="78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8" name="Line 355"/>
                <p:cNvSpPr>
                  <a:spLocks noChangeShapeType="1"/>
                </p:cNvSpPr>
                <p:nvPr/>
              </p:nvSpPr>
              <p:spPr bwMode="auto">
                <a:xfrm>
                  <a:off x="1952" y="78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9" name="Oval 356"/>
                <p:cNvSpPr>
                  <a:spLocks noChangeArrowheads="1"/>
                </p:cNvSpPr>
                <p:nvPr/>
              </p:nvSpPr>
              <p:spPr bwMode="auto">
                <a:xfrm>
                  <a:off x="1960" y="912"/>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0" name="Line 357"/>
                <p:cNvSpPr>
                  <a:spLocks noChangeShapeType="1"/>
                </p:cNvSpPr>
                <p:nvPr/>
              </p:nvSpPr>
              <p:spPr bwMode="auto">
                <a:xfrm>
                  <a:off x="1960" y="91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1" name="Line 358"/>
                <p:cNvSpPr>
                  <a:spLocks noChangeShapeType="1"/>
                </p:cNvSpPr>
                <p:nvPr/>
              </p:nvSpPr>
              <p:spPr bwMode="auto">
                <a:xfrm>
                  <a:off x="1966" y="91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2" name="Oval 359"/>
                <p:cNvSpPr>
                  <a:spLocks noChangeArrowheads="1"/>
                </p:cNvSpPr>
                <p:nvPr/>
              </p:nvSpPr>
              <p:spPr bwMode="auto">
                <a:xfrm>
                  <a:off x="1974" y="1057"/>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3" name="Line 360"/>
                <p:cNvSpPr>
                  <a:spLocks noChangeShapeType="1"/>
                </p:cNvSpPr>
                <p:nvPr/>
              </p:nvSpPr>
              <p:spPr bwMode="auto">
                <a:xfrm>
                  <a:off x="1974" y="106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4" name="Line 361"/>
                <p:cNvSpPr>
                  <a:spLocks noChangeShapeType="1"/>
                </p:cNvSpPr>
                <p:nvPr/>
              </p:nvSpPr>
              <p:spPr bwMode="auto">
                <a:xfrm>
                  <a:off x="1981" y="105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5" name="Oval 362"/>
                <p:cNvSpPr>
                  <a:spLocks noChangeArrowheads="1"/>
                </p:cNvSpPr>
                <p:nvPr/>
              </p:nvSpPr>
              <p:spPr bwMode="auto">
                <a:xfrm>
                  <a:off x="1988" y="121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6" name="Line 363"/>
                <p:cNvSpPr>
                  <a:spLocks noChangeShapeType="1"/>
                </p:cNvSpPr>
                <p:nvPr/>
              </p:nvSpPr>
              <p:spPr bwMode="auto">
                <a:xfrm>
                  <a:off x="1988" y="121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7" name="Line 364"/>
                <p:cNvSpPr>
                  <a:spLocks noChangeShapeType="1"/>
                </p:cNvSpPr>
                <p:nvPr/>
              </p:nvSpPr>
              <p:spPr bwMode="auto">
                <a:xfrm>
                  <a:off x="1995" y="1210"/>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8" name="Oval 365"/>
                <p:cNvSpPr>
                  <a:spLocks noChangeArrowheads="1"/>
                </p:cNvSpPr>
                <p:nvPr/>
              </p:nvSpPr>
              <p:spPr bwMode="auto">
                <a:xfrm>
                  <a:off x="2002" y="13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9" name="Line 366"/>
                <p:cNvSpPr>
                  <a:spLocks noChangeShapeType="1"/>
                </p:cNvSpPr>
                <p:nvPr/>
              </p:nvSpPr>
              <p:spPr bwMode="auto">
                <a:xfrm>
                  <a:off x="2002" y="137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0" name="Line 367"/>
                <p:cNvSpPr>
                  <a:spLocks noChangeShapeType="1"/>
                </p:cNvSpPr>
                <p:nvPr/>
              </p:nvSpPr>
              <p:spPr bwMode="auto">
                <a:xfrm>
                  <a:off x="2009" y="13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1" name="Oval 368"/>
                <p:cNvSpPr>
                  <a:spLocks noChangeArrowheads="1"/>
                </p:cNvSpPr>
                <p:nvPr/>
              </p:nvSpPr>
              <p:spPr bwMode="auto">
                <a:xfrm>
                  <a:off x="2016" y="151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2" name="Line 369"/>
                <p:cNvSpPr>
                  <a:spLocks noChangeShapeType="1"/>
                </p:cNvSpPr>
                <p:nvPr/>
              </p:nvSpPr>
              <p:spPr bwMode="auto">
                <a:xfrm>
                  <a:off x="2016" y="152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3" name="Line 370"/>
                <p:cNvSpPr>
                  <a:spLocks noChangeShapeType="1"/>
                </p:cNvSpPr>
                <p:nvPr/>
              </p:nvSpPr>
              <p:spPr bwMode="auto">
                <a:xfrm>
                  <a:off x="2023" y="151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4" name="Oval 371"/>
                <p:cNvSpPr>
                  <a:spLocks noChangeArrowheads="1"/>
                </p:cNvSpPr>
                <p:nvPr/>
              </p:nvSpPr>
              <p:spPr bwMode="auto">
                <a:xfrm>
                  <a:off x="2030" y="1662"/>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5" name="Line 372"/>
                <p:cNvSpPr>
                  <a:spLocks noChangeShapeType="1"/>
                </p:cNvSpPr>
                <p:nvPr/>
              </p:nvSpPr>
              <p:spPr bwMode="auto">
                <a:xfrm>
                  <a:off x="2030" y="166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6" name="Line 373"/>
                <p:cNvSpPr>
                  <a:spLocks noChangeShapeType="1"/>
                </p:cNvSpPr>
                <p:nvPr/>
              </p:nvSpPr>
              <p:spPr bwMode="auto">
                <a:xfrm>
                  <a:off x="2036" y="166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7" name="Oval 374"/>
                <p:cNvSpPr>
                  <a:spLocks noChangeArrowheads="1"/>
                </p:cNvSpPr>
                <p:nvPr/>
              </p:nvSpPr>
              <p:spPr bwMode="auto">
                <a:xfrm>
                  <a:off x="2044" y="1798"/>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8" name="Line 375"/>
                <p:cNvSpPr>
                  <a:spLocks noChangeShapeType="1"/>
                </p:cNvSpPr>
                <p:nvPr/>
              </p:nvSpPr>
              <p:spPr bwMode="auto">
                <a:xfrm>
                  <a:off x="2044" y="180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9" name="Line 376"/>
                <p:cNvSpPr>
                  <a:spLocks noChangeShapeType="1"/>
                </p:cNvSpPr>
                <p:nvPr/>
              </p:nvSpPr>
              <p:spPr bwMode="auto">
                <a:xfrm>
                  <a:off x="2050" y="179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0" name="Oval 377"/>
                <p:cNvSpPr>
                  <a:spLocks noChangeArrowheads="1"/>
                </p:cNvSpPr>
                <p:nvPr/>
              </p:nvSpPr>
              <p:spPr bwMode="auto">
                <a:xfrm>
                  <a:off x="2058" y="1921"/>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1" name="Line 378"/>
                <p:cNvSpPr>
                  <a:spLocks noChangeShapeType="1"/>
                </p:cNvSpPr>
                <p:nvPr/>
              </p:nvSpPr>
              <p:spPr bwMode="auto">
                <a:xfrm>
                  <a:off x="2058" y="1928"/>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2" name="Line 379"/>
                <p:cNvSpPr>
                  <a:spLocks noChangeShapeType="1"/>
                </p:cNvSpPr>
                <p:nvPr/>
              </p:nvSpPr>
              <p:spPr bwMode="auto">
                <a:xfrm>
                  <a:off x="2065" y="192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3" name="Oval 380"/>
                <p:cNvSpPr>
                  <a:spLocks noChangeArrowheads="1"/>
                </p:cNvSpPr>
                <p:nvPr/>
              </p:nvSpPr>
              <p:spPr bwMode="auto">
                <a:xfrm>
                  <a:off x="2072" y="2031"/>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4" name="Line 381"/>
                <p:cNvSpPr>
                  <a:spLocks noChangeShapeType="1"/>
                </p:cNvSpPr>
                <p:nvPr/>
              </p:nvSpPr>
              <p:spPr bwMode="auto">
                <a:xfrm>
                  <a:off x="2072" y="203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5" name="Line 382"/>
                <p:cNvSpPr>
                  <a:spLocks noChangeShapeType="1"/>
                </p:cNvSpPr>
                <p:nvPr/>
              </p:nvSpPr>
              <p:spPr bwMode="auto">
                <a:xfrm>
                  <a:off x="2079" y="203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6" name="Oval 383"/>
                <p:cNvSpPr>
                  <a:spLocks noChangeArrowheads="1"/>
                </p:cNvSpPr>
                <p:nvPr/>
              </p:nvSpPr>
              <p:spPr bwMode="auto">
                <a:xfrm>
                  <a:off x="2086" y="212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7" name="Line 384"/>
                <p:cNvSpPr>
                  <a:spLocks noChangeShapeType="1"/>
                </p:cNvSpPr>
                <p:nvPr/>
              </p:nvSpPr>
              <p:spPr bwMode="auto">
                <a:xfrm>
                  <a:off x="2086" y="213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8" name="Line 385"/>
                <p:cNvSpPr>
                  <a:spLocks noChangeShapeType="1"/>
                </p:cNvSpPr>
                <p:nvPr/>
              </p:nvSpPr>
              <p:spPr bwMode="auto">
                <a:xfrm>
                  <a:off x="2093" y="2125"/>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9" name="Oval 386"/>
                <p:cNvSpPr>
                  <a:spLocks noChangeArrowheads="1"/>
                </p:cNvSpPr>
                <p:nvPr/>
              </p:nvSpPr>
              <p:spPr bwMode="auto">
                <a:xfrm>
                  <a:off x="2100" y="22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0" name="Line 387"/>
                <p:cNvSpPr>
                  <a:spLocks noChangeShapeType="1"/>
                </p:cNvSpPr>
                <p:nvPr/>
              </p:nvSpPr>
              <p:spPr bwMode="auto">
                <a:xfrm>
                  <a:off x="2100" y="221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1" name="Line 388"/>
                <p:cNvSpPr>
                  <a:spLocks noChangeShapeType="1"/>
                </p:cNvSpPr>
                <p:nvPr/>
              </p:nvSpPr>
              <p:spPr bwMode="auto">
                <a:xfrm>
                  <a:off x="2107" y="22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2" name="Oval 389"/>
                <p:cNvSpPr>
                  <a:spLocks noChangeArrowheads="1"/>
                </p:cNvSpPr>
                <p:nvPr/>
              </p:nvSpPr>
              <p:spPr bwMode="auto">
                <a:xfrm>
                  <a:off x="2115" y="227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3" name="Line 390"/>
                <p:cNvSpPr>
                  <a:spLocks noChangeShapeType="1"/>
                </p:cNvSpPr>
                <p:nvPr/>
              </p:nvSpPr>
              <p:spPr bwMode="auto">
                <a:xfrm>
                  <a:off x="2114" y="228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4" name="Line 391"/>
                <p:cNvSpPr>
                  <a:spLocks noChangeShapeType="1"/>
                </p:cNvSpPr>
                <p:nvPr/>
              </p:nvSpPr>
              <p:spPr bwMode="auto">
                <a:xfrm>
                  <a:off x="2121" y="227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5" name="Oval 392"/>
                <p:cNvSpPr>
                  <a:spLocks noChangeArrowheads="1"/>
                </p:cNvSpPr>
                <p:nvPr/>
              </p:nvSpPr>
              <p:spPr bwMode="auto">
                <a:xfrm>
                  <a:off x="2129" y="2330"/>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6" name="Line 393"/>
                <p:cNvSpPr>
                  <a:spLocks noChangeShapeType="1"/>
                </p:cNvSpPr>
                <p:nvPr/>
              </p:nvSpPr>
              <p:spPr bwMode="auto">
                <a:xfrm>
                  <a:off x="2128" y="233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7" name="Line 394"/>
                <p:cNvSpPr>
                  <a:spLocks noChangeShapeType="1"/>
                </p:cNvSpPr>
                <p:nvPr/>
              </p:nvSpPr>
              <p:spPr bwMode="auto">
                <a:xfrm>
                  <a:off x="2135" y="2330"/>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8" name="Oval 395"/>
                <p:cNvSpPr>
                  <a:spLocks noChangeArrowheads="1"/>
                </p:cNvSpPr>
                <p:nvPr/>
              </p:nvSpPr>
              <p:spPr bwMode="auto">
                <a:xfrm>
                  <a:off x="2142" y="2374"/>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9" name="Line 396"/>
                <p:cNvSpPr>
                  <a:spLocks noChangeShapeType="1"/>
                </p:cNvSpPr>
                <p:nvPr/>
              </p:nvSpPr>
              <p:spPr bwMode="auto">
                <a:xfrm>
                  <a:off x="2142" y="238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0" name="Line 397"/>
                <p:cNvSpPr>
                  <a:spLocks noChangeShapeType="1"/>
                </p:cNvSpPr>
                <p:nvPr/>
              </p:nvSpPr>
              <p:spPr bwMode="auto">
                <a:xfrm>
                  <a:off x="2149" y="2374"/>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1" name="Oval 398"/>
                <p:cNvSpPr>
                  <a:spLocks noChangeArrowheads="1"/>
                </p:cNvSpPr>
                <p:nvPr/>
              </p:nvSpPr>
              <p:spPr bwMode="auto">
                <a:xfrm>
                  <a:off x="2156" y="2410"/>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2" name="Line 399"/>
                <p:cNvSpPr>
                  <a:spLocks noChangeShapeType="1"/>
                </p:cNvSpPr>
                <p:nvPr/>
              </p:nvSpPr>
              <p:spPr bwMode="auto">
                <a:xfrm>
                  <a:off x="2156" y="2416"/>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3" name="Line 400"/>
                <p:cNvSpPr>
                  <a:spLocks noChangeShapeType="1"/>
                </p:cNvSpPr>
                <p:nvPr/>
              </p:nvSpPr>
              <p:spPr bwMode="auto">
                <a:xfrm>
                  <a:off x="2163" y="24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4" name="Oval 401"/>
                <p:cNvSpPr>
                  <a:spLocks noChangeArrowheads="1"/>
                </p:cNvSpPr>
                <p:nvPr/>
              </p:nvSpPr>
              <p:spPr bwMode="auto">
                <a:xfrm>
                  <a:off x="2170" y="2437"/>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5" name="Line 402"/>
                <p:cNvSpPr>
                  <a:spLocks noChangeShapeType="1"/>
                </p:cNvSpPr>
                <p:nvPr/>
              </p:nvSpPr>
              <p:spPr bwMode="auto">
                <a:xfrm>
                  <a:off x="2170" y="244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6" name="Line 403"/>
                <p:cNvSpPr>
                  <a:spLocks noChangeShapeType="1"/>
                </p:cNvSpPr>
                <p:nvPr/>
              </p:nvSpPr>
              <p:spPr bwMode="auto">
                <a:xfrm>
                  <a:off x="2177" y="243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7" name="Oval 404"/>
                <p:cNvSpPr>
                  <a:spLocks noChangeArrowheads="1"/>
                </p:cNvSpPr>
                <p:nvPr/>
              </p:nvSpPr>
              <p:spPr bwMode="auto">
                <a:xfrm>
                  <a:off x="2184" y="2457"/>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8" name="Line 405"/>
                <p:cNvSpPr>
                  <a:spLocks noChangeShapeType="1"/>
                </p:cNvSpPr>
                <p:nvPr/>
              </p:nvSpPr>
              <p:spPr bwMode="auto">
                <a:xfrm>
                  <a:off x="2184" y="2463"/>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grpSp>
            <p:nvGrpSpPr>
              <p:cNvPr id="12" name="Group 607"/>
              <p:cNvGrpSpPr>
                <a:grpSpLocks/>
              </p:cNvGrpSpPr>
              <p:nvPr/>
            </p:nvGrpSpPr>
            <p:grpSpPr bwMode="auto">
              <a:xfrm>
                <a:off x="3478213" y="3900488"/>
                <a:ext cx="1503363" cy="104775"/>
                <a:chOff x="2191" y="2457"/>
                <a:chExt cx="947" cy="66"/>
              </a:xfrm>
            </p:grpSpPr>
            <p:sp>
              <p:nvSpPr>
                <p:cNvPr id="409" name="Line 407"/>
                <p:cNvSpPr>
                  <a:spLocks noChangeShapeType="1"/>
                </p:cNvSpPr>
                <p:nvPr/>
              </p:nvSpPr>
              <p:spPr bwMode="auto">
                <a:xfrm>
                  <a:off x="2191" y="245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0" name="Oval 408"/>
                <p:cNvSpPr>
                  <a:spLocks noChangeArrowheads="1"/>
                </p:cNvSpPr>
                <p:nvPr/>
              </p:nvSpPr>
              <p:spPr bwMode="auto">
                <a:xfrm>
                  <a:off x="2199" y="247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1" name="Line 409"/>
                <p:cNvSpPr>
                  <a:spLocks noChangeShapeType="1"/>
                </p:cNvSpPr>
                <p:nvPr/>
              </p:nvSpPr>
              <p:spPr bwMode="auto">
                <a:xfrm>
                  <a:off x="2198" y="24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2" name="Line 410"/>
                <p:cNvSpPr>
                  <a:spLocks noChangeShapeType="1"/>
                </p:cNvSpPr>
                <p:nvPr/>
              </p:nvSpPr>
              <p:spPr bwMode="auto">
                <a:xfrm>
                  <a:off x="2205" y="247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3" name="Oval 411"/>
                <p:cNvSpPr>
                  <a:spLocks noChangeArrowheads="1"/>
                </p:cNvSpPr>
                <p:nvPr/>
              </p:nvSpPr>
              <p:spPr bwMode="auto">
                <a:xfrm>
                  <a:off x="2213" y="248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4" name="Line 412"/>
                <p:cNvSpPr>
                  <a:spLocks noChangeShapeType="1"/>
                </p:cNvSpPr>
                <p:nvPr/>
              </p:nvSpPr>
              <p:spPr bwMode="auto">
                <a:xfrm>
                  <a:off x="2212" y="249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5" name="Line 413"/>
                <p:cNvSpPr>
                  <a:spLocks noChangeShapeType="1"/>
                </p:cNvSpPr>
                <p:nvPr/>
              </p:nvSpPr>
              <p:spPr bwMode="auto">
                <a:xfrm>
                  <a:off x="2219" y="248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6" name="Oval 414"/>
                <p:cNvSpPr>
                  <a:spLocks noChangeArrowheads="1"/>
                </p:cNvSpPr>
                <p:nvPr/>
              </p:nvSpPr>
              <p:spPr bwMode="auto">
                <a:xfrm>
                  <a:off x="2227" y="249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7" name="Line 415"/>
                <p:cNvSpPr>
                  <a:spLocks noChangeShapeType="1"/>
                </p:cNvSpPr>
                <p:nvPr/>
              </p:nvSpPr>
              <p:spPr bwMode="auto">
                <a:xfrm>
                  <a:off x="2226" y="249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8" name="Line 416"/>
                <p:cNvSpPr>
                  <a:spLocks noChangeShapeType="1"/>
                </p:cNvSpPr>
                <p:nvPr/>
              </p:nvSpPr>
              <p:spPr bwMode="auto">
                <a:xfrm>
                  <a:off x="2233" y="249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9" name="Oval 417"/>
                <p:cNvSpPr>
                  <a:spLocks noChangeArrowheads="1"/>
                </p:cNvSpPr>
                <p:nvPr/>
              </p:nvSpPr>
              <p:spPr bwMode="auto">
                <a:xfrm>
                  <a:off x="2241" y="2497"/>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0" name="Line 418"/>
                <p:cNvSpPr>
                  <a:spLocks noChangeShapeType="1"/>
                </p:cNvSpPr>
                <p:nvPr/>
              </p:nvSpPr>
              <p:spPr bwMode="auto">
                <a:xfrm>
                  <a:off x="2241" y="250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1" name="Line 419"/>
                <p:cNvSpPr>
                  <a:spLocks noChangeShapeType="1"/>
                </p:cNvSpPr>
                <p:nvPr/>
              </p:nvSpPr>
              <p:spPr bwMode="auto">
                <a:xfrm>
                  <a:off x="2247" y="249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2" name="Oval 420"/>
                <p:cNvSpPr>
                  <a:spLocks noChangeArrowheads="1"/>
                </p:cNvSpPr>
                <p:nvPr/>
              </p:nvSpPr>
              <p:spPr bwMode="auto">
                <a:xfrm>
                  <a:off x="2255" y="250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3" name="Line 421"/>
                <p:cNvSpPr>
                  <a:spLocks noChangeShapeType="1"/>
                </p:cNvSpPr>
                <p:nvPr/>
              </p:nvSpPr>
              <p:spPr bwMode="auto">
                <a:xfrm>
                  <a:off x="2255" y="250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4" name="Line 422"/>
                <p:cNvSpPr>
                  <a:spLocks noChangeShapeType="1"/>
                </p:cNvSpPr>
                <p:nvPr/>
              </p:nvSpPr>
              <p:spPr bwMode="auto">
                <a:xfrm>
                  <a:off x="2261" y="250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5" name="Oval 423"/>
                <p:cNvSpPr>
                  <a:spLocks noChangeArrowheads="1"/>
                </p:cNvSpPr>
                <p:nvPr/>
              </p:nvSpPr>
              <p:spPr bwMode="auto">
                <a:xfrm>
                  <a:off x="2268" y="250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6" name="Line 424"/>
                <p:cNvSpPr>
                  <a:spLocks noChangeShapeType="1"/>
                </p:cNvSpPr>
                <p:nvPr/>
              </p:nvSpPr>
              <p:spPr bwMode="auto">
                <a:xfrm>
                  <a:off x="2268" y="251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7" name="Line 425"/>
                <p:cNvSpPr>
                  <a:spLocks noChangeShapeType="1"/>
                </p:cNvSpPr>
                <p:nvPr/>
              </p:nvSpPr>
              <p:spPr bwMode="auto">
                <a:xfrm>
                  <a:off x="2275" y="250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8" name="Oval 426"/>
                <p:cNvSpPr>
                  <a:spLocks noChangeArrowheads="1"/>
                </p:cNvSpPr>
                <p:nvPr/>
              </p:nvSpPr>
              <p:spPr bwMode="auto">
                <a:xfrm>
                  <a:off x="2282" y="250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9" name="Line 427"/>
                <p:cNvSpPr>
                  <a:spLocks noChangeShapeType="1"/>
                </p:cNvSpPr>
                <p:nvPr/>
              </p:nvSpPr>
              <p:spPr bwMode="auto">
                <a:xfrm>
                  <a:off x="2282" y="251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0" name="Line 428"/>
                <p:cNvSpPr>
                  <a:spLocks noChangeShapeType="1"/>
                </p:cNvSpPr>
                <p:nvPr/>
              </p:nvSpPr>
              <p:spPr bwMode="auto">
                <a:xfrm>
                  <a:off x="2289" y="2506"/>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1" name="Oval 429"/>
                <p:cNvSpPr>
                  <a:spLocks noChangeArrowheads="1"/>
                </p:cNvSpPr>
                <p:nvPr/>
              </p:nvSpPr>
              <p:spPr bwMode="auto">
                <a:xfrm>
                  <a:off x="2297" y="2507"/>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2" name="Line 430"/>
                <p:cNvSpPr>
                  <a:spLocks noChangeShapeType="1"/>
                </p:cNvSpPr>
                <p:nvPr/>
              </p:nvSpPr>
              <p:spPr bwMode="auto">
                <a:xfrm>
                  <a:off x="2296" y="251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3" name="Line 431"/>
                <p:cNvSpPr>
                  <a:spLocks noChangeShapeType="1"/>
                </p:cNvSpPr>
                <p:nvPr/>
              </p:nvSpPr>
              <p:spPr bwMode="auto">
                <a:xfrm>
                  <a:off x="2303" y="2507"/>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4" name="Oval 432"/>
                <p:cNvSpPr>
                  <a:spLocks noChangeArrowheads="1"/>
                </p:cNvSpPr>
                <p:nvPr/>
              </p:nvSpPr>
              <p:spPr bwMode="auto">
                <a:xfrm>
                  <a:off x="2311"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5" name="Line 433"/>
                <p:cNvSpPr>
                  <a:spLocks noChangeShapeType="1"/>
                </p:cNvSpPr>
                <p:nvPr/>
              </p:nvSpPr>
              <p:spPr bwMode="auto">
                <a:xfrm>
                  <a:off x="2310" y="251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6" name="Line 434"/>
                <p:cNvSpPr>
                  <a:spLocks noChangeShapeType="1"/>
                </p:cNvSpPr>
                <p:nvPr/>
              </p:nvSpPr>
              <p:spPr bwMode="auto">
                <a:xfrm>
                  <a:off x="2317" y="2507"/>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7" name="Oval 435"/>
                <p:cNvSpPr>
                  <a:spLocks noChangeArrowheads="1"/>
                </p:cNvSpPr>
                <p:nvPr/>
              </p:nvSpPr>
              <p:spPr bwMode="auto">
                <a:xfrm>
                  <a:off x="2325" y="250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8" name="Line 436"/>
                <p:cNvSpPr>
                  <a:spLocks noChangeShapeType="1"/>
                </p:cNvSpPr>
                <p:nvPr/>
              </p:nvSpPr>
              <p:spPr bwMode="auto">
                <a:xfrm>
                  <a:off x="232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9" name="Line 437"/>
                <p:cNvSpPr>
                  <a:spLocks noChangeShapeType="1"/>
                </p:cNvSpPr>
                <p:nvPr/>
              </p:nvSpPr>
              <p:spPr bwMode="auto">
                <a:xfrm>
                  <a:off x="2331" y="250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0" name="Oval 438"/>
                <p:cNvSpPr>
                  <a:spLocks noChangeArrowheads="1"/>
                </p:cNvSpPr>
                <p:nvPr/>
              </p:nvSpPr>
              <p:spPr bwMode="auto">
                <a:xfrm>
                  <a:off x="2339"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1" name="Line 439"/>
                <p:cNvSpPr>
                  <a:spLocks noChangeShapeType="1"/>
                </p:cNvSpPr>
                <p:nvPr/>
              </p:nvSpPr>
              <p:spPr bwMode="auto">
                <a:xfrm>
                  <a:off x="233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2" name="Line 440"/>
                <p:cNvSpPr>
                  <a:spLocks noChangeShapeType="1"/>
                </p:cNvSpPr>
                <p:nvPr/>
              </p:nvSpPr>
              <p:spPr bwMode="auto">
                <a:xfrm>
                  <a:off x="23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3" name="Oval 441"/>
                <p:cNvSpPr>
                  <a:spLocks noChangeArrowheads="1"/>
                </p:cNvSpPr>
                <p:nvPr/>
              </p:nvSpPr>
              <p:spPr bwMode="auto">
                <a:xfrm>
                  <a:off x="2353"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4" name="Line 442"/>
                <p:cNvSpPr>
                  <a:spLocks noChangeShapeType="1"/>
                </p:cNvSpPr>
                <p:nvPr/>
              </p:nvSpPr>
              <p:spPr bwMode="auto">
                <a:xfrm>
                  <a:off x="235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5" name="Line 443"/>
                <p:cNvSpPr>
                  <a:spLocks noChangeShapeType="1"/>
                </p:cNvSpPr>
                <p:nvPr/>
              </p:nvSpPr>
              <p:spPr bwMode="auto">
                <a:xfrm>
                  <a:off x="235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6" name="Oval 444"/>
                <p:cNvSpPr>
                  <a:spLocks noChangeArrowheads="1"/>
                </p:cNvSpPr>
                <p:nvPr/>
              </p:nvSpPr>
              <p:spPr bwMode="auto">
                <a:xfrm>
                  <a:off x="2367" y="2509"/>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7" name="Line 445"/>
                <p:cNvSpPr>
                  <a:spLocks noChangeShapeType="1"/>
                </p:cNvSpPr>
                <p:nvPr/>
              </p:nvSpPr>
              <p:spPr bwMode="auto">
                <a:xfrm>
                  <a:off x="236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8" name="Line 446"/>
                <p:cNvSpPr>
                  <a:spLocks noChangeShapeType="1"/>
                </p:cNvSpPr>
                <p:nvPr/>
              </p:nvSpPr>
              <p:spPr bwMode="auto">
                <a:xfrm>
                  <a:off x="237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9" name="Oval 447"/>
                <p:cNvSpPr>
                  <a:spLocks noChangeArrowheads="1"/>
                </p:cNvSpPr>
                <p:nvPr/>
              </p:nvSpPr>
              <p:spPr bwMode="auto">
                <a:xfrm>
                  <a:off x="238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0" name="Line 448"/>
                <p:cNvSpPr>
                  <a:spLocks noChangeShapeType="1"/>
                </p:cNvSpPr>
                <p:nvPr/>
              </p:nvSpPr>
              <p:spPr bwMode="auto">
                <a:xfrm>
                  <a:off x="2380"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1" name="Line 449"/>
                <p:cNvSpPr>
                  <a:spLocks noChangeShapeType="1"/>
                </p:cNvSpPr>
                <p:nvPr/>
              </p:nvSpPr>
              <p:spPr bwMode="auto">
                <a:xfrm>
                  <a:off x="238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2" name="Oval 450"/>
                <p:cNvSpPr>
                  <a:spLocks noChangeArrowheads="1"/>
                </p:cNvSpPr>
                <p:nvPr/>
              </p:nvSpPr>
              <p:spPr bwMode="auto">
                <a:xfrm>
                  <a:off x="239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3" name="Line 451"/>
                <p:cNvSpPr>
                  <a:spLocks noChangeShapeType="1"/>
                </p:cNvSpPr>
                <p:nvPr/>
              </p:nvSpPr>
              <p:spPr bwMode="auto">
                <a:xfrm>
                  <a:off x="2394"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4" name="Line 452"/>
                <p:cNvSpPr>
                  <a:spLocks noChangeShapeType="1"/>
                </p:cNvSpPr>
                <p:nvPr/>
              </p:nvSpPr>
              <p:spPr bwMode="auto">
                <a:xfrm>
                  <a:off x="24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5" name="Oval 453"/>
                <p:cNvSpPr>
                  <a:spLocks noChangeArrowheads="1"/>
                </p:cNvSpPr>
                <p:nvPr/>
              </p:nvSpPr>
              <p:spPr bwMode="auto">
                <a:xfrm>
                  <a:off x="240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6" name="Line 454"/>
                <p:cNvSpPr>
                  <a:spLocks noChangeShapeType="1"/>
                </p:cNvSpPr>
                <p:nvPr/>
              </p:nvSpPr>
              <p:spPr bwMode="auto">
                <a:xfrm>
                  <a:off x="240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7" name="Line 455"/>
                <p:cNvSpPr>
                  <a:spLocks noChangeShapeType="1"/>
                </p:cNvSpPr>
                <p:nvPr/>
              </p:nvSpPr>
              <p:spPr bwMode="auto">
                <a:xfrm>
                  <a:off x="241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8" name="Oval 456"/>
                <p:cNvSpPr>
                  <a:spLocks noChangeArrowheads="1"/>
                </p:cNvSpPr>
                <p:nvPr/>
              </p:nvSpPr>
              <p:spPr bwMode="auto">
                <a:xfrm>
                  <a:off x="242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9" name="Line 457"/>
                <p:cNvSpPr>
                  <a:spLocks noChangeShapeType="1"/>
                </p:cNvSpPr>
                <p:nvPr/>
              </p:nvSpPr>
              <p:spPr bwMode="auto">
                <a:xfrm>
                  <a:off x="242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0" name="Line 458"/>
                <p:cNvSpPr>
                  <a:spLocks noChangeShapeType="1"/>
                </p:cNvSpPr>
                <p:nvPr/>
              </p:nvSpPr>
              <p:spPr bwMode="auto">
                <a:xfrm>
                  <a:off x="243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1" name="Oval 459"/>
                <p:cNvSpPr>
                  <a:spLocks noChangeArrowheads="1"/>
                </p:cNvSpPr>
                <p:nvPr/>
              </p:nvSpPr>
              <p:spPr bwMode="auto">
                <a:xfrm>
                  <a:off x="243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2" name="Line 460"/>
                <p:cNvSpPr>
                  <a:spLocks noChangeShapeType="1"/>
                </p:cNvSpPr>
                <p:nvPr/>
              </p:nvSpPr>
              <p:spPr bwMode="auto">
                <a:xfrm>
                  <a:off x="243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3" name="Line 461"/>
                <p:cNvSpPr>
                  <a:spLocks noChangeShapeType="1"/>
                </p:cNvSpPr>
                <p:nvPr/>
              </p:nvSpPr>
              <p:spPr bwMode="auto">
                <a:xfrm>
                  <a:off x="244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4" name="Oval 462"/>
                <p:cNvSpPr>
                  <a:spLocks noChangeArrowheads="1"/>
                </p:cNvSpPr>
                <p:nvPr/>
              </p:nvSpPr>
              <p:spPr bwMode="auto">
                <a:xfrm>
                  <a:off x="245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5" name="Line 463"/>
                <p:cNvSpPr>
                  <a:spLocks noChangeShapeType="1"/>
                </p:cNvSpPr>
                <p:nvPr/>
              </p:nvSpPr>
              <p:spPr bwMode="auto">
                <a:xfrm>
                  <a:off x="245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6" name="Line 464"/>
                <p:cNvSpPr>
                  <a:spLocks noChangeShapeType="1"/>
                </p:cNvSpPr>
                <p:nvPr/>
              </p:nvSpPr>
              <p:spPr bwMode="auto">
                <a:xfrm>
                  <a:off x="245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7" name="Oval 465"/>
                <p:cNvSpPr>
                  <a:spLocks noChangeArrowheads="1"/>
                </p:cNvSpPr>
                <p:nvPr/>
              </p:nvSpPr>
              <p:spPr bwMode="auto">
                <a:xfrm>
                  <a:off x="246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8" name="Line 466"/>
                <p:cNvSpPr>
                  <a:spLocks noChangeShapeType="1"/>
                </p:cNvSpPr>
                <p:nvPr/>
              </p:nvSpPr>
              <p:spPr bwMode="auto">
                <a:xfrm>
                  <a:off x="246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9" name="Line 467"/>
                <p:cNvSpPr>
                  <a:spLocks noChangeShapeType="1"/>
                </p:cNvSpPr>
                <p:nvPr/>
              </p:nvSpPr>
              <p:spPr bwMode="auto">
                <a:xfrm>
                  <a:off x="247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0" name="Oval 468"/>
                <p:cNvSpPr>
                  <a:spLocks noChangeArrowheads="1"/>
                </p:cNvSpPr>
                <p:nvPr/>
              </p:nvSpPr>
              <p:spPr bwMode="auto">
                <a:xfrm>
                  <a:off x="247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1" name="Line 469"/>
                <p:cNvSpPr>
                  <a:spLocks noChangeShapeType="1"/>
                </p:cNvSpPr>
                <p:nvPr/>
              </p:nvSpPr>
              <p:spPr bwMode="auto">
                <a:xfrm>
                  <a:off x="247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2" name="Line 470"/>
                <p:cNvSpPr>
                  <a:spLocks noChangeShapeType="1"/>
                </p:cNvSpPr>
                <p:nvPr/>
              </p:nvSpPr>
              <p:spPr bwMode="auto">
                <a:xfrm>
                  <a:off x="248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3" name="Oval 471"/>
                <p:cNvSpPr>
                  <a:spLocks noChangeArrowheads="1"/>
                </p:cNvSpPr>
                <p:nvPr/>
              </p:nvSpPr>
              <p:spPr bwMode="auto">
                <a:xfrm>
                  <a:off x="249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4" name="Line 472"/>
                <p:cNvSpPr>
                  <a:spLocks noChangeShapeType="1"/>
                </p:cNvSpPr>
                <p:nvPr/>
              </p:nvSpPr>
              <p:spPr bwMode="auto">
                <a:xfrm>
                  <a:off x="249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5" name="Line 473"/>
                <p:cNvSpPr>
                  <a:spLocks noChangeShapeType="1"/>
                </p:cNvSpPr>
                <p:nvPr/>
              </p:nvSpPr>
              <p:spPr bwMode="auto">
                <a:xfrm>
                  <a:off x="249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6" name="Oval 474"/>
                <p:cNvSpPr>
                  <a:spLocks noChangeArrowheads="1"/>
                </p:cNvSpPr>
                <p:nvPr/>
              </p:nvSpPr>
              <p:spPr bwMode="auto">
                <a:xfrm>
                  <a:off x="2507"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7" name="Line 475"/>
                <p:cNvSpPr>
                  <a:spLocks noChangeShapeType="1"/>
                </p:cNvSpPr>
                <p:nvPr/>
              </p:nvSpPr>
              <p:spPr bwMode="auto">
                <a:xfrm>
                  <a:off x="250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8" name="Line 476"/>
                <p:cNvSpPr>
                  <a:spLocks noChangeShapeType="1"/>
                </p:cNvSpPr>
                <p:nvPr/>
              </p:nvSpPr>
              <p:spPr bwMode="auto">
                <a:xfrm>
                  <a:off x="251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9" name="Oval 477"/>
                <p:cNvSpPr>
                  <a:spLocks noChangeArrowheads="1"/>
                </p:cNvSpPr>
                <p:nvPr/>
              </p:nvSpPr>
              <p:spPr bwMode="auto">
                <a:xfrm>
                  <a:off x="252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0" name="Line 478"/>
                <p:cNvSpPr>
                  <a:spLocks noChangeShapeType="1"/>
                </p:cNvSpPr>
                <p:nvPr/>
              </p:nvSpPr>
              <p:spPr bwMode="auto">
                <a:xfrm>
                  <a:off x="252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1" name="Line 479"/>
                <p:cNvSpPr>
                  <a:spLocks noChangeShapeType="1"/>
                </p:cNvSpPr>
                <p:nvPr/>
              </p:nvSpPr>
              <p:spPr bwMode="auto">
                <a:xfrm>
                  <a:off x="252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2" name="Oval 480"/>
                <p:cNvSpPr>
                  <a:spLocks noChangeArrowheads="1"/>
                </p:cNvSpPr>
                <p:nvPr/>
              </p:nvSpPr>
              <p:spPr bwMode="auto">
                <a:xfrm>
                  <a:off x="253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3" name="Line 481"/>
                <p:cNvSpPr>
                  <a:spLocks noChangeShapeType="1"/>
                </p:cNvSpPr>
                <p:nvPr/>
              </p:nvSpPr>
              <p:spPr bwMode="auto">
                <a:xfrm>
                  <a:off x="253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4" name="Line 482"/>
                <p:cNvSpPr>
                  <a:spLocks noChangeShapeType="1"/>
                </p:cNvSpPr>
                <p:nvPr/>
              </p:nvSpPr>
              <p:spPr bwMode="auto">
                <a:xfrm>
                  <a:off x="254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5" name="Oval 483"/>
                <p:cNvSpPr>
                  <a:spLocks noChangeArrowheads="1"/>
                </p:cNvSpPr>
                <p:nvPr/>
              </p:nvSpPr>
              <p:spPr bwMode="auto">
                <a:xfrm>
                  <a:off x="254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6" name="Line 484"/>
                <p:cNvSpPr>
                  <a:spLocks noChangeShapeType="1"/>
                </p:cNvSpPr>
                <p:nvPr/>
              </p:nvSpPr>
              <p:spPr bwMode="auto">
                <a:xfrm>
                  <a:off x="254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7" name="Line 485"/>
                <p:cNvSpPr>
                  <a:spLocks noChangeShapeType="1"/>
                </p:cNvSpPr>
                <p:nvPr/>
              </p:nvSpPr>
              <p:spPr bwMode="auto">
                <a:xfrm>
                  <a:off x="255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8" name="Oval 486"/>
                <p:cNvSpPr>
                  <a:spLocks noChangeArrowheads="1"/>
                </p:cNvSpPr>
                <p:nvPr/>
              </p:nvSpPr>
              <p:spPr bwMode="auto">
                <a:xfrm>
                  <a:off x="256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9" name="Line 487"/>
                <p:cNvSpPr>
                  <a:spLocks noChangeShapeType="1"/>
                </p:cNvSpPr>
                <p:nvPr/>
              </p:nvSpPr>
              <p:spPr bwMode="auto">
                <a:xfrm>
                  <a:off x="256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0" name="Line 488"/>
                <p:cNvSpPr>
                  <a:spLocks noChangeShapeType="1"/>
                </p:cNvSpPr>
                <p:nvPr/>
              </p:nvSpPr>
              <p:spPr bwMode="auto">
                <a:xfrm>
                  <a:off x="256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1" name="Oval 489"/>
                <p:cNvSpPr>
                  <a:spLocks noChangeArrowheads="1"/>
                </p:cNvSpPr>
                <p:nvPr/>
              </p:nvSpPr>
              <p:spPr bwMode="auto">
                <a:xfrm>
                  <a:off x="257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2" name="Line 490"/>
                <p:cNvSpPr>
                  <a:spLocks noChangeShapeType="1"/>
                </p:cNvSpPr>
                <p:nvPr/>
              </p:nvSpPr>
              <p:spPr bwMode="auto">
                <a:xfrm>
                  <a:off x="257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3" name="Line 491"/>
                <p:cNvSpPr>
                  <a:spLocks noChangeShapeType="1"/>
                </p:cNvSpPr>
                <p:nvPr/>
              </p:nvSpPr>
              <p:spPr bwMode="auto">
                <a:xfrm>
                  <a:off x="258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4" name="Oval 492"/>
                <p:cNvSpPr>
                  <a:spLocks noChangeArrowheads="1"/>
                </p:cNvSpPr>
                <p:nvPr/>
              </p:nvSpPr>
              <p:spPr bwMode="auto">
                <a:xfrm>
                  <a:off x="259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5" name="Line 493"/>
                <p:cNvSpPr>
                  <a:spLocks noChangeShapeType="1"/>
                </p:cNvSpPr>
                <p:nvPr/>
              </p:nvSpPr>
              <p:spPr bwMode="auto">
                <a:xfrm>
                  <a:off x="259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6" name="Line 494"/>
                <p:cNvSpPr>
                  <a:spLocks noChangeShapeType="1"/>
                </p:cNvSpPr>
                <p:nvPr/>
              </p:nvSpPr>
              <p:spPr bwMode="auto">
                <a:xfrm>
                  <a:off x="2597"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7" name="Oval 495"/>
                <p:cNvSpPr>
                  <a:spLocks noChangeArrowheads="1"/>
                </p:cNvSpPr>
                <p:nvPr/>
              </p:nvSpPr>
              <p:spPr bwMode="auto">
                <a:xfrm>
                  <a:off x="260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8" name="Line 496"/>
                <p:cNvSpPr>
                  <a:spLocks noChangeShapeType="1"/>
                </p:cNvSpPr>
                <p:nvPr/>
              </p:nvSpPr>
              <p:spPr bwMode="auto">
                <a:xfrm>
                  <a:off x="260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9" name="Line 497"/>
                <p:cNvSpPr>
                  <a:spLocks noChangeShapeType="1"/>
                </p:cNvSpPr>
                <p:nvPr/>
              </p:nvSpPr>
              <p:spPr bwMode="auto">
                <a:xfrm>
                  <a:off x="261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0" name="Oval 498"/>
                <p:cNvSpPr>
                  <a:spLocks noChangeArrowheads="1"/>
                </p:cNvSpPr>
                <p:nvPr/>
              </p:nvSpPr>
              <p:spPr bwMode="auto">
                <a:xfrm>
                  <a:off x="2619"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1" name="Line 499"/>
                <p:cNvSpPr>
                  <a:spLocks noChangeShapeType="1"/>
                </p:cNvSpPr>
                <p:nvPr/>
              </p:nvSpPr>
              <p:spPr bwMode="auto">
                <a:xfrm>
                  <a:off x="261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2" name="Line 500"/>
                <p:cNvSpPr>
                  <a:spLocks noChangeShapeType="1"/>
                </p:cNvSpPr>
                <p:nvPr/>
              </p:nvSpPr>
              <p:spPr bwMode="auto">
                <a:xfrm>
                  <a:off x="262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3" name="Oval 501"/>
                <p:cNvSpPr>
                  <a:spLocks noChangeArrowheads="1"/>
                </p:cNvSpPr>
                <p:nvPr/>
              </p:nvSpPr>
              <p:spPr bwMode="auto">
                <a:xfrm>
                  <a:off x="2633"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4" name="Line 502"/>
                <p:cNvSpPr>
                  <a:spLocks noChangeShapeType="1"/>
                </p:cNvSpPr>
                <p:nvPr/>
              </p:nvSpPr>
              <p:spPr bwMode="auto">
                <a:xfrm>
                  <a:off x="2633"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5" name="Line 503"/>
                <p:cNvSpPr>
                  <a:spLocks noChangeShapeType="1"/>
                </p:cNvSpPr>
                <p:nvPr/>
              </p:nvSpPr>
              <p:spPr bwMode="auto">
                <a:xfrm>
                  <a:off x="264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6" name="Oval 504"/>
                <p:cNvSpPr>
                  <a:spLocks noChangeArrowheads="1"/>
                </p:cNvSpPr>
                <p:nvPr/>
              </p:nvSpPr>
              <p:spPr bwMode="auto">
                <a:xfrm>
                  <a:off x="264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7" name="Line 505"/>
                <p:cNvSpPr>
                  <a:spLocks noChangeShapeType="1"/>
                </p:cNvSpPr>
                <p:nvPr/>
              </p:nvSpPr>
              <p:spPr bwMode="auto">
                <a:xfrm>
                  <a:off x="264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8" name="Line 506"/>
                <p:cNvSpPr>
                  <a:spLocks noChangeShapeType="1"/>
                </p:cNvSpPr>
                <p:nvPr/>
              </p:nvSpPr>
              <p:spPr bwMode="auto">
                <a:xfrm>
                  <a:off x="265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9" name="Oval 507"/>
                <p:cNvSpPr>
                  <a:spLocks noChangeArrowheads="1"/>
                </p:cNvSpPr>
                <p:nvPr/>
              </p:nvSpPr>
              <p:spPr bwMode="auto">
                <a:xfrm>
                  <a:off x="266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0" name="Line 508"/>
                <p:cNvSpPr>
                  <a:spLocks noChangeShapeType="1"/>
                </p:cNvSpPr>
                <p:nvPr/>
              </p:nvSpPr>
              <p:spPr bwMode="auto">
                <a:xfrm>
                  <a:off x="266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1" name="Line 509"/>
                <p:cNvSpPr>
                  <a:spLocks noChangeShapeType="1"/>
                </p:cNvSpPr>
                <p:nvPr/>
              </p:nvSpPr>
              <p:spPr bwMode="auto">
                <a:xfrm>
                  <a:off x="266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2" name="Oval 510"/>
                <p:cNvSpPr>
                  <a:spLocks noChangeArrowheads="1"/>
                </p:cNvSpPr>
                <p:nvPr/>
              </p:nvSpPr>
              <p:spPr bwMode="auto">
                <a:xfrm>
                  <a:off x="267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3" name="Line 511"/>
                <p:cNvSpPr>
                  <a:spLocks noChangeShapeType="1"/>
                </p:cNvSpPr>
                <p:nvPr/>
              </p:nvSpPr>
              <p:spPr bwMode="auto">
                <a:xfrm>
                  <a:off x="267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4" name="Line 512"/>
                <p:cNvSpPr>
                  <a:spLocks noChangeShapeType="1"/>
                </p:cNvSpPr>
                <p:nvPr/>
              </p:nvSpPr>
              <p:spPr bwMode="auto">
                <a:xfrm>
                  <a:off x="268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5" name="Oval 513"/>
                <p:cNvSpPr>
                  <a:spLocks noChangeArrowheads="1"/>
                </p:cNvSpPr>
                <p:nvPr/>
              </p:nvSpPr>
              <p:spPr bwMode="auto">
                <a:xfrm>
                  <a:off x="2689"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6" name="Line 514"/>
                <p:cNvSpPr>
                  <a:spLocks noChangeShapeType="1"/>
                </p:cNvSpPr>
                <p:nvPr/>
              </p:nvSpPr>
              <p:spPr bwMode="auto">
                <a:xfrm>
                  <a:off x="268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7" name="Line 515"/>
                <p:cNvSpPr>
                  <a:spLocks noChangeShapeType="1"/>
                </p:cNvSpPr>
                <p:nvPr/>
              </p:nvSpPr>
              <p:spPr bwMode="auto">
                <a:xfrm>
                  <a:off x="269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8" name="Oval 516"/>
                <p:cNvSpPr>
                  <a:spLocks noChangeArrowheads="1"/>
                </p:cNvSpPr>
                <p:nvPr/>
              </p:nvSpPr>
              <p:spPr bwMode="auto">
                <a:xfrm>
                  <a:off x="270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9" name="Line 517"/>
                <p:cNvSpPr>
                  <a:spLocks noChangeShapeType="1"/>
                </p:cNvSpPr>
                <p:nvPr/>
              </p:nvSpPr>
              <p:spPr bwMode="auto">
                <a:xfrm>
                  <a:off x="270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0" name="Line 518"/>
                <p:cNvSpPr>
                  <a:spLocks noChangeShapeType="1"/>
                </p:cNvSpPr>
                <p:nvPr/>
              </p:nvSpPr>
              <p:spPr bwMode="auto">
                <a:xfrm>
                  <a:off x="271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1" name="Oval 519"/>
                <p:cNvSpPr>
                  <a:spLocks noChangeArrowheads="1"/>
                </p:cNvSpPr>
                <p:nvPr/>
              </p:nvSpPr>
              <p:spPr bwMode="auto">
                <a:xfrm>
                  <a:off x="2717"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2" name="Line 520"/>
                <p:cNvSpPr>
                  <a:spLocks noChangeShapeType="1"/>
                </p:cNvSpPr>
                <p:nvPr/>
              </p:nvSpPr>
              <p:spPr bwMode="auto">
                <a:xfrm>
                  <a:off x="271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3" name="Line 521"/>
                <p:cNvSpPr>
                  <a:spLocks noChangeShapeType="1"/>
                </p:cNvSpPr>
                <p:nvPr/>
              </p:nvSpPr>
              <p:spPr bwMode="auto">
                <a:xfrm>
                  <a:off x="272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4" name="Oval 522"/>
                <p:cNvSpPr>
                  <a:spLocks noChangeArrowheads="1"/>
                </p:cNvSpPr>
                <p:nvPr/>
              </p:nvSpPr>
              <p:spPr bwMode="auto">
                <a:xfrm>
                  <a:off x="2731"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5" name="Line 523"/>
                <p:cNvSpPr>
                  <a:spLocks noChangeShapeType="1"/>
                </p:cNvSpPr>
                <p:nvPr/>
              </p:nvSpPr>
              <p:spPr bwMode="auto">
                <a:xfrm>
                  <a:off x="2731"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6" name="Line 524"/>
                <p:cNvSpPr>
                  <a:spLocks noChangeShapeType="1"/>
                </p:cNvSpPr>
                <p:nvPr/>
              </p:nvSpPr>
              <p:spPr bwMode="auto">
                <a:xfrm>
                  <a:off x="273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7" name="Oval 525"/>
                <p:cNvSpPr>
                  <a:spLocks noChangeArrowheads="1"/>
                </p:cNvSpPr>
                <p:nvPr/>
              </p:nvSpPr>
              <p:spPr bwMode="auto">
                <a:xfrm>
                  <a:off x="274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8" name="Line 526"/>
                <p:cNvSpPr>
                  <a:spLocks noChangeShapeType="1"/>
                </p:cNvSpPr>
                <p:nvPr/>
              </p:nvSpPr>
              <p:spPr bwMode="auto">
                <a:xfrm>
                  <a:off x="2745"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9" name="Line 527"/>
                <p:cNvSpPr>
                  <a:spLocks noChangeShapeType="1"/>
                </p:cNvSpPr>
                <p:nvPr/>
              </p:nvSpPr>
              <p:spPr bwMode="auto">
                <a:xfrm>
                  <a:off x="275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0" name="Oval 528"/>
                <p:cNvSpPr>
                  <a:spLocks noChangeArrowheads="1"/>
                </p:cNvSpPr>
                <p:nvPr/>
              </p:nvSpPr>
              <p:spPr bwMode="auto">
                <a:xfrm>
                  <a:off x="276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1" name="Line 529"/>
                <p:cNvSpPr>
                  <a:spLocks noChangeShapeType="1"/>
                </p:cNvSpPr>
                <p:nvPr/>
              </p:nvSpPr>
              <p:spPr bwMode="auto">
                <a:xfrm>
                  <a:off x="2759"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2" name="Line 530"/>
                <p:cNvSpPr>
                  <a:spLocks noChangeShapeType="1"/>
                </p:cNvSpPr>
                <p:nvPr/>
              </p:nvSpPr>
              <p:spPr bwMode="auto">
                <a:xfrm>
                  <a:off x="276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3" name="Oval 531"/>
                <p:cNvSpPr>
                  <a:spLocks noChangeArrowheads="1"/>
                </p:cNvSpPr>
                <p:nvPr/>
              </p:nvSpPr>
              <p:spPr bwMode="auto">
                <a:xfrm>
                  <a:off x="277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4" name="Line 532"/>
                <p:cNvSpPr>
                  <a:spLocks noChangeShapeType="1"/>
                </p:cNvSpPr>
                <p:nvPr/>
              </p:nvSpPr>
              <p:spPr bwMode="auto">
                <a:xfrm>
                  <a:off x="277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5" name="Line 533"/>
                <p:cNvSpPr>
                  <a:spLocks noChangeShapeType="1"/>
                </p:cNvSpPr>
                <p:nvPr/>
              </p:nvSpPr>
              <p:spPr bwMode="auto">
                <a:xfrm>
                  <a:off x="278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6" name="Oval 534"/>
                <p:cNvSpPr>
                  <a:spLocks noChangeArrowheads="1"/>
                </p:cNvSpPr>
                <p:nvPr/>
              </p:nvSpPr>
              <p:spPr bwMode="auto">
                <a:xfrm>
                  <a:off x="278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7" name="Line 535"/>
                <p:cNvSpPr>
                  <a:spLocks noChangeShapeType="1"/>
                </p:cNvSpPr>
                <p:nvPr/>
              </p:nvSpPr>
              <p:spPr bwMode="auto">
                <a:xfrm>
                  <a:off x="278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8" name="Line 536"/>
                <p:cNvSpPr>
                  <a:spLocks noChangeShapeType="1"/>
                </p:cNvSpPr>
                <p:nvPr/>
              </p:nvSpPr>
              <p:spPr bwMode="auto">
                <a:xfrm>
                  <a:off x="279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9" name="Oval 537"/>
                <p:cNvSpPr>
                  <a:spLocks noChangeArrowheads="1"/>
                </p:cNvSpPr>
                <p:nvPr/>
              </p:nvSpPr>
              <p:spPr bwMode="auto">
                <a:xfrm>
                  <a:off x="2801"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0" name="Line 538"/>
                <p:cNvSpPr>
                  <a:spLocks noChangeShapeType="1"/>
                </p:cNvSpPr>
                <p:nvPr/>
              </p:nvSpPr>
              <p:spPr bwMode="auto">
                <a:xfrm>
                  <a:off x="280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1" name="Line 539"/>
                <p:cNvSpPr>
                  <a:spLocks noChangeShapeType="1"/>
                </p:cNvSpPr>
                <p:nvPr/>
              </p:nvSpPr>
              <p:spPr bwMode="auto">
                <a:xfrm>
                  <a:off x="280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2" name="Oval 540"/>
                <p:cNvSpPr>
                  <a:spLocks noChangeArrowheads="1"/>
                </p:cNvSpPr>
                <p:nvPr/>
              </p:nvSpPr>
              <p:spPr bwMode="auto">
                <a:xfrm>
                  <a:off x="2815"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3" name="Line 541"/>
                <p:cNvSpPr>
                  <a:spLocks noChangeShapeType="1"/>
                </p:cNvSpPr>
                <p:nvPr/>
              </p:nvSpPr>
              <p:spPr bwMode="auto">
                <a:xfrm>
                  <a:off x="2815"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4" name="Line 542"/>
                <p:cNvSpPr>
                  <a:spLocks noChangeShapeType="1"/>
                </p:cNvSpPr>
                <p:nvPr/>
              </p:nvSpPr>
              <p:spPr bwMode="auto">
                <a:xfrm>
                  <a:off x="282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5" name="Oval 543"/>
                <p:cNvSpPr>
                  <a:spLocks noChangeArrowheads="1"/>
                </p:cNvSpPr>
                <p:nvPr/>
              </p:nvSpPr>
              <p:spPr bwMode="auto">
                <a:xfrm>
                  <a:off x="283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6" name="Line 544"/>
                <p:cNvSpPr>
                  <a:spLocks noChangeShapeType="1"/>
                </p:cNvSpPr>
                <p:nvPr/>
              </p:nvSpPr>
              <p:spPr bwMode="auto">
                <a:xfrm>
                  <a:off x="282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7" name="Line 545"/>
                <p:cNvSpPr>
                  <a:spLocks noChangeShapeType="1"/>
                </p:cNvSpPr>
                <p:nvPr/>
              </p:nvSpPr>
              <p:spPr bwMode="auto">
                <a:xfrm>
                  <a:off x="283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8" name="Oval 546"/>
                <p:cNvSpPr>
                  <a:spLocks noChangeArrowheads="1"/>
                </p:cNvSpPr>
                <p:nvPr/>
              </p:nvSpPr>
              <p:spPr bwMode="auto">
                <a:xfrm>
                  <a:off x="284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9" name="Line 547"/>
                <p:cNvSpPr>
                  <a:spLocks noChangeShapeType="1"/>
                </p:cNvSpPr>
                <p:nvPr/>
              </p:nvSpPr>
              <p:spPr bwMode="auto">
                <a:xfrm>
                  <a:off x="284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0" name="Line 548"/>
                <p:cNvSpPr>
                  <a:spLocks noChangeShapeType="1"/>
                </p:cNvSpPr>
                <p:nvPr/>
              </p:nvSpPr>
              <p:spPr bwMode="auto">
                <a:xfrm>
                  <a:off x="285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1" name="Oval 549"/>
                <p:cNvSpPr>
                  <a:spLocks noChangeArrowheads="1"/>
                </p:cNvSpPr>
                <p:nvPr/>
              </p:nvSpPr>
              <p:spPr bwMode="auto">
                <a:xfrm>
                  <a:off x="285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2" name="Line 550"/>
                <p:cNvSpPr>
                  <a:spLocks noChangeShapeType="1"/>
                </p:cNvSpPr>
                <p:nvPr/>
              </p:nvSpPr>
              <p:spPr bwMode="auto">
                <a:xfrm>
                  <a:off x="2857"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3" name="Line 551"/>
                <p:cNvSpPr>
                  <a:spLocks noChangeShapeType="1"/>
                </p:cNvSpPr>
                <p:nvPr/>
              </p:nvSpPr>
              <p:spPr bwMode="auto">
                <a:xfrm>
                  <a:off x="286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4" name="Oval 552"/>
                <p:cNvSpPr>
                  <a:spLocks noChangeArrowheads="1"/>
                </p:cNvSpPr>
                <p:nvPr/>
              </p:nvSpPr>
              <p:spPr bwMode="auto">
                <a:xfrm>
                  <a:off x="287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5" name="Line 553"/>
                <p:cNvSpPr>
                  <a:spLocks noChangeShapeType="1"/>
                </p:cNvSpPr>
                <p:nvPr/>
              </p:nvSpPr>
              <p:spPr bwMode="auto">
                <a:xfrm>
                  <a:off x="287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6" name="Line 554"/>
                <p:cNvSpPr>
                  <a:spLocks noChangeShapeType="1"/>
                </p:cNvSpPr>
                <p:nvPr/>
              </p:nvSpPr>
              <p:spPr bwMode="auto">
                <a:xfrm>
                  <a:off x="287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7" name="Oval 555"/>
                <p:cNvSpPr>
                  <a:spLocks noChangeArrowheads="1"/>
                </p:cNvSpPr>
                <p:nvPr/>
              </p:nvSpPr>
              <p:spPr bwMode="auto">
                <a:xfrm>
                  <a:off x="288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8" name="Line 556"/>
                <p:cNvSpPr>
                  <a:spLocks noChangeShapeType="1"/>
                </p:cNvSpPr>
                <p:nvPr/>
              </p:nvSpPr>
              <p:spPr bwMode="auto">
                <a:xfrm>
                  <a:off x="288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9" name="Line 557"/>
                <p:cNvSpPr>
                  <a:spLocks noChangeShapeType="1"/>
                </p:cNvSpPr>
                <p:nvPr/>
              </p:nvSpPr>
              <p:spPr bwMode="auto">
                <a:xfrm>
                  <a:off x="289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0" name="Oval 558"/>
                <p:cNvSpPr>
                  <a:spLocks noChangeArrowheads="1"/>
                </p:cNvSpPr>
                <p:nvPr/>
              </p:nvSpPr>
              <p:spPr bwMode="auto">
                <a:xfrm>
                  <a:off x="290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1" name="Line 559"/>
                <p:cNvSpPr>
                  <a:spLocks noChangeShapeType="1"/>
                </p:cNvSpPr>
                <p:nvPr/>
              </p:nvSpPr>
              <p:spPr bwMode="auto">
                <a:xfrm>
                  <a:off x="290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2" name="Line 560"/>
                <p:cNvSpPr>
                  <a:spLocks noChangeShapeType="1"/>
                </p:cNvSpPr>
                <p:nvPr/>
              </p:nvSpPr>
              <p:spPr bwMode="auto">
                <a:xfrm>
                  <a:off x="290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3" name="Oval 561"/>
                <p:cNvSpPr>
                  <a:spLocks noChangeArrowheads="1"/>
                </p:cNvSpPr>
                <p:nvPr/>
              </p:nvSpPr>
              <p:spPr bwMode="auto">
                <a:xfrm>
                  <a:off x="2913"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4" name="Line 562"/>
                <p:cNvSpPr>
                  <a:spLocks noChangeShapeType="1"/>
                </p:cNvSpPr>
                <p:nvPr/>
              </p:nvSpPr>
              <p:spPr bwMode="auto">
                <a:xfrm>
                  <a:off x="2913"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5" name="Line 563"/>
                <p:cNvSpPr>
                  <a:spLocks noChangeShapeType="1"/>
                </p:cNvSpPr>
                <p:nvPr/>
              </p:nvSpPr>
              <p:spPr bwMode="auto">
                <a:xfrm>
                  <a:off x="292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6" name="Oval 564"/>
                <p:cNvSpPr>
                  <a:spLocks noChangeArrowheads="1"/>
                </p:cNvSpPr>
                <p:nvPr/>
              </p:nvSpPr>
              <p:spPr bwMode="auto">
                <a:xfrm>
                  <a:off x="292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7" name="Line 565"/>
                <p:cNvSpPr>
                  <a:spLocks noChangeShapeType="1"/>
                </p:cNvSpPr>
                <p:nvPr/>
              </p:nvSpPr>
              <p:spPr bwMode="auto">
                <a:xfrm>
                  <a:off x="2927"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8" name="Line 566"/>
                <p:cNvSpPr>
                  <a:spLocks noChangeShapeType="1"/>
                </p:cNvSpPr>
                <p:nvPr/>
              </p:nvSpPr>
              <p:spPr bwMode="auto">
                <a:xfrm>
                  <a:off x="293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9" name="Oval 567"/>
                <p:cNvSpPr>
                  <a:spLocks noChangeArrowheads="1"/>
                </p:cNvSpPr>
                <p:nvPr/>
              </p:nvSpPr>
              <p:spPr bwMode="auto">
                <a:xfrm>
                  <a:off x="294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0" name="Line 568"/>
                <p:cNvSpPr>
                  <a:spLocks noChangeShapeType="1"/>
                </p:cNvSpPr>
                <p:nvPr/>
              </p:nvSpPr>
              <p:spPr bwMode="auto">
                <a:xfrm>
                  <a:off x="2941"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1" name="Line 569"/>
                <p:cNvSpPr>
                  <a:spLocks noChangeShapeType="1"/>
                </p:cNvSpPr>
                <p:nvPr/>
              </p:nvSpPr>
              <p:spPr bwMode="auto">
                <a:xfrm>
                  <a:off x="294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2" name="Oval 570"/>
                <p:cNvSpPr>
                  <a:spLocks noChangeArrowheads="1"/>
                </p:cNvSpPr>
                <p:nvPr/>
              </p:nvSpPr>
              <p:spPr bwMode="auto">
                <a:xfrm>
                  <a:off x="295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3" name="Line 571"/>
                <p:cNvSpPr>
                  <a:spLocks noChangeShapeType="1"/>
                </p:cNvSpPr>
                <p:nvPr/>
              </p:nvSpPr>
              <p:spPr bwMode="auto">
                <a:xfrm>
                  <a:off x="295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4" name="Line 572"/>
                <p:cNvSpPr>
                  <a:spLocks noChangeShapeType="1"/>
                </p:cNvSpPr>
                <p:nvPr/>
              </p:nvSpPr>
              <p:spPr bwMode="auto">
                <a:xfrm>
                  <a:off x="2963"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5" name="Oval 573"/>
                <p:cNvSpPr>
                  <a:spLocks noChangeArrowheads="1"/>
                </p:cNvSpPr>
                <p:nvPr/>
              </p:nvSpPr>
              <p:spPr bwMode="auto">
                <a:xfrm>
                  <a:off x="297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6" name="Line 574"/>
                <p:cNvSpPr>
                  <a:spLocks noChangeShapeType="1"/>
                </p:cNvSpPr>
                <p:nvPr/>
              </p:nvSpPr>
              <p:spPr bwMode="auto">
                <a:xfrm>
                  <a:off x="297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7" name="Line 575"/>
                <p:cNvSpPr>
                  <a:spLocks noChangeShapeType="1"/>
                </p:cNvSpPr>
                <p:nvPr/>
              </p:nvSpPr>
              <p:spPr bwMode="auto">
                <a:xfrm>
                  <a:off x="297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8" name="Oval 576"/>
                <p:cNvSpPr>
                  <a:spLocks noChangeArrowheads="1"/>
                </p:cNvSpPr>
                <p:nvPr/>
              </p:nvSpPr>
              <p:spPr bwMode="auto">
                <a:xfrm>
                  <a:off x="298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9" name="Line 577"/>
                <p:cNvSpPr>
                  <a:spLocks noChangeShapeType="1"/>
                </p:cNvSpPr>
                <p:nvPr/>
              </p:nvSpPr>
              <p:spPr bwMode="auto">
                <a:xfrm>
                  <a:off x="298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0" name="Line 578"/>
                <p:cNvSpPr>
                  <a:spLocks noChangeShapeType="1"/>
                </p:cNvSpPr>
                <p:nvPr/>
              </p:nvSpPr>
              <p:spPr bwMode="auto">
                <a:xfrm>
                  <a:off x="299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1" name="Oval 579"/>
                <p:cNvSpPr>
                  <a:spLocks noChangeArrowheads="1"/>
                </p:cNvSpPr>
                <p:nvPr/>
              </p:nvSpPr>
              <p:spPr bwMode="auto">
                <a:xfrm>
                  <a:off x="299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2" name="Line 580"/>
                <p:cNvSpPr>
                  <a:spLocks noChangeShapeType="1"/>
                </p:cNvSpPr>
                <p:nvPr/>
              </p:nvSpPr>
              <p:spPr bwMode="auto">
                <a:xfrm>
                  <a:off x="299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3" name="Line 581"/>
                <p:cNvSpPr>
                  <a:spLocks noChangeShapeType="1"/>
                </p:cNvSpPr>
                <p:nvPr/>
              </p:nvSpPr>
              <p:spPr bwMode="auto">
                <a:xfrm>
                  <a:off x="300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4" name="Oval 582"/>
                <p:cNvSpPr>
                  <a:spLocks noChangeArrowheads="1"/>
                </p:cNvSpPr>
                <p:nvPr/>
              </p:nvSpPr>
              <p:spPr bwMode="auto">
                <a:xfrm>
                  <a:off x="301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5" name="Line 583"/>
                <p:cNvSpPr>
                  <a:spLocks noChangeShapeType="1"/>
                </p:cNvSpPr>
                <p:nvPr/>
              </p:nvSpPr>
              <p:spPr bwMode="auto">
                <a:xfrm>
                  <a:off x="301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6" name="Line 584"/>
                <p:cNvSpPr>
                  <a:spLocks noChangeShapeType="1"/>
                </p:cNvSpPr>
                <p:nvPr/>
              </p:nvSpPr>
              <p:spPr bwMode="auto">
                <a:xfrm>
                  <a:off x="3018"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7" name="Oval 585"/>
                <p:cNvSpPr>
                  <a:spLocks noChangeArrowheads="1"/>
                </p:cNvSpPr>
                <p:nvPr/>
              </p:nvSpPr>
              <p:spPr bwMode="auto">
                <a:xfrm>
                  <a:off x="3026"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8" name="Line 586"/>
                <p:cNvSpPr>
                  <a:spLocks noChangeShapeType="1"/>
                </p:cNvSpPr>
                <p:nvPr/>
              </p:nvSpPr>
              <p:spPr bwMode="auto">
                <a:xfrm>
                  <a:off x="302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9" name="Line 587"/>
                <p:cNvSpPr>
                  <a:spLocks noChangeShapeType="1"/>
                </p:cNvSpPr>
                <p:nvPr/>
              </p:nvSpPr>
              <p:spPr bwMode="auto">
                <a:xfrm>
                  <a:off x="303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0" name="Oval 588"/>
                <p:cNvSpPr>
                  <a:spLocks noChangeArrowheads="1"/>
                </p:cNvSpPr>
                <p:nvPr/>
              </p:nvSpPr>
              <p:spPr bwMode="auto">
                <a:xfrm>
                  <a:off x="3040"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1" name="Line 589"/>
                <p:cNvSpPr>
                  <a:spLocks noChangeShapeType="1"/>
                </p:cNvSpPr>
                <p:nvPr/>
              </p:nvSpPr>
              <p:spPr bwMode="auto">
                <a:xfrm>
                  <a:off x="3039"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2" name="Line 590"/>
                <p:cNvSpPr>
                  <a:spLocks noChangeShapeType="1"/>
                </p:cNvSpPr>
                <p:nvPr/>
              </p:nvSpPr>
              <p:spPr bwMode="auto">
                <a:xfrm>
                  <a:off x="304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3" name="Oval 591"/>
                <p:cNvSpPr>
                  <a:spLocks noChangeArrowheads="1"/>
                </p:cNvSpPr>
                <p:nvPr/>
              </p:nvSpPr>
              <p:spPr bwMode="auto">
                <a:xfrm>
                  <a:off x="3054"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4" name="Line 592"/>
                <p:cNvSpPr>
                  <a:spLocks noChangeShapeType="1"/>
                </p:cNvSpPr>
                <p:nvPr/>
              </p:nvSpPr>
              <p:spPr bwMode="auto">
                <a:xfrm>
                  <a:off x="305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5" name="Line 593"/>
                <p:cNvSpPr>
                  <a:spLocks noChangeShapeType="1"/>
                </p:cNvSpPr>
                <p:nvPr/>
              </p:nvSpPr>
              <p:spPr bwMode="auto">
                <a:xfrm>
                  <a:off x="306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6" name="Oval 594"/>
                <p:cNvSpPr>
                  <a:spLocks noChangeArrowheads="1"/>
                </p:cNvSpPr>
                <p:nvPr/>
              </p:nvSpPr>
              <p:spPr bwMode="auto">
                <a:xfrm>
                  <a:off x="3068"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7" name="Line 595"/>
                <p:cNvSpPr>
                  <a:spLocks noChangeShapeType="1"/>
                </p:cNvSpPr>
                <p:nvPr/>
              </p:nvSpPr>
              <p:spPr bwMode="auto">
                <a:xfrm>
                  <a:off x="306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8" name="Line 596"/>
                <p:cNvSpPr>
                  <a:spLocks noChangeShapeType="1"/>
                </p:cNvSpPr>
                <p:nvPr/>
              </p:nvSpPr>
              <p:spPr bwMode="auto">
                <a:xfrm>
                  <a:off x="307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9" name="Oval 597"/>
                <p:cNvSpPr>
                  <a:spLocks noChangeArrowheads="1"/>
                </p:cNvSpPr>
                <p:nvPr/>
              </p:nvSpPr>
              <p:spPr bwMode="auto">
                <a:xfrm>
                  <a:off x="308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0" name="Line 598"/>
                <p:cNvSpPr>
                  <a:spLocks noChangeShapeType="1"/>
                </p:cNvSpPr>
                <p:nvPr/>
              </p:nvSpPr>
              <p:spPr bwMode="auto">
                <a:xfrm>
                  <a:off x="308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1" name="Line 599"/>
                <p:cNvSpPr>
                  <a:spLocks noChangeShapeType="1"/>
                </p:cNvSpPr>
                <p:nvPr/>
              </p:nvSpPr>
              <p:spPr bwMode="auto">
                <a:xfrm>
                  <a:off x="308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2" name="Oval 600"/>
                <p:cNvSpPr>
                  <a:spLocks noChangeArrowheads="1"/>
                </p:cNvSpPr>
                <p:nvPr/>
              </p:nvSpPr>
              <p:spPr bwMode="auto">
                <a:xfrm>
                  <a:off x="3096"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3" name="Line 601"/>
                <p:cNvSpPr>
                  <a:spLocks noChangeShapeType="1"/>
                </p:cNvSpPr>
                <p:nvPr/>
              </p:nvSpPr>
              <p:spPr bwMode="auto">
                <a:xfrm>
                  <a:off x="3096"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4" name="Line 602"/>
                <p:cNvSpPr>
                  <a:spLocks noChangeShapeType="1"/>
                </p:cNvSpPr>
                <p:nvPr/>
              </p:nvSpPr>
              <p:spPr bwMode="auto">
                <a:xfrm>
                  <a:off x="3102"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5" name="Oval 603"/>
                <p:cNvSpPr>
                  <a:spLocks noChangeArrowheads="1"/>
                </p:cNvSpPr>
                <p:nvPr/>
              </p:nvSpPr>
              <p:spPr bwMode="auto">
                <a:xfrm>
                  <a:off x="3110"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6" name="Line 604"/>
                <p:cNvSpPr>
                  <a:spLocks noChangeShapeType="1"/>
                </p:cNvSpPr>
                <p:nvPr/>
              </p:nvSpPr>
              <p:spPr bwMode="auto">
                <a:xfrm>
                  <a:off x="3110"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7" name="Line 605"/>
                <p:cNvSpPr>
                  <a:spLocks noChangeShapeType="1"/>
                </p:cNvSpPr>
                <p:nvPr/>
              </p:nvSpPr>
              <p:spPr bwMode="auto">
                <a:xfrm>
                  <a:off x="3116"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8" name="Oval 606"/>
                <p:cNvSpPr>
                  <a:spLocks noChangeArrowheads="1"/>
                </p:cNvSpPr>
                <p:nvPr/>
              </p:nvSpPr>
              <p:spPr bwMode="auto">
                <a:xfrm>
                  <a:off x="3124"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grpSp>
            <p:nvGrpSpPr>
              <p:cNvPr id="13" name="Group 808"/>
              <p:cNvGrpSpPr>
                <a:grpSpLocks/>
              </p:cNvGrpSpPr>
              <p:nvPr/>
            </p:nvGrpSpPr>
            <p:grpSpPr bwMode="auto">
              <a:xfrm>
                <a:off x="984250" y="773113"/>
                <a:ext cx="4152901" cy="3232150"/>
                <a:chOff x="620" y="487"/>
                <a:chExt cx="2616" cy="2036"/>
              </a:xfrm>
            </p:grpSpPr>
            <p:sp>
              <p:nvSpPr>
                <p:cNvPr id="209" name="Line 608"/>
                <p:cNvSpPr>
                  <a:spLocks noChangeShapeType="1"/>
                </p:cNvSpPr>
                <p:nvPr/>
              </p:nvSpPr>
              <p:spPr bwMode="auto">
                <a:xfrm>
                  <a:off x="312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0" name="Line 609"/>
                <p:cNvSpPr>
                  <a:spLocks noChangeShapeType="1"/>
                </p:cNvSpPr>
                <p:nvPr/>
              </p:nvSpPr>
              <p:spPr bwMode="auto">
                <a:xfrm>
                  <a:off x="3130"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1" name="Oval 610"/>
                <p:cNvSpPr>
                  <a:spLocks noChangeArrowheads="1"/>
                </p:cNvSpPr>
                <p:nvPr/>
              </p:nvSpPr>
              <p:spPr bwMode="auto">
                <a:xfrm>
                  <a:off x="313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2" name="Line 611"/>
                <p:cNvSpPr>
                  <a:spLocks noChangeShapeType="1"/>
                </p:cNvSpPr>
                <p:nvPr/>
              </p:nvSpPr>
              <p:spPr bwMode="auto">
                <a:xfrm>
                  <a:off x="3138"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3" name="Line 612"/>
                <p:cNvSpPr>
                  <a:spLocks noChangeShapeType="1"/>
                </p:cNvSpPr>
                <p:nvPr/>
              </p:nvSpPr>
              <p:spPr bwMode="auto">
                <a:xfrm>
                  <a:off x="3145"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4" name="Oval 613"/>
                <p:cNvSpPr>
                  <a:spLocks noChangeArrowheads="1"/>
                </p:cNvSpPr>
                <p:nvPr/>
              </p:nvSpPr>
              <p:spPr bwMode="auto">
                <a:xfrm>
                  <a:off x="3152"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5" name="Line 614"/>
                <p:cNvSpPr>
                  <a:spLocks noChangeShapeType="1"/>
                </p:cNvSpPr>
                <p:nvPr/>
              </p:nvSpPr>
              <p:spPr bwMode="auto">
                <a:xfrm>
                  <a:off x="3152"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6" name="Line 615"/>
                <p:cNvSpPr>
                  <a:spLocks noChangeShapeType="1"/>
                </p:cNvSpPr>
                <p:nvPr/>
              </p:nvSpPr>
              <p:spPr bwMode="auto">
                <a:xfrm>
                  <a:off x="315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7" name="Freeform 616"/>
                <p:cNvSpPr>
                  <a:spLocks/>
                </p:cNvSpPr>
                <p:nvPr/>
              </p:nvSpPr>
              <p:spPr bwMode="auto">
                <a:xfrm>
                  <a:off x="620" y="487"/>
                  <a:ext cx="2539" cy="2028"/>
                </a:xfrm>
                <a:custGeom>
                  <a:avLst/>
                  <a:gdLst>
                    <a:gd name="T0" fmla="*/ 56 w 5077"/>
                    <a:gd name="T1" fmla="*/ 4056 h 4056"/>
                    <a:gd name="T2" fmla="*/ 139 w 5077"/>
                    <a:gd name="T3" fmla="*/ 4056 h 4056"/>
                    <a:gd name="T4" fmla="*/ 224 w 5077"/>
                    <a:gd name="T5" fmla="*/ 4056 h 4056"/>
                    <a:gd name="T6" fmla="*/ 308 w 5077"/>
                    <a:gd name="T7" fmla="*/ 4056 h 4056"/>
                    <a:gd name="T8" fmla="*/ 392 w 5077"/>
                    <a:gd name="T9" fmla="*/ 4056 h 4056"/>
                    <a:gd name="T10" fmla="*/ 476 w 5077"/>
                    <a:gd name="T11" fmla="*/ 4056 h 4056"/>
                    <a:gd name="T12" fmla="*/ 561 w 5077"/>
                    <a:gd name="T13" fmla="*/ 4056 h 4056"/>
                    <a:gd name="T14" fmla="*/ 644 w 5077"/>
                    <a:gd name="T15" fmla="*/ 4056 h 4056"/>
                    <a:gd name="T16" fmla="*/ 729 w 5077"/>
                    <a:gd name="T17" fmla="*/ 4056 h 4056"/>
                    <a:gd name="T18" fmla="*/ 813 w 5077"/>
                    <a:gd name="T19" fmla="*/ 4056 h 4056"/>
                    <a:gd name="T20" fmla="*/ 897 w 5077"/>
                    <a:gd name="T21" fmla="*/ 4056 h 4056"/>
                    <a:gd name="T22" fmla="*/ 981 w 5077"/>
                    <a:gd name="T23" fmla="*/ 4056 h 4056"/>
                    <a:gd name="T24" fmla="*/ 1065 w 5077"/>
                    <a:gd name="T25" fmla="*/ 4056 h 4056"/>
                    <a:gd name="T26" fmla="*/ 1149 w 5077"/>
                    <a:gd name="T27" fmla="*/ 4056 h 4056"/>
                    <a:gd name="T28" fmla="*/ 1233 w 5077"/>
                    <a:gd name="T29" fmla="*/ 4056 h 4056"/>
                    <a:gd name="T30" fmla="*/ 1318 w 5077"/>
                    <a:gd name="T31" fmla="*/ 4056 h 4056"/>
                    <a:gd name="T32" fmla="*/ 1401 w 5077"/>
                    <a:gd name="T33" fmla="*/ 4056 h 4056"/>
                    <a:gd name="T34" fmla="*/ 1486 w 5077"/>
                    <a:gd name="T35" fmla="*/ 4056 h 4056"/>
                    <a:gd name="T36" fmla="*/ 1570 w 5077"/>
                    <a:gd name="T37" fmla="*/ 4056 h 4056"/>
                    <a:gd name="T38" fmla="*/ 1655 w 5077"/>
                    <a:gd name="T39" fmla="*/ 4055 h 4056"/>
                    <a:gd name="T40" fmla="*/ 1738 w 5077"/>
                    <a:gd name="T41" fmla="*/ 4050 h 4056"/>
                    <a:gd name="T42" fmla="*/ 1823 w 5077"/>
                    <a:gd name="T43" fmla="*/ 4033 h 4056"/>
                    <a:gd name="T44" fmla="*/ 1907 w 5077"/>
                    <a:gd name="T45" fmla="*/ 3981 h 4056"/>
                    <a:gd name="T46" fmla="*/ 1991 w 5077"/>
                    <a:gd name="T47" fmla="*/ 3854 h 4056"/>
                    <a:gd name="T48" fmla="*/ 2075 w 5077"/>
                    <a:gd name="T49" fmla="*/ 3583 h 4056"/>
                    <a:gd name="T50" fmla="*/ 2160 w 5077"/>
                    <a:gd name="T51" fmla="*/ 3091 h 4056"/>
                    <a:gd name="T52" fmla="*/ 2243 w 5077"/>
                    <a:gd name="T53" fmla="*/ 2351 h 4056"/>
                    <a:gd name="T54" fmla="*/ 2327 w 5077"/>
                    <a:gd name="T55" fmla="*/ 1446 h 4056"/>
                    <a:gd name="T56" fmla="*/ 2412 w 5077"/>
                    <a:gd name="T57" fmla="*/ 589 h 4056"/>
                    <a:gd name="T58" fmla="*/ 2495 w 5077"/>
                    <a:gd name="T59" fmla="*/ 62 h 4056"/>
                    <a:gd name="T60" fmla="*/ 2580 w 5077"/>
                    <a:gd name="T61" fmla="*/ 66 h 4056"/>
                    <a:gd name="T62" fmla="*/ 2664 w 5077"/>
                    <a:gd name="T63" fmla="*/ 599 h 4056"/>
                    <a:gd name="T64" fmla="*/ 2748 w 5077"/>
                    <a:gd name="T65" fmla="*/ 1458 h 4056"/>
                    <a:gd name="T66" fmla="*/ 2832 w 5077"/>
                    <a:gd name="T67" fmla="*/ 2363 h 4056"/>
                    <a:gd name="T68" fmla="*/ 2917 w 5077"/>
                    <a:gd name="T69" fmla="*/ 3100 h 4056"/>
                    <a:gd name="T70" fmla="*/ 3000 w 5077"/>
                    <a:gd name="T71" fmla="*/ 3587 h 4056"/>
                    <a:gd name="T72" fmla="*/ 3085 w 5077"/>
                    <a:gd name="T73" fmla="*/ 3857 h 4056"/>
                    <a:gd name="T74" fmla="*/ 3169 w 5077"/>
                    <a:gd name="T75" fmla="*/ 3982 h 4056"/>
                    <a:gd name="T76" fmla="*/ 3254 w 5077"/>
                    <a:gd name="T77" fmla="*/ 4033 h 4056"/>
                    <a:gd name="T78" fmla="*/ 3337 w 5077"/>
                    <a:gd name="T79" fmla="*/ 4050 h 4056"/>
                    <a:gd name="T80" fmla="*/ 3422 w 5077"/>
                    <a:gd name="T81" fmla="*/ 4055 h 4056"/>
                    <a:gd name="T82" fmla="*/ 3505 w 5077"/>
                    <a:gd name="T83" fmla="*/ 4056 h 4056"/>
                    <a:gd name="T84" fmla="*/ 3589 w 5077"/>
                    <a:gd name="T85" fmla="*/ 4056 h 4056"/>
                    <a:gd name="T86" fmla="*/ 3674 w 5077"/>
                    <a:gd name="T87" fmla="*/ 4056 h 4056"/>
                    <a:gd name="T88" fmla="*/ 3757 w 5077"/>
                    <a:gd name="T89" fmla="*/ 4056 h 4056"/>
                    <a:gd name="T90" fmla="*/ 3842 w 5077"/>
                    <a:gd name="T91" fmla="*/ 4056 h 4056"/>
                    <a:gd name="T92" fmla="*/ 3926 w 5077"/>
                    <a:gd name="T93" fmla="*/ 4056 h 4056"/>
                    <a:gd name="T94" fmla="*/ 4011 w 5077"/>
                    <a:gd name="T95" fmla="*/ 4056 h 4056"/>
                    <a:gd name="T96" fmla="*/ 4094 w 5077"/>
                    <a:gd name="T97" fmla="*/ 4056 h 4056"/>
                    <a:gd name="T98" fmla="*/ 4179 w 5077"/>
                    <a:gd name="T99" fmla="*/ 4056 h 4056"/>
                    <a:gd name="T100" fmla="*/ 4263 w 5077"/>
                    <a:gd name="T101" fmla="*/ 4056 h 4056"/>
                    <a:gd name="T102" fmla="*/ 4347 w 5077"/>
                    <a:gd name="T103" fmla="*/ 4056 h 4056"/>
                    <a:gd name="T104" fmla="*/ 4431 w 5077"/>
                    <a:gd name="T105" fmla="*/ 4056 h 4056"/>
                    <a:gd name="T106" fmla="*/ 4516 w 5077"/>
                    <a:gd name="T107" fmla="*/ 4056 h 4056"/>
                    <a:gd name="T108" fmla="*/ 4599 w 5077"/>
                    <a:gd name="T109" fmla="*/ 4056 h 4056"/>
                    <a:gd name="T110" fmla="*/ 4684 w 5077"/>
                    <a:gd name="T111" fmla="*/ 4056 h 4056"/>
                    <a:gd name="T112" fmla="*/ 4768 w 5077"/>
                    <a:gd name="T113" fmla="*/ 4056 h 4056"/>
                    <a:gd name="T114" fmla="*/ 4851 w 5077"/>
                    <a:gd name="T115" fmla="*/ 4056 h 4056"/>
                    <a:gd name="T116" fmla="*/ 4936 w 5077"/>
                    <a:gd name="T117" fmla="*/ 4056 h 4056"/>
                    <a:gd name="T118" fmla="*/ 5020 w 5077"/>
                    <a:gd name="T119" fmla="*/ 4056 h 4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77" h="4056">
                      <a:moveTo>
                        <a:pt x="0" y="4056"/>
                      </a:moveTo>
                      <a:lnTo>
                        <a:pt x="28" y="4056"/>
                      </a:lnTo>
                      <a:lnTo>
                        <a:pt x="56" y="4056"/>
                      </a:lnTo>
                      <a:lnTo>
                        <a:pt x="83" y="4056"/>
                      </a:lnTo>
                      <a:lnTo>
                        <a:pt x="111" y="4056"/>
                      </a:lnTo>
                      <a:lnTo>
                        <a:pt x="139" y="4056"/>
                      </a:lnTo>
                      <a:lnTo>
                        <a:pt x="167" y="4056"/>
                      </a:lnTo>
                      <a:lnTo>
                        <a:pt x="196" y="4056"/>
                      </a:lnTo>
                      <a:lnTo>
                        <a:pt x="224" y="4056"/>
                      </a:lnTo>
                      <a:lnTo>
                        <a:pt x="252" y="4056"/>
                      </a:lnTo>
                      <a:lnTo>
                        <a:pt x="280" y="4056"/>
                      </a:lnTo>
                      <a:lnTo>
                        <a:pt x="308" y="4056"/>
                      </a:lnTo>
                      <a:lnTo>
                        <a:pt x="335" y="4056"/>
                      </a:lnTo>
                      <a:lnTo>
                        <a:pt x="365" y="4056"/>
                      </a:lnTo>
                      <a:lnTo>
                        <a:pt x="392" y="4056"/>
                      </a:lnTo>
                      <a:lnTo>
                        <a:pt x="420" y="4056"/>
                      </a:lnTo>
                      <a:lnTo>
                        <a:pt x="448" y="4056"/>
                      </a:lnTo>
                      <a:lnTo>
                        <a:pt x="476" y="4056"/>
                      </a:lnTo>
                      <a:lnTo>
                        <a:pt x="504" y="4056"/>
                      </a:lnTo>
                      <a:lnTo>
                        <a:pt x="532" y="4056"/>
                      </a:lnTo>
                      <a:lnTo>
                        <a:pt x="561" y="4056"/>
                      </a:lnTo>
                      <a:lnTo>
                        <a:pt x="589" y="4056"/>
                      </a:lnTo>
                      <a:lnTo>
                        <a:pt x="616" y="4056"/>
                      </a:lnTo>
                      <a:lnTo>
                        <a:pt x="644" y="4056"/>
                      </a:lnTo>
                      <a:lnTo>
                        <a:pt x="672" y="4056"/>
                      </a:lnTo>
                      <a:lnTo>
                        <a:pt x="700" y="4056"/>
                      </a:lnTo>
                      <a:lnTo>
                        <a:pt x="729" y="4056"/>
                      </a:lnTo>
                      <a:lnTo>
                        <a:pt x="757" y="4056"/>
                      </a:lnTo>
                      <a:lnTo>
                        <a:pt x="785" y="4056"/>
                      </a:lnTo>
                      <a:lnTo>
                        <a:pt x="813" y="4056"/>
                      </a:lnTo>
                      <a:lnTo>
                        <a:pt x="841" y="4056"/>
                      </a:lnTo>
                      <a:lnTo>
                        <a:pt x="868" y="4056"/>
                      </a:lnTo>
                      <a:lnTo>
                        <a:pt x="897" y="4056"/>
                      </a:lnTo>
                      <a:lnTo>
                        <a:pt x="925" y="4056"/>
                      </a:lnTo>
                      <a:lnTo>
                        <a:pt x="953" y="4056"/>
                      </a:lnTo>
                      <a:lnTo>
                        <a:pt x="981" y="4056"/>
                      </a:lnTo>
                      <a:lnTo>
                        <a:pt x="1009" y="4056"/>
                      </a:lnTo>
                      <a:lnTo>
                        <a:pt x="1037" y="4056"/>
                      </a:lnTo>
                      <a:lnTo>
                        <a:pt x="1065" y="4056"/>
                      </a:lnTo>
                      <a:lnTo>
                        <a:pt x="1094" y="4056"/>
                      </a:lnTo>
                      <a:lnTo>
                        <a:pt x="1122" y="4056"/>
                      </a:lnTo>
                      <a:lnTo>
                        <a:pt x="1149" y="4056"/>
                      </a:lnTo>
                      <a:lnTo>
                        <a:pt x="1177" y="4056"/>
                      </a:lnTo>
                      <a:lnTo>
                        <a:pt x="1205" y="4056"/>
                      </a:lnTo>
                      <a:lnTo>
                        <a:pt x="1233" y="4056"/>
                      </a:lnTo>
                      <a:lnTo>
                        <a:pt x="1262" y="4056"/>
                      </a:lnTo>
                      <a:lnTo>
                        <a:pt x="1290" y="4056"/>
                      </a:lnTo>
                      <a:lnTo>
                        <a:pt x="1318" y="4056"/>
                      </a:lnTo>
                      <a:lnTo>
                        <a:pt x="1346" y="4056"/>
                      </a:lnTo>
                      <a:lnTo>
                        <a:pt x="1374" y="4056"/>
                      </a:lnTo>
                      <a:lnTo>
                        <a:pt x="1401" y="4056"/>
                      </a:lnTo>
                      <a:lnTo>
                        <a:pt x="1429" y="4056"/>
                      </a:lnTo>
                      <a:lnTo>
                        <a:pt x="1458" y="4056"/>
                      </a:lnTo>
                      <a:lnTo>
                        <a:pt x="1486" y="4056"/>
                      </a:lnTo>
                      <a:lnTo>
                        <a:pt x="1514" y="4056"/>
                      </a:lnTo>
                      <a:lnTo>
                        <a:pt x="1542" y="4056"/>
                      </a:lnTo>
                      <a:lnTo>
                        <a:pt x="1570" y="4056"/>
                      </a:lnTo>
                      <a:lnTo>
                        <a:pt x="1598" y="4056"/>
                      </a:lnTo>
                      <a:lnTo>
                        <a:pt x="1627" y="4056"/>
                      </a:lnTo>
                      <a:lnTo>
                        <a:pt x="1655" y="4055"/>
                      </a:lnTo>
                      <a:lnTo>
                        <a:pt x="1682" y="4053"/>
                      </a:lnTo>
                      <a:lnTo>
                        <a:pt x="1710" y="4052"/>
                      </a:lnTo>
                      <a:lnTo>
                        <a:pt x="1738" y="4050"/>
                      </a:lnTo>
                      <a:lnTo>
                        <a:pt x="1766" y="4046"/>
                      </a:lnTo>
                      <a:lnTo>
                        <a:pt x="1794" y="4040"/>
                      </a:lnTo>
                      <a:lnTo>
                        <a:pt x="1823" y="4033"/>
                      </a:lnTo>
                      <a:lnTo>
                        <a:pt x="1851" y="4020"/>
                      </a:lnTo>
                      <a:lnTo>
                        <a:pt x="1879" y="4004"/>
                      </a:lnTo>
                      <a:lnTo>
                        <a:pt x="1907" y="3981"/>
                      </a:lnTo>
                      <a:lnTo>
                        <a:pt x="1934" y="3951"/>
                      </a:lnTo>
                      <a:lnTo>
                        <a:pt x="1962" y="3909"/>
                      </a:lnTo>
                      <a:lnTo>
                        <a:pt x="1991" y="3854"/>
                      </a:lnTo>
                      <a:lnTo>
                        <a:pt x="2019" y="3783"/>
                      </a:lnTo>
                      <a:lnTo>
                        <a:pt x="2047" y="3694"/>
                      </a:lnTo>
                      <a:lnTo>
                        <a:pt x="2075" y="3583"/>
                      </a:lnTo>
                      <a:lnTo>
                        <a:pt x="2103" y="3446"/>
                      </a:lnTo>
                      <a:lnTo>
                        <a:pt x="2131" y="3283"/>
                      </a:lnTo>
                      <a:lnTo>
                        <a:pt x="2160" y="3091"/>
                      </a:lnTo>
                      <a:lnTo>
                        <a:pt x="2188" y="2871"/>
                      </a:lnTo>
                      <a:lnTo>
                        <a:pt x="2215" y="2624"/>
                      </a:lnTo>
                      <a:lnTo>
                        <a:pt x="2243" y="2351"/>
                      </a:lnTo>
                      <a:lnTo>
                        <a:pt x="2271" y="2060"/>
                      </a:lnTo>
                      <a:lnTo>
                        <a:pt x="2299" y="1756"/>
                      </a:lnTo>
                      <a:lnTo>
                        <a:pt x="2327" y="1446"/>
                      </a:lnTo>
                      <a:lnTo>
                        <a:pt x="2356" y="1141"/>
                      </a:lnTo>
                      <a:lnTo>
                        <a:pt x="2384" y="852"/>
                      </a:lnTo>
                      <a:lnTo>
                        <a:pt x="2412" y="589"/>
                      </a:lnTo>
                      <a:lnTo>
                        <a:pt x="2439" y="364"/>
                      </a:lnTo>
                      <a:lnTo>
                        <a:pt x="2467" y="185"/>
                      </a:lnTo>
                      <a:lnTo>
                        <a:pt x="2495" y="62"/>
                      </a:lnTo>
                      <a:lnTo>
                        <a:pt x="2524" y="0"/>
                      </a:lnTo>
                      <a:lnTo>
                        <a:pt x="2552" y="1"/>
                      </a:lnTo>
                      <a:lnTo>
                        <a:pt x="2580" y="66"/>
                      </a:lnTo>
                      <a:lnTo>
                        <a:pt x="2608" y="192"/>
                      </a:lnTo>
                      <a:lnTo>
                        <a:pt x="2636" y="371"/>
                      </a:lnTo>
                      <a:lnTo>
                        <a:pt x="2664" y="599"/>
                      </a:lnTo>
                      <a:lnTo>
                        <a:pt x="2691" y="863"/>
                      </a:lnTo>
                      <a:lnTo>
                        <a:pt x="2721" y="1153"/>
                      </a:lnTo>
                      <a:lnTo>
                        <a:pt x="2748" y="1458"/>
                      </a:lnTo>
                      <a:lnTo>
                        <a:pt x="2776" y="1768"/>
                      </a:lnTo>
                      <a:lnTo>
                        <a:pt x="2804" y="2072"/>
                      </a:lnTo>
                      <a:lnTo>
                        <a:pt x="2832" y="2363"/>
                      </a:lnTo>
                      <a:lnTo>
                        <a:pt x="2860" y="2634"/>
                      </a:lnTo>
                      <a:lnTo>
                        <a:pt x="2889" y="2881"/>
                      </a:lnTo>
                      <a:lnTo>
                        <a:pt x="2917" y="3100"/>
                      </a:lnTo>
                      <a:lnTo>
                        <a:pt x="2945" y="3289"/>
                      </a:lnTo>
                      <a:lnTo>
                        <a:pt x="2972" y="3452"/>
                      </a:lnTo>
                      <a:lnTo>
                        <a:pt x="3000" y="3587"/>
                      </a:lnTo>
                      <a:lnTo>
                        <a:pt x="3028" y="3698"/>
                      </a:lnTo>
                      <a:lnTo>
                        <a:pt x="3057" y="3787"/>
                      </a:lnTo>
                      <a:lnTo>
                        <a:pt x="3085" y="3857"/>
                      </a:lnTo>
                      <a:lnTo>
                        <a:pt x="3113" y="3910"/>
                      </a:lnTo>
                      <a:lnTo>
                        <a:pt x="3141" y="3952"/>
                      </a:lnTo>
                      <a:lnTo>
                        <a:pt x="3169" y="3982"/>
                      </a:lnTo>
                      <a:lnTo>
                        <a:pt x="3197" y="4006"/>
                      </a:lnTo>
                      <a:lnTo>
                        <a:pt x="3224" y="4022"/>
                      </a:lnTo>
                      <a:lnTo>
                        <a:pt x="3254" y="4033"/>
                      </a:lnTo>
                      <a:lnTo>
                        <a:pt x="3281" y="4041"/>
                      </a:lnTo>
                      <a:lnTo>
                        <a:pt x="3309" y="4046"/>
                      </a:lnTo>
                      <a:lnTo>
                        <a:pt x="3337" y="4050"/>
                      </a:lnTo>
                      <a:lnTo>
                        <a:pt x="3365" y="4052"/>
                      </a:lnTo>
                      <a:lnTo>
                        <a:pt x="3393" y="4053"/>
                      </a:lnTo>
                      <a:lnTo>
                        <a:pt x="3422" y="4055"/>
                      </a:lnTo>
                      <a:lnTo>
                        <a:pt x="3450" y="4056"/>
                      </a:lnTo>
                      <a:lnTo>
                        <a:pt x="3478" y="4056"/>
                      </a:lnTo>
                      <a:lnTo>
                        <a:pt x="3505" y="4056"/>
                      </a:lnTo>
                      <a:lnTo>
                        <a:pt x="3533" y="4056"/>
                      </a:lnTo>
                      <a:lnTo>
                        <a:pt x="3561" y="4056"/>
                      </a:lnTo>
                      <a:lnTo>
                        <a:pt x="3589" y="4056"/>
                      </a:lnTo>
                      <a:lnTo>
                        <a:pt x="3618" y="4056"/>
                      </a:lnTo>
                      <a:lnTo>
                        <a:pt x="3646" y="4056"/>
                      </a:lnTo>
                      <a:lnTo>
                        <a:pt x="3674" y="4056"/>
                      </a:lnTo>
                      <a:lnTo>
                        <a:pt x="3702" y="4056"/>
                      </a:lnTo>
                      <a:lnTo>
                        <a:pt x="3730" y="4056"/>
                      </a:lnTo>
                      <a:lnTo>
                        <a:pt x="3757" y="4056"/>
                      </a:lnTo>
                      <a:lnTo>
                        <a:pt x="3786" y="4056"/>
                      </a:lnTo>
                      <a:lnTo>
                        <a:pt x="3814" y="4056"/>
                      </a:lnTo>
                      <a:lnTo>
                        <a:pt x="3842" y="4056"/>
                      </a:lnTo>
                      <a:lnTo>
                        <a:pt x="3870" y="4056"/>
                      </a:lnTo>
                      <a:lnTo>
                        <a:pt x="3898" y="4056"/>
                      </a:lnTo>
                      <a:lnTo>
                        <a:pt x="3926" y="4056"/>
                      </a:lnTo>
                      <a:lnTo>
                        <a:pt x="3954" y="4056"/>
                      </a:lnTo>
                      <a:lnTo>
                        <a:pt x="3983" y="4056"/>
                      </a:lnTo>
                      <a:lnTo>
                        <a:pt x="4011" y="4056"/>
                      </a:lnTo>
                      <a:lnTo>
                        <a:pt x="4038" y="4056"/>
                      </a:lnTo>
                      <a:lnTo>
                        <a:pt x="4066" y="4056"/>
                      </a:lnTo>
                      <a:lnTo>
                        <a:pt x="4094" y="4056"/>
                      </a:lnTo>
                      <a:lnTo>
                        <a:pt x="4122" y="4056"/>
                      </a:lnTo>
                      <a:lnTo>
                        <a:pt x="4151" y="4056"/>
                      </a:lnTo>
                      <a:lnTo>
                        <a:pt x="4179" y="4056"/>
                      </a:lnTo>
                      <a:lnTo>
                        <a:pt x="4207" y="4056"/>
                      </a:lnTo>
                      <a:lnTo>
                        <a:pt x="4235" y="4056"/>
                      </a:lnTo>
                      <a:lnTo>
                        <a:pt x="4263" y="4056"/>
                      </a:lnTo>
                      <a:lnTo>
                        <a:pt x="4290" y="4056"/>
                      </a:lnTo>
                      <a:lnTo>
                        <a:pt x="4319" y="4056"/>
                      </a:lnTo>
                      <a:lnTo>
                        <a:pt x="4347" y="4056"/>
                      </a:lnTo>
                      <a:lnTo>
                        <a:pt x="4375" y="4056"/>
                      </a:lnTo>
                      <a:lnTo>
                        <a:pt x="4403" y="4056"/>
                      </a:lnTo>
                      <a:lnTo>
                        <a:pt x="4431" y="4056"/>
                      </a:lnTo>
                      <a:lnTo>
                        <a:pt x="4459" y="4056"/>
                      </a:lnTo>
                      <a:lnTo>
                        <a:pt x="4487" y="4056"/>
                      </a:lnTo>
                      <a:lnTo>
                        <a:pt x="4516" y="4056"/>
                      </a:lnTo>
                      <a:lnTo>
                        <a:pt x="4544" y="4056"/>
                      </a:lnTo>
                      <a:lnTo>
                        <a:pt x="4571" y="4056"/>
                      </a:lnTo>
                      <a:lnTo>
                        <a:pt x="4599" y="4056"/>
                      </a:lnTo>
                      <a:lnTo>
                        <a:pt x="4627" y="4056"/>
                      </a:lnTo>
                      <a:lnTo>
                        <a:pt x="4655" y="4056"/>
                      </a:lnTo>
                      <a:lnTo>
                        <a:pt x="4684" y="4056"/>
                      </a:lnTo>
                      <a:lnTo>
                        <a:pt x="4712" y="4056"/>
                      </a:lnTo>
                      <a:lnTo>
                        <a:pt x="4740" y="4056"/>
                      </a:lnTo>
                      <a:lnTo>
                        <a:pt x="4768" y="4056"/>
                      </a:lnTo>
                      <a:lnTo>
                        <a:pt x="4796" y="4056"/>
                      </a:lnTo>
                      <a:lnTo>
                        <a:pt x="4823" y="4056"/>
                      </a:lnTo>
                      <a:lnTo>
                        <a:pt x="4851" y="4056"/>
                      </a:lnTo>
                      <a:lnTo>
                        <a:pt x="4880" y="4056"/>
                      </a:lnTo>
                      <a:lnTo>
                        <a:pt x="4908" y="4056"/>
                      </a:lnTo>
                      <a:lnTo>
                        <a:pt x="4936" y="4056"/>
                      </a:lnTo>
                      <a:lnTo>
                        <a:pt x="4964" y="4056"/>
                      </a:lnTo>
                      <a:lnTo>
                        <a:pt x="4992" y="4056"/>
                      </a:lnTo>
                      <a:lnTo>
                        <a:pt x="5020" y="4056"/>
                      </a:lnTo>
                      <a:lnTo>
                        <a:pt x="5049" y="4056"/>
                      </a:lnTo>
                      <a:lnTo>
                        <a:pt x="5077" y="4056"/>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8" name="Oval 617"/>
                <p:cNvSpPr>
                  <a:spLocks noChangeArrowheads="1"/>
                </p:cNvSpPr>
                <p:nvPr/>
              </p:nvSpPr>
              <p:spPr bwMode="auto">
                <a:xfrm>
                  <a:off x="3195" y="250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9" name="Line 618"/>
                <p:cNvSpPr>
                  <a:spLocks noChangeShapeType="1"/>
                </p:cNvSpPr>
                <p:nvPr/>
              </p:nvSpPr>
              <p:spPr bwMode="auto">
                <a:xfrm>
                  <a:off x="3194"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0" name="Line 619"/>
                <p:cNvSpPr>
                  <a:spLocks noChangeShapeType="1"/>
                </p:cNvSpPr>
                <p:nvPr/>
              </p:nvSpPr>
              <p:spPr bwMode="auto">
                <a:xfrm>
                  <a:off x="3201"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1" name="Oval 620"/>
                <p:cNvSpPr>
                  <a:spLocks noChangeArrowheads="1"/>
                </p:cNvSpPr>
                <p:nvPr/>
              </p:nvSpPr>
              <p:spPr bwMode="auto">
                <a:xfrm>
                  <a:off x="3208"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2" name="Line 621"/>
                <p:cNvSpPr>
                  <a:spLocks noChangeShapeType="1"/>
                </p:cNvSpPr>
                <p:nvPr/>
              </p:nvSpPr>
              <p:spPr bwMode="auto">
                <a:xfrm>
                  <a:off x="3208" y="251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3" name="Line 622"/>
                <p:cNvSpPr>
                  <a:spLocks noChangeShapeType="1"/>
                </p:cNvSpPr>
                <p:nvPr/>
              </p:nvSpPr>
              <p:spPr bwMode="auto">
                <a:xfrm>
                  <a:off x="3214"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4" name="Oval 623"/>
                <p:cNvSpPr>
                  <a:spLocks noChangeArrowheads="1"/>
                </p:cNvSpPr>
                <p:nvPr/>
              </p:nvSpPr>
              <p:spPr bwMode="auto">
                <a:xfrm>
                  <a:off x="3222" y="2509"/>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5" name="Line 624"/>
                <p:cNvSpPr>
                  <a:spLocks noChangeShapeType="1"/>
                </p:cNvSpPr>
                <p:nvPr/>
              </p:nvSpPr>
              <p:spPr bwMode="auto">
                <a:xfrm>
                  <a:off x="3222" y="2515"/>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6" name="Line 625"/>
                <p:cNvSpPr>
                  <a:spLocks noChangeShapeType="1"/>
                </p:cNvSpPr>
                <p:nvPr/>
              </p:nvSpPr>
              <p:spPr bwMode="auto">
                <a:xfrm>
                  <a:off x="3229" y="2509"/>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7" name="Freeform 626"/>
                <p:cNvSpPr>
                  <a:spLocks/>
                </p:cNvSpPr>
                <p:nvPr/>
              </p:nvSpPr>
              <p:spPr bwMode="auto">
                <a:xfrm>
                  <a:off x="3201" y="2515"/>
                  <a:ext cx="28" cy="0"/>
                </a:xfrm>
                <a:custGeom>
                  <a:avLst/>
                  <a:gdLst>
                    <a:gd name="T0" fmla="*/ 0 w 57"/>
                    <a:gd name="T1" fmla="*/ 28 w 57"/>
                    <a:gd name="T2" fmla="*/ 57 w 57"/>
                  </a:gdLst>
                  <a:ahLst/>
                  <a:cxnLst>
                    <a:cxn ang="0">
                      <a:pos x="T0" y="0"/>
                    </a:cxn>
                    <a:cxn ang="0">
                      <a:pos x="T1" y="0"/>
                    </a:cxn>
                    <a:cxn ang="0">
                      <a:pos x="T2" y="0"/>
                    </a:cxn>
                  </a:cxnLst>
                  <a:rect l="0" t="0" r="r" b="b"/>
                  <a:pathLst>
                    <a:path w="57">
                      <a:moveTo>
                        <a:pt x="0" y="0"/>
                      </a:moveTo>
                      <a:lnTo>
                        <a:pt x="28" y="0"/>
                      </a:lnTo>
                      <a:lnTo>
                        <a:pt x="57"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8" name="Oval 627"/>
                <p:cNvSpPr>
                  <a:spLocks noChangeArrowheads="1"/>
                </p:cNvSpPr>
                <p:nvPr/>
              </p:nvSpPr>
              <p:spPr bwMode="auto">
                <a:xfrm>
                  <a:off x="992"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9" name="Line 628"/>
                <p:cNvSpPr>
                  <a:spLocks noChangeShapeType="1"/>
                </p:cNvSpPr>
                <p:nvPr/>
              </p:nvSpPr>
              <p:spPr bwMode="auto">
                <a:xfrm>
                  <a:off x="99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0" name="Line 629"/>
                <p:cNvSpPr>
                  <a:spLocks noChangeShapeType="1"/>
                </p:cNvSpPr>
                <p:nvPr/>
              </p:nvSpPr>
              <p:spPr bwMode="auto">
                <a:xfrm>
                  <a:off x="99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1" name="Oval 630"/>
                <p:cNvSpPr>
                  <a:spLocks noChangeArrowheads="1"/>
                </p:cNvSpPr>
                <p:nvPr/>
              </p:nvSpPr>
              <p:spPr bwMode="auto">
                <a:xfrm>
                  <a:off x="1006"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2" name="Line 631"/>
                <p:cNvSpPr>
                  <a:spLocks noChangeShapeType="1"/>
                </p:cNvSpPr>
                <p:nvPr/>
              </p:nvSpPr>
              <p:spPr bwMode="auto">
                <a:xfrm>
                  <a:off x="1006"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3" name="Line 632"/>
                <p:cNvSpPr>
                  <a:spLocks noChangeShapeType="1"/>
                </p:cNvSpPr>
                <p:nvPr/>
              </p:nvSpPr>
              <p:spPr bwMode="auto">
                <a:xfrm>
                  <a:off x="101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4" name="Oval 633"/>
                <p:cNvSpPr>
                  <a:spLocks noChangeArrowheads="1"/>
                </p:cNvSpPr>
                <p:nvPr/>
              </p:nvSpPr>
              <p:spPr bwMode="auto">
                <a:xfrm>
                  <a:off x="1020"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5" name="Line 634"/>
                <p:cNvSpPr>
                  <a:spLocks noChangeShapeType="1"/>
                </p:cNvSpPr>
                <p:nvPr/>
              </p:nvSpPr>
              <p:spPr bwMode="auto">
                <a:xfrm>
                  <a:off x="102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6" name="Line 635"/>
                <p:cNvSpPr>
                  <a:spLocks noChangeShapeType="1"/>
                </p:cNvSpPr>
                <p:nvPr/>
              </p:nvSpPr>
              <p:spPr bwMode="auto">
                <a:xfrm>
                  <a:off x="102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7" name="Oval 636"/>
                <p:cNvSpPr>
                  <a:spLocks noChangeArrowheads="1"/>
                </p:cNvSpPr>
                <p:nvPr/>
              </p:nvSpPr>
              <p:spPr bwMode="auto">
                <a:xfrm>
                  <a:off x="1035"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8" name="Line 637"/>
                <p:cNvSpPr>
                  <a:spLocks noChangeShapeType="1"/>
                </p:cNvSpPr>
                <p:nvPr/>
              </p:nvSpPr>
              <p:spPr bwMode="auto">
                <a:xfrm>
                  <a:off x="1034"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9" name="Line 638"/>
                <p:cNvSpPr>
                  <a:spLocks noChangeShapeType="1"/>
                </p:cNvSpPr>
                <p:nvPr/>
              </p:nvSpPr>
              <p:spPr bwMode="auto">
                <a:xfrm>
                  <a:off x="104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0" name="Oval 639"/>
                <p:cNvSpPr>
                  <a:spLocks noChangeArrowheads="1"/>
                </p:cNvSpPr>
                <p:nvPr/>
              </p:nvSpPr>
              <p:spPr bwMode="auto">
                <a:xfrm>
                  <a:off x="1049"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1" name="Line 640"/>
                <p:cNvSpPr>
                  <a:spLocks noChangeShapeType="1"/>
                </p:cNvSpPr>
                <p:nvPr/>
              </p:nvSpPr>
              <p:spPr bwMode="auto">
                <a:xfrm>
                  <a:off x="1048"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2" name="Line 641"/>
                <p:cNvSpPr>
                  <a:spLocks noChangeShapeType="1"/>
                </p:cNvSpPr>
                <p:nvPr/>
              </p:nvSpPr>
              <p:spPr bwMode="auto">
                <a:xfrm>
                  <a:off x="105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3" name="Oval 642"/>
                <p:cNvSpPr>
                  <a:spLocks noChangeArrowheads="1"/>
                </p:cNvSpPr>
                <p:nvPr/>
              </p:nvSpPr>
              <p:spPr bwMode="auto">
                <a:xfrm>
                  <a:off x="1063"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4" name="Line 643"/>
                <p:cNvSpPr>
                  <a:spLocks noChangeShapeType="1"/>
                </p:cNvSpPr>
                <p:nvPr/>
              </p:nvSpPr>
              <p:spPr bwMode="auto">
                <a:xfrm>
                  <a:off x="106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5" name="Line 644"/>
                <p:cNvSpPr>
                  <a:spLocks noChangeShapeType="1"/>
                </p:cNvSpPr>
                <p:nvPr/>
              </p:nvSpPr>
              <p:spPr bwMode="auto">
                <a:xfrm>
                  <a:off x="106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6" name="Oval 645"/>
                <p:cNvSpPr>
                  <a:spLocks noChangeArrowheads="1"/>
                </p:cNvSpPr>
                <p:nvPr/>
              </p:nvSpPr>
              <p:spPr bwMode="auto">
                <a:xfrm>
                  <a:off x="1077"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7" name="Line 646"/>
                <p:cNvSpPr>
                  <a:spLocks noChangeShapeType="1"/>
                </p:cNvSpPr>
                <p:nvPr/>
              </p:nvSpPr>
              <p:spPr bwMode="auto">
                <a:xfrm>
                  <a:off x="1077"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8" name="Line 647"/>
                <p:cNvSpPr>
                  <a:spLocks noChangeShapeType="1"/>
                </p:cNvSpPr>
                <p:nvPr/>
              </p:nvSpPr>
              <p:spPr bwMode="auto">
                <a:xfrm>
                  <a:off x="108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9" name="Oval 648"/>
                <p:cNvSpPr>
                  <a:spLocks noChangeArrowheads="1"/>
                </p:cNvSpPr>
                <p:nvPr/>
              </p:nvSpPr>
              <p:spPr bwMode="auto">
                <a:xfrm>
                  <a:off x="1090"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0" name="Line 649"/>
                <p:cNvSpPr>
                  <a:spLocks noChangeShapeType="1"/>
                </p:cNvSpPr>
                <p:nvPr/>
              </p:nvSpPr>
              <p:spPr bwMode="auto">
                <a:xfrm>
                  <a:off x="109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1" name="Line 650"/>
                <p:cNvSpPr>
                  <a:spLocks noChangeShapeType="1"/>
                </p:cNvSpPr>
                <p:nvPr/>
              </p:nvSpPr>
              <p:spPr bwMode="auto">
                <a:xfrm>
                  <a:off x="109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2" name="Oval 651"/>
                <p:cNvSpPr>
                  <a:spLocks noChangeArrowheads="1"/>
                </p:cNvSpPr>
                <p:nvPr/>
              </p:nvSpPr>
              <p:spPr bwMode="auto">
                <a:xfrm>
                  <a:off x="1104" y="2509"/>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3" name="Line 652"/>
                <p:cNvSpPr>
                  <a:spLocks noChangeShapeType="1"/>
                </p:cNvSpPr>
                <p:nvPr/>
              </p:nvSpPr>
              <p:spPr bwMode="auto">
                <a:xfrm>
                  <a:off x="1104"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4" name="Line 653"/>
                <p:cNvSpPr>
                  <a:spLocks noChangeShapeType="1"/>
                </p:cNvSpPr>
                <p:nvPr/>
              </p:nvSpPr>
              <p:spPr bwMode="auto">
                <a:xfrm>
                  <a:off x="111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5" name="Oval 654"/>
                <p:cNvSpPr>
                  <a:spLocks noChangeArrowheads="1"/>
                </p:cNvSpPr>
                <p:nvPr/>
              </p:nvSpPr>
              <p:spPr bwMode="auto">
                <a:xfrm>
                  <a:off x="1119"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6" name="Line 655"/>
                <p:cNvSpPr>
                  <a:spLocks noChangeShapeType="1"/>
                </p:cNvSpPr>
                <p:nvPr/>
              </p:nvSpPr>
              <p:spPr bwMode="auto">
                <a:xfrm>
                  <a:off x="1118"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7" name="Line 656"/>
                <p:cNvSpPr>
                  <a:spLocks noChangeShapeType="1"/>
                </p:cNvSpPr>
                <p:nvPr/>
              </p:nvSpPr>
              <p:spPr bwMode="auto">
                <a:xfrm>
                  <a:off x="112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8" name="Oval 657"/>
                <p:cNvSpPr>
                  <a:spLocks noChangeArrowheads="1"/>
                </p:cNvSpPr>
                <p:nvPr/>
              </p:nvSpPr>
              <p:spPr bwMode="auto">
                <a:xfrm>
                  <a:off x="1133"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9" name="Line 658"/>
                <p:cNvSpPr>
                  <a:spLocks noChangeShapeType="1"/>
                </p:cNvSpPr>
                <p:nvPr/>
              </p:nvSpPr>
              <p:spPr bwMode="auto">
                <a:xfrm>
                  <a:off x="113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0" name="Line 659"/>
                <p:cNvSpPr>
                  <a:spLocks noChangeShapeType="1"/>
                </p:cNvSpPr>
                <p:nvPr/>
              </p:nvSpPr>
              <p:spPr bwMode="auto">
                <a:xfrm>
                  <a:off x="113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1" name="Oval 660"/>
                <p:cNvSpPr>
                  <a:spLocks noChangeArrowheads="1"/>
                </p:cNvSpPr>
                <p:nvPr/>
              </p:nvSpPr>
              <p:spPr bwMode="auto">
                <a:xfrm>
                  <a:off x="1147"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2" name="Line 661"/>
                <p:cNvSpPr>
                  <a:spLocks noChangeShapeType="1"/>
                </p:cNvSpPr>
                <p:nvPr/>
              </p:nvSpPr>
              <p:spPr bwMode="auto">
                <a:xfrm>
                  <a:off x="1146"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3" name="Line 662"/>
                <p:cNvSpPr>
                  <a:spLocks noChangeShapeType="1"/>
                </p:cNvSpPr>
                <p:nvPr/>
              </p:nvSpPr>
              <p:spPr bwMode="auto">
                <a:xfrm>
                  <a:off x="1153"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4" name="Oval 663"/>
                <p:cNvSpPr>
                  <a:spLocks noChangeArrowheads="1"/>
                </p:cNvSpPr>
                <p:nvPr/>
              </p:nvSpPr>
              <p:spPr bwMode="auto">
                <a:xfrm>
                  <a:off x="1161" y="2509"/>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5" name="Line 664"/>
                <p:cNvSpPr>
                  <a:spLocks noChangeShapeType="1"/>
                </p:cNvSpPr>
                <p:nvPr/>
              </p:nvSpPr>
              <p:spPr bwMode="auto">
                <a:xfrm>
                  <a:off x="1161"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6" name="Line 665"/>
                <p:cNvSpPr>
                  <a:spLocks noChangeShapeType="1"/>
                </p:cNvSpPr>
                <p:nvPr/>
              </p:nvSpPr>
              <p:spPr bwMode="auto">
                <a:xfrm>
                  <a:off x="1167"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7" name="Oval 666"/>
                <p:cNvSpPr>
                  <a:spLocks noChangeArrowheads="1"/>
                </p:cNvSpPr>
                <p:nvPr/>
              </p:nvSpPr>
              <p:spPr bwMode="auto">
                <a:xfrm>
                  <a:off x="1175"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8" name="Line 667"/>
                <p:cNvSpPr>
                  <a:spLocks noChangeShapeType="1"/>
                </p:cNvSpPr>
                <p:nvPr/>
              </p:nvSpPr>
              <p:spPr bwMode="auto">
                <a:xfrm>
                  <a:off x="1175"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9" name="Line 668"/>
                <p:cNvSpPr>
                  <a:spLocks noChangeShapeType="1"/>
                </p:cNvSpPr>
                <p:nvPr/>
              </p:nvSpPr>
              <p:spPr bwMode="auto">
                <a:xfrm>
                  <a:off x="1181"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0" name="Oval 669"/>
                <p:cNvSpPr>
                  <a:spLocks noChangeArrowheads="1"/>
                </p:cNvSpPr>
                <p:nvPr/>
              </p:nvSpPr>
              <p:spPr bwMode="auto">
                <a:xfrm>
                  <a:off x="1189"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1" name="Line 670"/>
                <p:cNvSpPr>
                  <a:spLocks noChangeShapeType="1"/>
                </p:cNvSpPr>
                <p:nvPr/>
              </p:nvSpPr>
              <p:spPr bwMode="auto">
                <a:xfrm>
                  <a:off x="1189" y="25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2" name="Line 671"/>
                <p:cNvSpPr>
                  <a:spLocks noChangeShapeType="1"/>
                </p:cNvSpPr>
                <p:nvPr/>
              </p:nvSpPr>
              <p:spPr bwMode="auto">
                <a:xfrm>
                  <a:off x="1195"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3" name="Oval 672"/>
                <p:cNvSpPr>
                  <a:spLocks noChangeArrowheads="1"/>
                </p:cNvSpPr>
                <p:nvPr/>
              </p:nvSpPr>
              <p:spPr bwMode="auto">
                <a:xfrm>
                  <a:off x="1202" y="2509"/>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4" name="Line 673"/>
                <p:cNvSpPr>
                  <a:spLocks noChangeShapeType="1"/>
                </p:cNvSpPr>
                <p:nvPr/>
              </p:nvSpPr>
              <p:spPr bwMode="auto">
                <a:xfrm>
                  <a:off x="1202"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5" name="Line 674"/>
                <p:cNvSpPr>
                  <a:spLocks noChangeShapeType="1"/>
                </p:cNvSpPr>
                <p:nvPr/>
              </p:nvSpPr>
              <p:spPr bwMode="auto">
                <a:xfrm>
                  <a:off x="1209" y="250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6" name="Oval 675"/>
                <p:cNvSpPr>
                  <a:spLocks noChangeArrowheads="1"/>
                </p:cNvSpPr>
                <p:nvPr/>
              </p:nvSpPr>
              <p:spPr bwMode="auto">
                <a:xfrm>
                  <a:off x="1217" y="250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7" name="Line 676"/>
                <p:cNvSpPr>
                  <a:spLocks noChangeShapeType="1"/>
                </p:cNvSpPr>
                <p:nvPr/>
              </p:nvSpPr>
              <p:spPr bwMode="auto">
                <a:xfrm>
                  <a:off x="1216"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8" name="Line 677"/>
                <p:cNvSpPr>
                  <a:spLocks noChangeShapeType="1"/>
                </p:cNvSpPr>
                <p:nvPr/>
              </p:nvSpPr>
              <p:spPr bwMode="auto">
                <a:xfrm>
                  <a:off x="1223" y="2508"/>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9" name="Oval 678"/>
                <p:cNvSpPr>
                  <a:spLocks noChangeArrowheads="1"/>
                </p:cNvSpPr>
                <p:nvPr/>
              </p:nvSpPr>
              <p:spPr bwMode="auto">
                <a:xfrm>
                  <a:off x="1231" y="250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0" name="Line 679"/>
                <p:cNvSpPr>
                  <a:spLocks noChangeShapeType="1"/>
                </p:cNvSpPr>
                <p:nvPr/>
              </p:nvSpPr>
              <p:spPr bwMode="auto">
                <a:xfrm>
                  <a:off x="1230" y="251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1" name="Line 680"/>
                <p:cNvSpPr>
                  <a:spLocks noChangeShapeType="1"/>
                </p:cNvSpPr>
                <p:nvPr/>
              </p:nvSpPr>
              <p:spPr bwMode="auto">
                <a:xfrm>
                  <a:off x="1237" y="2507"/>
                  <a:ext cx="0" cy="1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2" name="Oval 681"/>
                <p:cNvSpPr>
                  <a:spLocks noChangeArrowheads="1"/>
                </p:cNvSpPr>
                <p:nvPr/>
              </p:nvSpPr>
              <p:spPr bwMode="auto">
                <a:xfrm>
                  <a:off x="1245" y="2507"/>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3" name="Line 682"/>
                <p:cNvSpPr>
                  <a:spLocks noChangeShapeType="1"/>
                </p:cNvSpPr>
                <p:nvPr/>
              </p:nvSpPr>
              <p:spPr bwMode="auto">
                <a:xfrm>
                  <a:off x="1245" y="251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4" name="Line 683"/>
                <p:cNvSpPr>
                  <a:spLocks noChangeShapeType="1"/>
                </p:cNvSpPr>
                <p:nvPr/>
              </p:nvSpPr>
              <p:spPr bwMode="auto">
                <a:xfrm>
                  <a:off x="1252" y="2507"/>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5" name="Oval 684"/>
                <p:cNvSpPr>
                  <a:spLocks noChangeArrowheads="1"/>
                </p:cNvSpPr>
                <p:nvPr/>
              </p:nvSpPr>
              <p:spPr bwMode="auto">
                <a:xfrm>
                  <a:off x="1259" y="250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6" name="Line 685"/>
                <p:cNvSpPr>
                  <a:spLocks noChangeShapeType="1"/>
                </p:cNvSpPr>
                <p:nvPr/>
              </p:nvSpPr>
              <p:spPr bwMode="auto">
                <a:xfrm>
                  <a:off x="1259" y="251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7" name="Line 686"/>
                <p:cNvSpPr>
                  <a:spLocks noChangeShapeType="1"/>
                </p:cNvSpPr>
                <p:nvPr/>
              </p:nvSpPr>
              <p:spPr bwMode="auto">
                <a:xfrm>
                  <a:off x="1265" y="2506"/>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8" name="Oval 687"/>
                <p:cNvSpPr>
                  <a:spLocks noChangeArrowheads="1"/>
                </p:cNvSpPr>
                <p:nvPr/>
              </p:nvSpPr>
              <p:spPr bwMode="auto">
                <a:xfrm>
                  <a:off x="1273" y="250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9" name="Line 688"/>
                <p:cNvSpPr>
                  <a:spLocks noChangeShapeType="1"/>
                </p:cNvSpPr>
                <p:nvPr/>
              </p:nvSpPr>
              <p:spPr bwMode="auto">
                <a:xfrm>
                  <a:off x="1273" y="25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0" name="Line 689"/>
                <p:cNvSpPr>
                  <a:spLocks noChangeShapeType="1"/>
                </p:cNvSpPr>
                <p:nvPr/>
              </p:nvSpPr>
              <p:spPr bwMode="auto">
                <a:xfrm>
                  <a:off x="1279" y="250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1" name="Oval 690"/>
                <p:cNvSpPr>
                  <a:spLocks noChangeArrowheads="1"/>
                </p:cNvSpPr>
                <p:nvPr/>
              </p:nvSpPr>
              <p:spPr bwMode="auto">
                <a:xfrm>
                  <a:off x="1287" y="250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2" name="Line 691"/>
                <p:cNvSpPr>
                  <a:spLocks noChangeShapeType="1"/>
                </p:cNvSpPr>
                <p:nvPr/>
              </p:nvSpPr>
              <p:spPr bwMode="auto">
                <a:xfrm>
                  <a:off x="1287" y="251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3" name="Line 692"/>
                <p:cNvSpPr>
                  <a:spLocks noChangeShapeType="1"/>
                </p:cNvSpPr>
                <p:nvPr/>
              </p:nvSpPr>
              <p:spPr bwMode="auto">
                <a:xfrm>
                  <a:off x="1293" y="250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4" name="Oval 693"/>
                <p:cNvSpPr>
                  <a:spLocks noChangeArrowheads="1"/>
                </p:cNvSpPr>
                <p:nvPr/>
              </p:nvSpPr>
              <p:spPr bwMode="auto">
                <a:xfrm>
                  <a:off x="1301" y="250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5" name="Line 694"/>
                <p:cNvSpPr>
                  <a:spLocks noChangeShapeType="1"/>
                </p:cNvSpPr>
                <p:nvPr/>
              </p:nvSpPr>
              <p:spPr bwMode="auto">
                <a:xfrm>
                  <a:off x="1301" y="2507"/>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6" name="Line 695"/>
                <p:cNvSpPr>
                  <a:spLocks noChangeShapeType="1"/>
                </p:cNvSpPr>
                <p:nvPr/>
              </p:nvSpPr>
              <p:spPr bwMode="auto">
                <a:xfrm>
                  <a:off x="1307" y="250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7" name="Oval 696"/>
                <p:cNvSpPr>
                  <a:spLocks noChangeArrowheads="1"/>
                </p:cNvSpPr>
                <p:nvPr/>
              </p:nvSpPr>
              <p:spPr bwMode="auto">
                <a:xfrm>
                  <a:off x="1315" y="2498"/>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8" name="Line 697"/>
                <p:cNvSpPr>
                  <a:spLocks noChangeShapeType="1"/>
                </p:cNvSpPr>
                <p:nvPr/>
              </p:nvSpPr>
              <p:spPr bwMode="auto">
                <a:xfrm>
                  <a:off x="1315" y="250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9" name="Line 698"/>
                <p:cNvSpPr>
                  <a:spLocks noChangeShapeType="1"/>
                </p:cNvSpPr>
                <p:nvPr/>
              </p:nvSpPr>
              <p:spPr bwMode="auto">
                <a:xfrm>
                  <a:off x="1321" y="249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0" name="Oval 699"/>
                <p:cNvSpPr>
                  <a:spLocks noChangeArrowheads="1"/>
                </p:cNvSpPr>
                <p:nvPr/>
              </p:nvSpPr>
              <p:spPr bwMode="auto">
                <a:xfrm>
                  <a:off x="1329" y="249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1" name="Line 700"/>
                <p:cNvSpPr>
                  <a:spLocks noChangeShapeType="1"/>
                </p:cNvSpPr>
                <p:nvPr/>
              </p:nvSpPr>
              <p:spPr bwMode="auto">
                <a:xfrm>
                  <a:off x="1328" y="250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2" name="Line 701"/>
                <p:cNvSpPr>
                  <a:spLocks noChangeShapeType="1"/>
                </p:cNvSpPr>
                <p:nvPr/>
              </p:nvSpPr>
              <p:spPr bwMode="auto">
                <a:xfrm>
                  <a:off x="1335" y="249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3" name="Oval 702"/>
                <p:cNvSpPr>
                  <a:spLocks noChangeArrowheads="1"/>
                </p:cNvSpPr>
                <p:nvPr/>
              </p:nvSpPr>
              <p:spPr bwMode="auto">
                <a:xfrm>
                  <a:off x="1343" y="248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4" name="Line 703"/>
                <p:cNvSpPr>
                  <a:spLocks noChangeShapeType="1"/>
                </p:cNvSpPr>
                <p:nvPr/>
              </p:nvSpPr>
              <p:spPr bwMode="auto">
                <a:xfrm>
                  <a:off x="1343" y="249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5" name="Line 704"/>
                <p:cNvSpPr>
                  <a:spLocks noChangeShapeType="1"/>
                </p:cNvSpPr>
                <p:nvPr/>
              </p:nvSpPr>
              <p:spPr bwMode="auto">
                <a:xfrm>
                  <a:off x="1350" y="2486"/>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6" name="Oval 705"/>
                <p:cNvSpPr>
                  <a:spLocks noChangeArrowheads="1"/>
                </p:cNvSpPr>
                <p:nvPr/>
              </p:nvSpPr>
              <p:spPr bwMode="auto">
                <a:xfrm>
                  <a:off x="1357" y="2478"/>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7" name="Line 706"/>
                <p:cNvSpPr>
                  <a:spLocks noChangeShapeType="1"/>
                </p:cNvSpPr>
                <p:nvPr/>
              </p:nvSpPr>
              <p:spPr bwMode="auto">
                <a:xfrm>
                  <a:off x="1357" y="248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8" name="Line 707"/>
                <p:cNvSpPr>
                  <a:spLocks noChangeShapeType="1"/>
                </p:cNvSpPr>
                <p:nvPr/>
              </p:nvSpPr>
              <p:spPr bwMode="auto">
                <a:xfrm>
                  <a:off x="1364" y="247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9" name="Oval 708"/>
                <p:cNvSpPr>
                  <a:spLocks noChangeArrowheads="1"/>
                </p:cNvSpPr>
                <p:nvPr/>
              </p:nvSpPr>
              <p:spPr bwMode="auto">
                <a:xfrm>
                  <a:off x="1371" y="2467"/>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0" name="Line 709"/>
                <p:cNvSpPr>
                  <a:spLocks noChangeShapeType="1"/>
                </p:cNvSpPr>
                <p:nvPr/>
              </p:nvSpPr>
              <p:spPr bwMode="auto">
                <a:xfrm>
                  <a:off x="1371" y="247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1" name="Line 710"/>
                <p:cNvSpPr>
                  <a:spLocks noChangeShapeType="1"/>
                </p:cNvSpPr>
                <p:nvPr/>
              </p:nvSpPr>
              <p:spPr bwMode="auto">
                <a:xfrm>
                  <a:off x="1378" y="246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2" name="Oval 711"/>
                <p:cNvSpPr>
                  <a:spLocks noChangeArrowheads="1"/>
                </p:cNvSpPr>
                <p:nvPr/>
              </p:nvSpPr>
              <p:spPr bwMode="auto">
                <a:xfrm>
                  <a:off x="1385" y="245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3" name="Line 712"/>
                <p:cNvSpPr>
                  <a:spLocks noChangeShapeType="1"/>
                </p:cNvSpPr>
                <p:nvPr/>
              </p:nvSpPr>
              <p:spPr bwMode="auto">
                <a:xfrm>
                  <a:off x="1385" y="245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4" name="Line 713"/>
                <p:cNvSpPr>
                  <a:spLocks noChangeShapeType="1"/>
                </p:cNvSpPr>
                <p:nvPr/>
              </p:nvSpPr>
              <p:spPr bwMode="auto">
                <a:xfrm>
                  <a:off x="1391" y="245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5" name="Oval 714"/>
                <p:cNvSpPr>
                  <a:spLocks noChangeArrowheads="1"/>
                </p:cNvSpPr>
                <p:nvPr/>
              </p:nvSpPr>
              <p:spPr bwMode="auto">
                <a:xfrm>
                  <a:off x="1399" y="2432"/>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6" name="Line 715"/>
                <p:cNvSpPr>
                  <a:spLocks noChangeShapeType="1"/>
                </p:cNvSpPr>
                <p:nvPr/>
              </p:nvSpPr>
              <p:spPr bwMode="auto">
                <a:xfrm>
                  <a:off x="1399" y="243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7" name="Line 716"/>
                <p:cNvSpPr>
                  <a:spLocks noChangeShapeType="1"/>
                </p:cNvSpPr>
                <p:nvPr/>
              </p:nvSpPr>
              <p:spPr bwMode="auto">
                <a:xfrm>
                  <a:off x="1405" y="24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8" name="Oval 717"/>
                <p:cNvSpPr>
                  <a:spLocks noChangeArrowheads="1"/>
                </p:cNvSpPr>
                <p:nvPr/>
              </p:nvSpPr>
              <p:spPr bwMode="auto">
                <a:xfrm>
                  <a:off x="1413" y="2408"/>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9" name="Line 718"/>
                <p:cNvSpPr>
                  <a:spLocks noChangeShapeType="1"/>
                </p:cNvSpPr>
                <p:nvPr/>
              </p:nvSpPr>
              <p:spPr bwMode="auto">
                <a:xfrm>
                  <a:off x="1413" y="241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0" name="Line 719"/>
                <p:cNvSpPr>
                  <a:spLocks noChangeShapeType="1"/>
                </p:cNvSpPr>
                <p:nvPr/>
              </p:nvSpPr>
              <p:spPr bwMode="auto">
                <a:xfrm>
                  <a:off x="1419" y="240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1" name="Oval 720"/>
                <p:cNvSpPr>
                  <a:spLocks noChangeArrowheads="1"/>
                </p:cNvSpPr>
                <p:nvPr/>
              </p:nvSpPr>
              <p:spPr bwMode="auto">
                <a:xfrm>
                  <a:off x="1427" y="2378"/>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2" name="Line 721"/>
                <p:cNvSpPr>
                  <a:spLocks noChangeShapeType="1"/>
                </p:cNvSpPr>
                <p:nvPr/>
              </p:nvSpPr>
              <p:spPr bwMode="auto">
                <a:xfrm>
                  <a:off x="1427" y="238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3" name="Line 722"/>
                <p:cNvSpPr>
                  <a:spLocks noChangeShapeType="1"/>
                </p:cNvSpPr>
                <p:nvPr/>
              </p:nvSpPr>
              <p:spPr bwMode="auto">
                <a:xfrm>
                  <a:off x="1434" y="237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4" name="Oval 723"/>
                <p:cNvSpPr>
                  <a:spLocks noChangeArrowheads="1"/>
                </p:cNvSpPr>
                <p:nvPr/>
              </p:nvSpPr>
              <p:spPr bwMode="auto">
                <a:xfrm>
                  <a:off x="1441" y="2341"/>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5" name="Line 724"/>
                <p:cNvSpPr>
                  <a:spLocks noChangeShapeType="1"/>
                </p:cNvSpPr>
                <p:nvPr/>
              </p:nvSpPr>
              <p:spPr bwMode="auto">
                <a:xfrm>
                  <a:off x="1441" y="2347"/>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6" name="Line 725"/>
                <p:cNvSpPr>
                  <a:spLocks noChangeShapeType="1"/>
                </p:cNvSpPr>
                <p:nvPr/>
              </p:nvSpPr>
              <p:spPr bwMode="auto">
                <a:xfrm>
                  <a:off x="1448" y="234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7" name="Oval 726"/>
                <p:cNvSpPr>
                  <a:spLocks noChangeArrowheads="1"/>
                </p:cNvSpPr>
                <p:nvPr/>
              </p:nvSpPr>
              <p:spPr bwMode="auto">
                <a:xfrm>
                  <a:off x="1455" y="229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8" name="Line 727"/>
                <p:cNvSpPr>
                  <a:spLocks noChangeShapeType="1"/>
                </p:cNvSpPr>
                <p:nvPr/>
              </p:nvSpPr>
              <p:spPr bwMode="auto">
                <a:xfrm>
                  <a:off x="1455" y="2303"/>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9" name="Line 728"/>
                <p:cNvSpPr>
                  <a:spLocks noChangeShapeType="1"/>
                </p:cNvSpPr>
                <p:nvPr/>
              </p:nvSpPr>
              <p:spPr bwMode="auto">
                <a:xfrm>
                  <a:off x="1462" y="229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0" name="Oval 729"/>
                <p:cNvSpPr>
                  <a:spLocks noChangeArrowheads="1"/>
                </p:cNvSpPr>
                <p:nvPr/>
              </p:nvSpPr>
              <p:spPr bwMode="auto">
                <a:xfrm>
                  <a:off x="1469" y="224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1" name="Line 730"/>
                <p:cNvSpPr>
                  <a:spLocks noChangeShapeType="1"/>
                </p:cNvSpPr>
                <p:nvPr/>
              </p:nvSpPr>
              <p:spPr bwMode="auto">
                <a:xfrm>
                  <a:off x="1469" y="224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2" name="Line 731"/>
                <p:cNvSpPr>
                  <a:spLocks noChangeShapeType="1"/>
                </p:cNvSpPr>
                <p:nvPr/>
              </p:nvSpPr>
              <p:spPr bwMode="auto">
                <a:xfrm>
                  <a:off x="1476" y="224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3" name="Oval 732"/>
                <p:cNvSpPr>
                  <a:spLocks noChangeArrowheads="1"/>
                </p:cNvSpPr>
                <p:nvPr/>
              </p:nvSpPr>
              <p:spPr bwMode="auto">
                <a:xfrm>
                  <a:off x="1484" y="218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4" name="Line 733"/>
                <p:cNvSpPr>
                  <a:spLocks noChangeShapeType="1"/>
                </p:cNvSpPr>
                <p:nvPr/>
              </p:nvSpPr>
              <p:spPr bwMode="auto">
                <a:xfrm>
                  <a:off x="1483" y="218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5" name="Line 734"/>
                <p:cNvSpPr>
                  <a:spLocks noChangeShapeType="1"/>
                </p:cNvSpPr>
                <p:nvPr/>
              </p:nvSpPr>
              <p:spPr bwMode="auto">
                <a:xfrm>
                  <a:off x="1490" y="218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6" name="Oval 735"/>
                <p:cNvSpPr>
                  <a:spLocks noChangeArrowheads="1"/>
                </p:cNvSpPr>
                <p:nvPr/>
              </p:nvSpPr>
              <p:spPr bwMode="auto">
                <a:xfrm>
                  <a:off x="1497" y="2107"/>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7" name="Line 736"/>
                <p:cNvSpPr>
                  <a:spLocks noChangeShapeType="1"/>
                </p:cNvSpPr>
                <p:nvPr/>
              </p:nvSpPr>
              <p:spPr bwMode="auto">
                <a:xfrm>
                  <a:off x="1497" y="211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8" name="Line 737"/>
                <p:cNvSpPr>
                  <a:spLocks noChangeShapeType="1"/>
                </p:cNvSpPr>
                <p:nvPr/>
              </p:nvSpPr>
              <p:spPr bwMode="auto">
                <a:xfrm>
                  <a:off x="1504" y="2107"/>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9" name="Oval 738"/>
                <p:cNvSpPr>
                  <a:spLocks noChangeArrowheads="1"/>
                </p:cNvSpPr>
                <p:nvPr/>
              </p:nvSpPr>
              <p:spPr bwMode="auto">
                <a:xfrm>
                  <a:off x="1511" y="2024"/>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0" name="Line 739"/>
                <p:cNvSpPr>
                  <a:spLocks noChangeShapeType="1"/>
                </p:cNvSpPr>
                <p:nvPr/>
              </p:nvSpPr>
              <p:spPr bwMode="auto">
                <a:xfrm>
                  <a:off x="1511" y="203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1" name="Line 740"/>
                <p:cNvSpPr>
                  <a:spLocks noChangeShapeType="1"/>
                </p:cNvSpPr>
                <p:nvPr/>
              </p:nvSpPr>
              <p:spPr bwMode="auto">
                <a:xfrm>
                  <a:off x="1517" y="202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2" name="Oval 741"/>
                <p:cNvSpPr>
                  <a:spLocks noChangeArrowheads="1"/>
                </p:cNvSpPr>
                <p:nvPr/>
              </p:nvSpPr>
              <p:spPr bwMode="auto">
                <a:xfrm>
                  <a:off x="1525" y="1932"/>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3" name="Line 742"/>
                <p:cNvSpPr>
                  <a:spLocks noChangeShapeType="1"/>
                </p:cNvSpPr>
                <p:nvPr/>
              </p:nvSpPr>
              <p:spPr bwMode="auto">
                <a:xfrm>
                  <a:off x="1525" y="1939"/>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4" name="Line 743"/>
                <p:cNvSpPr>
                  <a:spLocks noChangeShapeType="1"/>
                </p:cNvSpPr>
                <p:nvPr/>
              </p:nvSpPr>
              <p:spPr bwMode="auto">
                <a:xfrm>
                  <a:off x="1532" y="19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5" name="Oval 744"/>
                <p:cNvSpPr>
                  <a:spLocks noChangeArrowheads="1"/>
                </p:cNvSpPr>
                <p:nvPr/>
              </p:nvSpPr>
              <p:spPr bwMode="auto">
                <a:xfrm>
                  <a:off x="1539" y="183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6" name="Line 745"/>
                <p:cNvSpPr>
                  <a:spLocks noChangeShapeType="1"/>
                </p:cNvSpPr>
                <p:nvPr/>
              </p:nvSpPr>
              <p:spPr bwMode="auto">
                <a:xfrm>
                  <a:off x="1539" y="1837"/>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7" name="Line 746"/>
                <p:cNvSpPr>
                  <a:spLocks noChangeShapeType="1"/>
                </p:cNvSpPr>
                <p:nvPr/>
              </p:nvSpPr>
              <p:spPr bwMode="auto">
                <a:xfrm>
                  <a:off x="1546" y="1831"/>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8" name="Oval 747"/>
                <p:cNvSpPr>
                  <a:spLocks noChangeArrowheads="1"/>
                </p:cNvSpPr>
                <p:nvPr/>
              </p:nvSpPr>
              <p:spPr bwMode="auto">
                <a:xfrm>
                  <a:off x="1553" y="1722"/>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9" name="Line 748"/>
                <p:cNvSpPr>
                  <a:spLocks noChangeShapeType="1"/>
                </p:cNvSpPr>
                <p:nvPr/>
              </p:nvSpPr>
              <p:spPr bwMode="auto">
                <a:xfrm>
                  <a:off x="1553" y="172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0" name="Line 749"/>
                <p:cNvSpPr>
                  <a:spLocks noChangeShapeType="1"/>
                </p:cNvSpPr>
                <p:nvPr/>
              </p:nvSpPr>
              <p:spPr bwMode="auto">
                <a:xfrm>
                  <a:off x="1560" y="172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1" name="Oval 750"/>
                <p:cNvSpPr>
                  <a:spLocks noChangeArrowheads="1"/>
                </p:cNvSpPr>
                <p:nvPr/>
              </p:nvSpPr>
              <p:spPr bwMode="auto">
                <a:xfrm>
                  <a:off x="1568" y="1606"/>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2" name="Line 751"/>
                <p:cNvSpPr>
                  <a:spLocks noChangeShapeType="1"/>
                </p:cNvSpPr>
                <p:nvPr/>
              </p:nvSpPr>
              <p:spPr bwMode="auto">
                <a:xfrm>
                  <a:off x="1567" y="16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3" name="Line 752"/>
                <p:cNvSpPr>
                  <a:spLocks noChangeShapeType="1"/>
                </p:cNvSpPr>
                <p:nvPr/>
              </p:nvSpPr>
              <p:spPr bwMode="auto">
                <a:xfrm>
                  <a:off x="1574" y="160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4" name="Oval 753"/>
                <p:cNvSpPr>
                  <a:spLocks noChangeArrowheads="1"/>
                </p:cNvSpPr>
                <p:nvPr/>
              </p:nvSpPr>
              <p:spPr bwMode="auto">
                <a:xfrm>
                  <a:off x="1582" y="148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5" name="Line 754"/>
                <p:cNvSpPr>
                  <a:spLocks noChangeShapeType="1"/>
                </p:cNvSpPr>
                <p:nvPr/>
              </p:nvSpPr>
              <p:spPr bwMode="auto">
                <a:xfrm>
                  <a:off x="1581" y="149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6" name="Line 755"/>
                <p:cNvSpPr>
                  <a:spLocks noChangeShapeType="1"/>
                </p:cNvSpPr>
                <p:nvPr/>
              </p:nvSpPr>
              <p:spPr bwMode="auto">
                <a:xfrm>
                  <a:off x="1588" y="1486"/>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7" name="Oval 756"/>
                <p:cNvSpPr>
                  <a:spLocks noChangeArrowheads="1"/>
                </p:cNvSpPr>
                <p:nvPr/>
              </p:nvSpPr>
              <p:spPr bwMode="auto">
                <a:xfrm>
                  <a:off x="1596" y="136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8" name="Line 757"/>
                <p:cNvSpPr>
                  <a:spLocks noChangeShapeType="1"/>
                </p:cNvSpPr>
                <p:nvPr/>
              </p:nvSpPr>
              <p:spPr bwMode="auto">
                <a:xfrm>
                  <a:off x="1595" y="137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9" name="Line 758"/>
                <p:cNvSpPr>
                  <a:spLocks noChangeShapeType="1"/>
                </p:cNvSpPr>
                <p:nvPr/>
              </p:nvSpPr>
              <p:spPr bwMode="auto">
                <a:xfrm>
                  <a:off x="1602" y="13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0" name="Oval 759"/>
                <p:cNvSpPr>
                  <a:spLocks noChangeArrowheads="1"/>
                </p:cNvSpPr>
                <p:nvPr/>
              </p:nvSpPr>
              <p:spPr bwMode="auto">
                <a:xfrm>
                  <a:off x="1609" y="1244"/>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1" name="Line 760"/>
                <p:cNvSpPr>
                  <a:spLocks noChangeShapeType="1"/>
                </p:cNvSpPr>
                <p:nvPr/>
              </p:nvSpPr>
              <p:spPr bwMode="auto">
                <a:xfrm>
                  <a:off x="1609" y="125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2" name="Line 761"/>
                <p:cNvSpPr>
                  <a:spLocks noChangeShapeType="1"/>
                </p:cNvSpPr>
                <p:nvPr/>
              </p:nvSpPr>
              <p:spPr bwMode="auto">
                <a:xfrm>
                  <a:off x="1616" y="124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3" name="Oval 762"/>
                <p:cNvSpPr>
                  <a:spLocks noChangeArrowheads="1"/>
                </p:cNvSpPr>
                <p:nvPr/>
              </p:nvSpPr>
              <p:spPr bwMode="auto">
                <a:xfrm>
                  <a:off x="1623" y="1129"/>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4" name="Line 763"/>
                <p:cNvSpPr>
                  <a:spLocks noChangeShapeType="1"/>
                </p:cNvSpPr>
                <p:nvPr/>
              </p:nvSpPr>
              <p:spPr bwMode="auto">
                <a:xfrm>
                  <a:off x="1623" y="113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5" name="Line 764"/>
                <p:cNvSpPr>
                  <a:spLocks noChangeShapeType="1"/>
                </p:cNvSpPr>
                <p:nvPr/>
              </p:nvSpPr>
              <p:spPr bwMode="auto">
                <a:xfrm>
                  <a:off x="1630" y="112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6" name="Oval 765"/>
                <p:cNvSpPr>
                  <a:spLocks noChangeArrowheads="1"/>
                </p:cNvSpPr>
                <p:nvPr/>
              </p:nvSpPr>
              <p:spPr bwMode="auto">
                <a:xfrm>
                  <a:off x="1637" y="1021"/>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7" name="Line 766"/>
                <p:cNvSpPr>
                  <a:spLocks noChangeShapeType="1"/>
                </p:cNvSpPr>
                <p:nvPr/>
              </p:nvSpPr>
              <p:spPr bwMode="auto">
                <a:xfrm>
                  <a:off x="1637" y="1028"/>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8" name="Line 767"/>
                <p:cNvSpPr>
                  <a:spLocks noChangeShapeType="1"/>
                </p:cNvSpPr>
                <p:nvPr/>
              </p:nvSpPr>
              <p:spPr bwMode="auto">
                <a:xfrm>
                  <a:off x="1644" y="102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9" name="Oval 768"/>
                <p:cNvSpPr>
                  <a:spLocks noChangeArrowheads="1"/>
                </p:cNvSpPr>
                <p:nvPr/>
              </p:nvSpPr>
              <p:spPr bwMode="auto">
                <a:xfrm>
                  <a:off x="1651" y="925"/>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0" name="Line 769"/>
                <p:cNvSpPr>
                  <a:spLocks noChangeShapeType="1"/>
                </p:cNvSpPr>
                <p:nvPr/>
              </p:nvSpPr>
              <p:spPr bwMode="auto">
                <a:xfrm>
                  <a:off x="1651" y="93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1" name="Line 770"/>
                <p:cNvSpPr>
                  <a:spLocks noChangeShapeType="1"/>
                </p:cNvSpPr>
                <p:nvPr/>
              </p:nvSpPr>
              <p:spPr bwMode="auto">
                <a:xfrm>
                  <a:off x="1658" y="92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2" name="Oval 771"/>
                <p:cNvSpPr>
                  <a:spLocks noChangeArrowheads="1"/>
                </p:cNvSpPr>
                <p:nvPr/>
              </p:nvSpPr>
              <p:spPr bwMode="auto">
                <a:xfrm>
                  <a:off x="1666" y="84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3" name="Line 772"/>
                <p:cNvSpPr>
                  <a:spLocks noChangeShapeType="1"/>
                </p:cNvSpPr>
                <p:nvPr/>
              </p:nvSpPr>
              <p:spPr bwMode="auto">
                <a:xfrm>
                  <a:off x="1665" y="85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4" name="Line 773"/>
                <p:cNvSpPr>
                  <a:spLocks noChangeShapeType="1"/>
                </p:cNvSpPr>
                <p:nvPr/>
              </p:nvSpPr>
              <p:spPr bwMode="auto">
                <a:xfrm>
                  <a:off x="1672" y="844"/>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5" name="Oval 774"/>
                <p:cNvSpPr>
                  <a:spLocks noChangeArrowheads="1"/>
                </p:cNvSpPr>
                <p:nvPr/>
              </p:nvSpPr>
              <p:spPr bwMode="auto">
                <a:xfrm>
                  <a:off x="1680" y="78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6" name="Line 775"/>
                <p:cNvSpPr>
                  <a:spLocks noChangeShapeType="1"/>
                </p:cNvSpPr>
                <p:nvPr/>
              </p:nvSpPr>
              <p:spPr bwMode="auto">
                <a:xfrm>
                  <a:off x="1679" y="78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7" name="Line 776"/>
                <p:cNvSpPr>
                  <a:spLocks noChangeShapeType="1"/>
                </p:cNvSpPr>
                <p:nvPr/>
              </p:nvSpPr>
              <p:spPr bwMode="auto">
                <a:xfrm>
                  <a:off x="1686" y="78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8" name="Oval 777"/>
                <p:cNvSpPr>
                  <a:spLocks noChangeArrowheads="1"/>
                </p:cNvSpPr>
                <p:nvPr/>
              </p:nvSpPr>
              <p:spPr bwMode="auto">
                <a:xfrm>
                  <a:off x="1694" y="73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9" name="Line 778"/>
                <p:cNvSpPr>
                  <a:spLocks noChangeShapeType="1"/>
                </p:cNvSpPr>
                <p:nvPr/>
              </p:nvSpPr>
              <p:spPr bwMode="auto">
                <a:xfrm>
                  <a:off x="1694" y="74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0" name="Line 779"/>
                <p:cNvSpPr>
                  <a:spLocks noChangeShapeType="1"/>
                </p:cNvSpPr>
                <p:nvPr/>
              </p:nvSpPr>
              <p:spPr bwMode="auto">
                <a:xfrm>
                  <a:off x="1700" y="73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1" name="Oval 780"/>
                <p:cNvSpPr>
                  <a:spLocks noChangeArrowheads="1"/>
                </p:cNvSpPr>
                <p:nvPr/>
              </p:nvSpPr>
              <p:spPr bwMode="auto">
                <a:xfrm>
                  <a:off x="1708" y="712"/>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2" name="Line 781"/>
                <p:cNvSpPr>
                  <a:spLocks noChangeShapeType="1"/>
                </p:cNvSpPr>
                <p:nvPr/>
              </p:nvSpPr>
              <p:spPr bwMode="auto">
                <a:xfrm>
                  <a:off x="1708" y="71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3" name="Line 782"/>
                <p:cNvSpPr>
                  <a:spLocks noChangeShapeType="1"/>
                </p:cNvSpPr>
                <p:nvPr/>
              </p:nvSpPr>
              <p:spPr bwMode="auto">
                <a:xfrm>
                  <a:off x="1714" y="71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4" name="Oval 783"/>
                <p:cNvSpPr>
                  <a:spLocks noChangeArrowheads="1"/>
                </p:cNvSpPr>
                <p:nvPr/>
              </p:nvSpPr>
              <p:spPr bwMode="auto">
                <a:xfrm>
                  <a:off x="1722" y="712"/>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5" name="Line 784"/>
                <p:cNvSpPr>
                  <a:spLocks noChangeShapeType="1"/>
                </p:cNvSpPr>
                <p:nvPr/>
              </p:nvSpPr>
              <p:spPr bwMode="auto">
                <a:xfrm>
                  <a:off x="1722" y="718"/>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6" name="Line 785"/>
                <p:cNvSpPr>
                  <a:spLocks noChangeShapeType="1"/>
                </p:cNvSpPr>
                <p:nvPr/>
              </p:nvSpPr>
              <p:spPr bwMode="auto">
                <a:xfrm>
                  <a:off x="1728" y="711"/>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7" name="Oval 786"/>
                <p:cNvSpPr>
                  <a:spLocks noChangeArrowheads="1"/>
                </p:cNvSpPr>
                <p:nvPr/>
              </p:nvSpPr>
              <p:spPr bwMode="auto">
                <a:xfrm>
                  <a:off x="1735" y="733"/>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8" name="Line 787"/>
                <p:cNvSpPr>
                  <a:spLocks noChangeShapeType="1"/>
                </p:cNvSpPr>
                <p:nvPr/>
              </p:nvSpPr>
              <p:spPr bwMode="auto">
                <a:xfrm>
                  <a:off x="1735" y="739"/>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9" name="Line 788"/>
                <p:cNvSpPr>
                  <a:spLocks noChangeShapeType="1"/>
                </p:cNvSpPr>
                <p:nvPr/>
              </p:nvSpPr>
              <p:spPr bwMode="auto">
                <a:xfrm>
                  <a:off x="1742" y="732"/>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0" name="Oval 789"/>
                <p:cNvSpPr>
                  <a:spLocks noChangeArrowheads="1"/>
                </p:cNvSpPr>
                <p:nvPr/>
              </p:nvSpPr>
              <p:spPr bwMode="auto">
                <a:xfrm>
                  <a:off x="1750" y="77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1" name="Line 790"/>
                <p:cNvSpPr>
                  <a:spLocks noChangeShapeType="1"/>
                </p:cNvSpPr>
                <p:nvPr/>
              </p:nvSpPr>
              <p:spPr bwMode="auto">
                <a:xfrm>
                  <a:off x="1749" y="78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2" name="Line 791"/>
                <p:cNvSpPr>
                  <a:spLocks noChangeShapeType="1"/>
                </p:cNvSpPr>
                <p:nvPr/>
              </p:nvSpPr>
              <p:spPr bwMode="auto">
                <a:xfrm>
                  <a:off x="1756" y="77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3" name="Oval 792"/>
                <p:cNvSpPr>
                  <a:spLocks noChangeArrowheads="1"/>
                </p:cNvSpPr>
                <p:nvPr/>
              </p:nvSpPr>
              <p:spPr bwMode="auto">
                <a:xfrm>
                  <a:off x="1764" y="83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4" name="Line 793"/>
                <p:cNvSpPr>
                  <a:spLocks noChangeShapeType="1"/>
                </p:cNvSpPr>
                <p:nvPr/>
              </p:nvSpPr>
              <p:spPr bwMode="auto">
                <a:xfrm>
                  <a:off x="1763" y="84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5" name="Line 794"/>
                <p:cNvSpPr>
                  <a:spLocks noChangeShapeType="1"/>
                </p:cNvSpPr>
                <p:nvPr/>
              </p:nvSpPr>
              <p:spPr bwMode="auto">
                <a:xfrm>
                  <a:off x="1770" y="83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6" name="Oval 795"/>
                <p:cNvSpPr>
                  <a:spLocks noChangeArrowheads="1"/>
                </p:cNvSpPr>
                <p:nvPr/>
              </p:nvSpPr>
              <p:spPr bwMode="auto">
                <a:xfrm>
                  <a:off x="1778" y="91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7" name="Line 796"/>
                <p:cNvSpPr>
                  <a:spLocks noChangeShapeType="1"/>
                </p:cNvSpPr>
                <p:nvPr/>
              </p:nvSpPr>
              <p:spPr bwMode="auto">
                <a:xfrm>
                  <a:off x="1777" y="92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8" name="Line 797"/>
                <p:cNvSpPr>
                  <a:spLocks noChangeShapeType="1"/>
                </p:cNvSpPr>
                <p:nvPr/>
              </p:nvSpPr>
              <p:spPr bwMode="auto">
                <a:xfrm>
                  <a:off x="1784" y="91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9" name="Oval 798"/>
                <p:cNvSpPr>
                  <a:spLocks noChangeArrowheads="1"/>
                </p:cNvSpPr>
                <p:nvPr/>
              </p:nvSpPr>
              <p:spPr bwMode="auto">
                <a:xfrm>
                  <a:off x="1792" y="101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0" name="Line 799"/>
                <p:cNvSpPr>
                  <a:spLocks noChangeShapeType="1"/>
                </p:cNvSpPr>
                <p:nvPr/>
              </p:nvSpPr>
              <p:spPr bwMode="auto">
                <a:xfrm>
                  <a:off x="1792" y="102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1" name="Line 800"/>
                <p:cNvSpPr>
                  <a:spLocks noChangeShapeType="1"/>
                </p:cNvSpPr>
                <p:nvPr/>
              </p:nvSpPr>
              <p:spPr bwMode="auto">
                <a:xfrm>
                  <a:off x="1798" y="101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2" name="Oval 801"/>
                <p:cNvSpPr>
                  <a:spLocks noChangeArrowheads="1"/>
                </p:cNvSpPr>
                <p:nvPr/>
              </p:nvSpPr>
              <p:spPr bwMode="auto">
                <a:xfrm>
                  <a:off x="1806" y="1120"/>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3" name="Line 802"/>
                <p:cNvSpPr>
                  <a:spLocks noChangeShapeType="1"/>
                </p:cNvSpPr>
                <p:nvPr/>
              </p:nvSpPr>
              <p:spPr bwMode="auto">
                <a:xfrm>
                  <a:off x="1806" y="112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4" name="Line 803"/>
                <p:cNvSpPr>
                  <a:spLocks noChangeShapeType="1"/>
                </p:cNvSpPr>
                <p:nvPr/>
              </p:nvSpPr>
              <p:spPr bwMode="auto">
                <a:xfrm>
                  <a:off x="1812" y="1120"/>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5" name="Oval 804"/>
                <p:cNvSpPr>
                  <a:spLocks noChangeArrowheads="1"/>
                </p:cNvSpPr>
                <p:nvPr/>
              </p:nvSpPr>
              <p:spPr bwMode="auto">
                <a:xfrm>
                  <a:off x="1820" y="123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6" name="Line 805"/>
                <p:cNvSpPr>
                  <a:spLocks noChangeShapeType="1"/>
                </p:cNvSpPr>
                <p:nvPr/>
              </p:nvSpPr>
              <p:spPr bwMode="auto">
                <a:xfrm>
                  <a:off x="1820" y="124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7" name="Line 806"/>
                <p:cNvSpPr>
                  <a:spLocks noChangeShapeType="1"/>
                </p:cNvSpPr>
                <p:nvPr/>
              </p:nvSpPr>
              <p:spPr bwMode="auto">
                <a:xfrm>
                  <a:off x="1826" y="123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8" name="Oval 807"/>
                <p:cNvSpPr>
                  <a:spLocks noChangeArrowheads="1"/>
                </p:cNvSpPr>
                <p:nvPr/>
              </p:nvSpPr>
              <p:spPr bwMode="auto">
                <a:xfrm>
                  <a:off x="1834" y="135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sp>
            <p:nvSpPr>
              <p:cNvPr id="14" name="Line 809"/>
              <p:cNvSpPr>
                <a:spLocks noChangeShapeType="1"/>
              </p:cNvSpPr>
              <p:nvPr/>
            </p:nvSpPr>
            <p:spPr bwMode="auto">
              <a:xfrm>
                <a:off x="2911475" y="216058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 name="Line 810"/>
              <p:cNvSpPr>
                <a:spLocks noChangeShapeType="1"/>
              </p:cNvSpPr>
              <p:nvPr/>
            </p:nvSpPr>
            <p:spPr bwMode="auto">
              <a:xfrm>
                <a:off x="2921000" y="214947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 name="Oval 811"/>
              <p:cNvSpPr>
                <a:spLocks noChangeArrowheads="1"/>
              </p:cNvSpPr>
              <p:nvPr/>
            </p:nvSpPr>
            <p:spPr bwMode="auto">
              <a:xfrm>
                <a:off x="2933700" y="23447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 name="Line 812"/>
              <p:cNvSpPr>
                <a:spLocks noChangeShapeType="1"/>
              </p:cNvSpPr>
              <p:nvPr/>
            </p:nvSpPr>
            <p:spPr bwMode="auto">
              <a:xfrm>
                <a:off x="2933700" y="23542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 name="Line 813"/>
              <p:cNvSpPr>
                <a:spLocks noChangeShapeType="1"/>
              </p:cNvSpPr>
              <p:nvPr/>
            </p:nvSpPr>
            <p:spPr bwMode="auto">
              <a:xfrm>
                <a:off x="2943225" y="2343151"/>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 name="Oval 814"/>
              <p:cNvSpPr>
                <a:spLocks noChangeArrowheads="1"/>
              </p:cNvSpPr>
              <p:nvPr/>
            </p:nvSpPr>
            <p:spPr bwMode="auto">
              <a:xfrm>
                <a:off x="2955925" y="25336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0" name="Line 815"/>
              <p:cNvSpPr>
                <a:spLocks noChangeShapeType="1"/>
              </p:cNvSpPr>
              <p:nvPr/>
            </p:nvSpPr>
            <p:spPr bwMode="auto">
              <a:xfrm>
                <a:off x="2954338" y="25447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1" name="Line 816"/>
              <p:cNvSpPr>
                <a:spLocks noChangeShapeType="1"/>
              </p:cNvSpPr>
              <p:nvPr/>
            </p:nvSpPr>
            <p:spPr bwMode="auto">
              <a:xfrm>
                <a:off x="2965450" y="25336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2" name="Oval 817"/>
              <p:cNvSpPr>
                <a:spLocks noChangeArrowheads="1"/>
              </p:cNvSpPr>
              <p:nvPr/>
            </p:nvSpPr>
            <p:spPr bwMode="auto">
              <a:xfrm>
                <a:off x="2978150" y="271938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3" name="Line 818"/>
              <p:cNvSpPr>
                <a:spLocks noChangeShapeType="1"/>
              </p:cNvSpPr>
              <p:nvPr/>
            </p:nvSpPr>
            <p:spPr bwMode="auto">
              <a:xfrm>
                <a:off x="2978150" y="272891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4" name="Line 819"/>
              <p:cNvSpPr>
                <a:spLocks noChangeShapeType="1"/>
              </p:cNvSpPr>
              <p:nvPr/>
            </p:nvSpPr>
            <p:spPr bwMode="auto">
              <a:xfrm>
                <a:off x="2989263" y="27193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5" name="Oval 820"/>
              <p:cNvSpPr>
                <a:spLocks noChangeArrowheads="1"/>
              </p:cNvSpPr>
              <p:nvPr/>
            </p:nvSpPr>
            <p:spPr bwMode="auto">
              <a:xfrm>
                <a:off x="3000375" y="2894013"/>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6" name="Line 821"/>
              <p:cNvSpPr>
                <a:spLocks noChangeShapeType="1"/>
              </p:cNvSpPr>
              <p:nvPr/>
            </p:nvSpPr>
            <p:spPr bwMode="auto">
              <a:xfrm>
                <a:off x="3000375" y="29035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7" name="Line 822"/>
              <p:cNvSpPr>
                <a:spLocks noChangeShapeType="1"/>
              </p:cNvSpPr>
              <p:nvPr/>
            </p:nvSpPr>
            <p:spPr bwMode="auto">
              <a:xfrm>
                <a:off x="3011488" y="28924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8" name="Oval 823"/>
              <p:cNvSpPr>
                <a:spLocks noChangeArrowheads="1"/>
              </p:cNvSpPr>
              <p:nvPr/>
            </p:nvSpPr>
            <p:spPr bwMode="auto">
              <a:xfrm>
                <a:off x="3022600" y="30559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9" name="Line 824"/>
              <p:cNvSpPr>
                <a:spLocks noChangeShapeType="1"/>
              </p:cNvSpPr>
              <p:nvPr/>
            </p:nvSpPr>
            <p:spPr bwMode="auto">
              <a:xfrm>
                <a:off x="3022600" y="30654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0" name="Line 825"/>
              <p:cNvSpPr>
                <a:spLocks noChangeShapeType="1"/>
              </p:cNvSpPr>
              <p:nvPr/>
            </p:nvSpPr>
            <p:spPr bwMode="auto">
              <a:xfrm>
                <a:off x="3033713" y="30543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1" name="Oval 826"/>
              <p:cNvSpPr>
                <a:spLocks noChangeArrowheads="1"/>
              </p:cNvSpPr>
              <p:nvPr/>
            </p:nvSpPr>
            <p:spPr bwMode="auto">
              <a:xfrm>
                <a:off x="3044825" y="3203576"/>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2" name="Line 827"/>
              <p:cNvSpPr>
                <a:spLocks noChangeShapeType="1"/>
              </p:cNvSpPr>
              <p:nvPr/>
            </p:nvSpPr>
            <p:spPr bwMode="auto">
              <a:xfrm>
                <a:off x="3044825" y="3213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3" name="Line 828"/>
              <p:cNvSpPr>
                <a:spLocks noChangeShapeType="1"/>
              </p:cNvSpPr>
              <p:nvPr/>
            </p:nvSpPr>
            <p:spPr bwMode="auto">
              <a:xfrm>
                <a:off x="3054350" y="3201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4" name="Oval 829"/>
              <p:cNvSpPr>
                <a:spLocks noChangeArrowheads="1"/>
              </p:cNvSpPr>
              <p:nvPr/>
            </p:nvSpPr>
            <p:spPr bwMode="auto">
              <a:xfrm>
                <a:off x="3067050" y="333533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5" name="Line 830"/>
              <p:cNvSpPr>
                <a:spLocks noChangeShapeType="1"/>
              </p:cNvSpPr>
              <p:nvPr/>
            </p:nvSpPr>
            <p:spPr bwMode="auto">
              <a:xfrm>
                <a:off x="3067050" y="33464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6" name="Line 831"/>
              <p:cNvSpPr>
                <a:spLocks noChangeShapeType="1"/>
              </p:cNvSpPr>
              <p:nvPr/>
            </p:nvSpPr>
            <p:spPr bwMode="auto">
              <a:xfrm>
                <a:off x="3076575" y="33353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7" name="Oval 832"/>
              <p:cNvSpPr>
                <a:spLocks noChangeArrowheads="1"/>
              </p:cNvSpPr>
              <p:nvPr/>
            </p:nvSpPr>
            <p:spPr bwMode="auto">
              <a:xfrm>
                <a:off x="3089275" y="345122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8" name="Line 833"/>
              <p:cNvSpPr>
                <a:spLocks noChangeShapeType="1"/>
              </p:cNvSpPr>
              <p:nvPr/>
            </p:nvSpPr>
            <p:spPr bwMode="auto">
              <a:xfrm>
                <a:off x="3089275" y="34623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39" name="Line 834"/>
              <p:cNvSpPr>
                <a:spLocks noChangeShapeType="1"/>
              </p:cNvSpPr>
              <p:nvPr/>
            </p:nvSpPr>
            <p:spPr bwMode="auto">
              <a:xfrm>
                <a:off x="3098800" y="34512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0" name="Oval 835"/>
              <p:cNvSpPr>
                <a:spLocks noChangeArrowheads="1"/>
              </p:cNvSpPr>
              <p:nvPr/>
            </p:nvSpPr>
            <p:spPr bwMode="auto">
              <a:xfrm>
                <a:off x="3111500" y="3552826"/>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1" name="Line 836"/>
              <p:cNvSpPr>
                <a:spLocks noChangeShapeType="1"/>
              </p:cNvSpPr>
              <p:nvPr/>
            </p:nvSpPr>
            <p:spPr bwMode="auto">
              <a:xfrm>
                <a:off x="3111500" y="35639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2" name="Line 837"/>
              <p:cNvSpPr>
                <a:spLocks noChangeShapeType="1"/>
              </p:cNvSpPr>
              <p:nvPr/>
            </p:nvSpPr>
            <p:spPr bwMode="auto">
              <a:xfrm>
                <a:off x="3121025" y="355282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3" name="Oval 838"/>
              <p:cNvSpPr>
                <a:spLocks noChangeArrowheads="1"/>
              </p:cNvSpPr>
              <p:nvPr/>
            </p:nvSpPr>
            <p:spPr bwMode="auto">
              <a:xfrm>
                <a:off x="3133725" y="36385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4" name="Line 839"/>
              <p:cNvSpPr>
                <a:spLocks noChangeShapeType="1"/>
              </p:cNvSpPr>
              <p:nvPr/>
            </p:nvSpPr>
            <p:spPr bwMode="auto">
              <a:xfrm>
                <a:off x="3133725" y="3648076"/>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5" name="Line 840"/>
              <p:cNvSpPr>
                <a:spLocks noChangeShapeType="1"/>
              </p:cNvSpPr>
              <p:nvPr/>
            </p:nvSpPr>
            <p:spPr bwMode="auto">
              <a:xfrm>
                <a:off x="3144838" y="3638551"/>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6" name="Oval 841"/>
              <p:cNvSpPr>
                <a:spLocks noChangeArrowheads="1"/>
              </p:cNvSpPr>
              <p:nvPr/>
            </p:nvSpPr>
            <p:spPr bwMode="auto">
              <a:xfrm>
                <a:off x="3155950" y="370998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7" name="Line 842"/>
              <p:cNvSpPr>
                <a:spLocks noChangeShapeType="1"/>
              </p:cNvSpPr>
              <p:nvPr/>
            </p:nvSpPr>
            <p:spPr bwMode="auto">
              <a:xfrm>
                <a:off x="3155950" y="3721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8" name="Line 843"/>
              <p:cNvSpPr>
                <a:spLocks noChangeShapeType="1"/>
              </p:cNvSpPr>
              <p:nvPr/>
            </p:nvSpPr>
            <p:spPr bwMode="auto">
              <a:xfrm>
                <a:off x="3167063" y="3709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49" name="Oval 844"/>
              <p:cNvSpPr>
                <a:spLocks noChangeArrowheads="1"/>
              </p:cNvSpPr>
              <p:nvPr/>
            </p:nvSpPr>
            <p:spPr bwMode="auto">
              <a:xfrm>
                <a:off x="3178175" y="3770313"/>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0" name="Line 845"/>
              <p:cNvSpPr>
                <a:spLocks noChangeShapeType="1"/>
              </p:cNvSpPr>
              <p:nvPr/>
            </p:nvSpPr>
            <p:spPr bwMode="auto">
              <a:xfrm>
                <a:off x="3178175" y="3781426"/>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1" name="Line 846"/>
              <p:cNvSpPr>
                <a:spLocks noChangeShapeType="1"/>
              </p:cNvSpPr>
              <p:nvPr/>
            </p:nvSpPr>
            <p:spPr bwMode="auto">
              <a:xfrm>
                <a:off x="3189288" y="3770313"/>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2" name="Oval 847"/>
              <p:cNvSpPr>
                <a:spLocks noChangeArrowheads="1"/>
              </p:cNvSpPr>
              <p:nvPr/>
            </p:nvSpPr>
            <p:spPr bwMode="auto">
              <a:xfrm>
                <a:off x="3200400" y="3819526"/>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3" name="Line 848"/>
              <p:cNvSpPr>
                <a:spLocks noChangeShapeType="1"/>
              </p:cNvSpPr>
              <p:nvPr/>
            </p:nvSpPr>
            <p:spPr bwMode="auto">
              <a:xfrm>
                <a:off x="3200400" y="38290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4" name="Line 849"/>
              <p:cNvSpPr>
                <a:spLocks noChangeShapeType="1"/>
              </p:cNvSpPr>
              <p:nvPr/>
            </p:nvSpPr>
            <p:spPr bwMode="auto">
              <a:xfrm>
                <a:off x="3211513" y="381793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5" name="Oval 850"/>
              <p:cNvSpPr>
                <a:spLocks noChangeArrowheads="1"/>
              </p:cNvSpPr>
              <p:nvPr/>
            </p:nvSpPr>
            <p:spPr bwMode="auto">
              <a:xfrm>
                <a:off x="3222625" y="385762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6" name="Line 851"/>
              <p:cNvSpPr>
                <a:spLocks noChangeShapeType="1"/>
              </p:cNvSpPr>
              <p:nvPr/>
            </p:nvSpPr>
            <p:spPr bwMode="auto">
              <a:xfrm>
                <a:off x="3222625" y="386873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7" name="Line 852"/>
              <p:cNvSpPr>
                <a:spLocks noChangeShapeType="1"/>
              </p:cNvSpPr>
              <p:nvPr/>
            </p:nvSpPr>
            <p:spPr bwMode="auto">
              <a:xfrm>
                <a:off x="3232150" y="385762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8" name="Oval 853"/>
              <p:cNvSpPr>
                <a:spLocks noChangeArrowheads="1"/>
              </p:cNvSpPr>
              <p:nvPr/>
            </p:nvSpPr>
            <p:spPr bwMode="auto">
              <a:xfrm>
                <a:off x="3244850" y="3889376"/>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59" name="Line 854"/>
              <p:cNvSpPr>
                <a:spLocks noChangeShapeType="1"/>
              </p:cNvSpPr>
              <p:nvPr/>
            </p:nvSpPr>
            <p:spPr bwMode="auto">
              <a:xfrm>
                <a:off x="3244850" y="3900488"/>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0" name="Line 855"/>
              <p:cNvSpPr>
                <a:spLocks noChangeShapeType="1"/>
              </p:cNvSpPr>
              <p:nvPr/>
            </p:nvSpPr>
            <p:spPr bwMode="auto">
              <a:xfrm>
                <a:off x="3254375" y="3889376"/>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1" name="Oval 856"/>
              <p:cNvSpPr>
                <a:spLocks noChangeArrowheads="1"/>
              </p:cNvSpPr>
              <p:nvPr/>
            </p:nvSpPr>
            <p:spPr bwMode="auto">
              <a:xfrm>
                <a:off x="3267075" y="391318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2" name="Line 857"/>
              <p:cNvSpPr>
                <a:spLocks noChangeShapeType="1"/>
              </p:cNvSpPr>
              <p:nvPr/>
            </p:nvSpPr>
            <p:spPr bwMode="auto">
              <a:xfrm>
                <a:off x="3267075" y="392430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3" name="Line 858"/>
              <p:cNvSpPr>
                <a:spLocks noChangeShapeType="1"/>
              </p:cNvSpPr>
              <p:nvPr/>
            </p:nvSpPr>
            <p:spPr bwMode="auto">
              <a:xfrm>
                <a:off x="3278188" y="39131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4" name="Oval 859"/>
              <p:cNvSpPr>
                <a:spLocks noChangeArrowheads="1"/>
              </p:cNvSpPr>
              <p:nvPr/>
            </p:nvSpPr>
            <p:spPr bwMode="auto">
              <a:xfrm>
                <a:off x="3289300" y="393223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5" name="Line 860"/>
              <p:cNvSpPr>
                <a:spLocks noChangeShapeType="1"/>
              </p:cNvSpPr>
              <p:nvPr/>
            </p:nvSpPr>
            <p:spPr bwMode="auto">
              <a:xfrm>
                <a:off x="3289300" y="394335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6" name="Line 861"/>
              <p:cNvSpPr>
                <a:spLocks noChangeShapeType="1"/>
              </p:cNvSpPr>
              <p:nvPr/>
            </p:nvSpPr>
            <p:spPr bwMode="auto">
              <a:xfrm>
                <a:off x="3300413" y="39322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7" name="Oval 862"/>
              <p:cNvSpPr>
                <a:spLocks noChangeArrowheads="1"/>
              </p:cNvSpPr>
              <p:nvPr/>
            </p:nvSpPr>
            <p:spPr bwMode="auto">
              <a:xfrm>
                <a:off x="3311525" y="3946526"/>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8" name="Line 863"/>
              <p:cNvSpPr>
                <a:spLocks noChangeShapeType="1"/>
              </p:cNvSpPr>
              <p:nvPr/>
            </p:nvSpPr>
            <p:spPr bwMode="auto">
              <a:xfrm>
                <a:off x="3311525" y="395605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69" name="Line 864"/>
              <p:cNvSpPr>
                <a:spLocks noChangeShapeType="1"/>
              </p:cNvSpPr>
              <p:nvPr/>
            </p:nvSpPr>
            <p:spPr bwMode="auto">
              <a:xfrm>
                <a:off x="3322638" y="394493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0" name="Oval 865"/>
              <p:cNvSpPr>
                <a:spLocks noChangeArrowheads="1"/>
              </p:cNvSpPr>
              <p:nvPr/>
            </p:nvSpPr>
            <p:spPr bwMode="auto">
              <a:xfrm>
                <a:off x="3333750" y="39560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1" name="Line 866"/>
              <p:cNvSpPr>
                <a:spLocks noChangeShapeType="1"/>
              </p:cNvSpPr>
              <p:nvPr/>
            </p:nvSpPr>
            <p:spPr bwMode="auto">
              <a:xfrm>
                <a:off x="3333750" y="39671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2" name="Line 867"/>
              <p:cNvSpPr>
                <a:spLocks noChangeShapeType="1"/>
              </p:cNvSpPr>
              <p:nvPr/>
            </p:nvSpPr>
            <p:spPr bwMode="auto">
              <a:xfrm>
                <a:off x="3344863" y="39560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3" name="Oval 868"/>
              <p:cNvSpPr>
                <a:spLocks noChangeArrowheads="1"/>
              </p:cNvSpPr>
              <p:nvPr/>
            </p:nvSpPr>
            <p:spPr bwMode="auto">
              <a:xfrm>
                <a:off x="3357563" y="396398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4" name="Line 869"/>
              <p:cNvSpPr>
                <a:spLocks noChangeShapeType="1"/>
              </p:cNvSpPr>
              <p:nvPr/>
            </p:nvSpPr>
            <p:spPr bwMode="auto">
              <a:xfrm>
                <a:off x="3355975" y="3975101"/>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5" name="Line 870"/>
              <p:cNvSpPr>
                <a:spLocks noChangeShapeType="1"/>
              </p:cNvSpPr>
              <p:nvPr/>
            </p:nvSpPr>
            <p:spPr bwMode="auto">
              <a:xfrm>
                <a:off x="3367088" y="3963988"/>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6" name="Oval 871"/>
              <p:cNvSpPr>
                <a:spLocks noChangeArrowheads="1"/>
              </p:cNvSpPr>
              <p:nvPr/>
            </p:nvSpPr>
            <p:spPr bwMode="auto">
              <a:xfrm>
                <a:off x="3379788" y="39703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7" name="Line 872"/>
              <p:cNvSpPr>
                <a:spLocks noChangeShapeType="1"/>
              </p:cNvSpPr>
              <p:nvPr/>
            </p:nvSpPr>
            <p:spPr bwMode="auto">
              <a:xfrm>
                <a:off x="3378200" y="39798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8" name="Line 873"/>
              <p:cNvSpPr>
                <a:spLocks noChangeShapeType="1"/>
              </p:cNvSpPr>
              <p:nvPr/>
            </p:nvSpPr>
            <p:spPr bwMode="auto">
              <a:xfrm>
                <a:off x="3389313" y="39703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79" name="Oval 874"/>
              <p:cNvSpPr>
                <a:spLocks noChangeArrowheads="1"/>
              </p:cNvSpPr>
              <p:nvPr/>
            </p:nvSpPr>
            <p:spPr bwMode="auto">
              <a:xfrm>
                <a:off x="3400425" y="3973513"/>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0" name="Line 875"/>
              <p:cNvSpPr>
                <a:spLocks noChangeShapeType="1"/>
              </p:cNvSpPr>
              <p:nvPr/>
            </p:nvSpPr>
            <p:spPr bwMode="auto">
              <a:xfrm>
                <a:off x="3400425" y="398462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1" name="Line 876"/>
              <p:cNvSpPr>
                <a:spLocks noChangeShapeType="1"/>
              </p:cNvSpPr>
              <p:nvPr/>
            </p:nvSpPr>
            <p:spPr bwMode="auto">
              <a:xfrm>
                <a:off x="3411538" y="3973513"/>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2" name="Oval 877"/>
              <p:cNvSpPr>
                <a:spLocks noChangeArrowheads="1"/>
              </p:cNvSpPr>
              <p:nvPr/>
            </p:nvSpPr>
            <p:spPr bwMode="auto">
              <a:xfrm>
                <a:off x="3422650" y="3976688"/>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3" name="Line 878"/>
              <p:cNvSpPr>
                <a:spLocks noChangeShapeType="1"/>
              </p:cNvSpPr>
              <p:nvPr/>
            </p:nvSpPr>
            <p:spPr bwMode="auto">
              <a:xfrm>
                <a:off x="3422650" y="3987801"/>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4" name="Line 879"/>
              <p:cNvSpPr>
                <a:spLocks noChangeShapeType="1"/>
              </p:cNvSpPr>
              <p:nvPr/>
            </p:nvSpPr>
            <p:spPr bwMode="auto">
              <a:xfrm>
                <a:off x="3433763" y="3976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5" name="Oval 880"/>
              <p:cNvSpPr>
                <a:spLocks noChangeArrowheads="1"/>
              </p:cNvSpPr>
              <p:nvPr/>
            </p:nvSpPr>
            <p:spPr bwMode="auto">
              <a:xfrm>
                <a:off x="3444875" y="3978276"/>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6" name="Line 881"/>
              <p:cNvSpPr>
                <a:spLocks noChangeShapeType="1"/>
              </p:cNvSpPr>
              <p:nvPr/>
            </p:nvSpPr>
            <p:spPr bwMode="auto">
              <a:xfrm>
                <a:off x="3444875" y="3989388"/>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7" name="Line 882"/>
              <p:cNvSpPr>
                <a:spLocks noChangeShapeType="1"/>
              </p:cNvSpPr>
              <p:nvPr/>
            </p:nvSpPr>
            <p:spPr bwMode="auto">
              <a:xfrm>
                <a:off x="3455988" y="3978276"/>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8" name="Oval 883"/>
              <p:cNvSpPr>
                <a:spLocks noChangeArrowheads="1"/>
              </p:cNvSpPr>
              <p:nvPr/>
            </p:nvSpPr>
            <p:spPr bwMode="auto">
              <a:xfrm>
                <a:off x="3467100" y="3979863"/>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89" name="Line 884"/>
              <p:cNvSpPr>
                <a:spLocks noChangeShapeType="1"/>
              </p:cNvSpPr>
              <p:nvPr/>
            </p:nvSpPr>
            <p:spPr bwMode="auto">
              <a:xfrm>
                <a:off x="3467100" y="399097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0" name="Line 885"/>
              <p:cNvSpPr>
                <a:spLocks noChangeShapeType="1"/>
              </p:cNvSpPr>
              <p:nvPr/>
            </p:nvSpPr>
            <p:spPr bwMode="auto">
              <a:xfrm>
                <a:off x="3478213" y="3979863"/>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1" name="Oval 886"/>
              <p:cNvSpPr>
                <a:spLocks noChangeArrowheads="1"/>
              </p:cNvSpPr>
              <p:nvPr/>
            </p:nvSpPr>
            <p:spPr bwMode="auto">
              <a:xfrm>
                <a:off x="3490913" y="39814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2" name="Line 887"/>
              <p:cNvSpPr>
                <a:spLocks noChangeShapeType="1"/>
              </p:cNvSpPr>
              <p:nvPr/>
            </p:nvSpPr>
            <p:spPr bwMode="auto">
              <a:xfrm>
                <a:off x="3489325" y="3990976"/>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3" name="Line 888"/>
              <p:cNvSpPr>
                <a:spLocks noChangeShapeType="1"/>
              </p:cNvSpPr>
              <p:nvPr/>
            </p:nvSpPr>
            <p:spPr bwMode="auto">
              <a:xfrm>
                <a:off x="3500438" y="3979863"/>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4" name="Oval 889"/>
              <p:cNvSpPr>
                <a:spLocks noChangeArrowheads="1"/>
              </p:cNvSpPr>
              <p:nvPr/>
            </p:nvSpPr>
            <p:spPr bwMode="auto">
              <a:xfrm>
                <a:off x="3513138" y="3981451"/>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5" name="Line 890"/>
              <p:cNvSpPr>
                <a:spLocks noChangeShapeType="1"/>
              </p:cNvSpPr>
              <p:nvPr/>
            </p:nvSpPr>
            <p:spPr bwMode="auto">
              <a:xfrm>
                <a:off x="3511550"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6" name="Line 891"/>
              <p:cNvSpPr>
                <a:spLocks noChangeShapeType="1"/>
              </p:cNvSpPr>
              <p:nvPr/>
            </p:nvSpPr>
            <p:spPr bwMode="auto">
              <a:xfrm>
                <a:off x="3522663" y="3981451"/>
                <a:ext cx="0" cy="2222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7" name="Oval 892"/>
              <p:cNvSpPr>
                <a:spLocks noChangeArrowheads="1"/>
              </p:cNvSpPr>
              <p:nvPr/>
            </p:nvSpPr>
            <p:spPr bwMode="auto">
              <a:xfrm>
                <a:off x="3535363"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8" name="Line 893"/>
              <p:cNvSpPr>
                <a:spLocks noChangeShapeType="1"/>
              </p:cNvSpPr>
              <p:nvPr/>
            </p:nvSpPr>
            <p:spPr bwMode="auto">
              <a:xfrm>
                <a:off x="3533775"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99" name="Line 894"/>
              <p:cNvSpPr>
                <a:spLocks noChangeShapeType="1"/>
              </p:cNvSpPr>
              <p:nvPr/>
            </p:nvSpPr>
            <p:spPr bwMode="auto">
              <a:xfrm>
                <a:off x="35448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0" name="Oval 895"/>
              <p:cNvSpPr>
                <a:spLocks noChangeArrowheads="1"/>
              </p:cNvSpPr>
              <p:nvPr/>
            </p:nvSpPr>
            <p:spPr bwMode="auto">
              <a:xfrm>
                <a:off x="3557588"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1" name="Line 896"/>
              <p:cNvSpPr>
                <a:spLocks noChangeShapeType="1"/>
              </p:cNvSpPr>
              <p:nvPr/>
            </p:nvSpPr>
            <p:spPr bwMode="auto">
              <a:xfrm>
                <a:off x="35575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 name="Line 897"/>
              <p:cNvSpPr>
                <a:spLocks noChangeShapeType="1"/>
              </p:cNvSpPr>
              <p:nvPr/>
            </p:nvSpPr>
            <p:spPr bwMode="auto">
              <a:xfrm>
                <a:off x="35671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 name="Oval 898"/>
              <p:cNvSpPr>
                <a:spLocks noChangeArrowheads="1"/>
              </p:cNvSpPr>
              <p:nvPr/>
            </p:nvSpPr>
            <p:spPr bwMode="auto">
              <a:xfrm>
                <a:off x="3579813" y="3983038"/>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 name="Line 899"/>
              <p:cNvSpPr>
                <a:spLocks noChangeShapeType="1"/>
              </p:cNvSpPr>
              <p:nvPr/>
            </p:nvSpPr>
            <p:spPr bwMode="auto">
              <a:xfrm>
                <a:off x="35798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 name="Line 900"/>
              <p:cNvSpPr>
                <a:spLocks noChangeShapeType="1"/>
              </p:cNvSpPr>
              <p:nvPr/>
            </p:nvSpPr>
            <p:spPr bwMode="auto">
              <a:xfrm>
                <a:off x="35893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 name="Oval 901"/>
              <p:cNvSpPr>
                <a:spLocks noChangeArrowheads="1"/>
              </p:cNvSpPr>
              <p:nvPr/>
            </p:nvSpPr>
            <p:spPr bwMode="auto">
              <a:xfrm>
                <a:off x="3600450"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 name="Line 902"/>
              <p:cNvSpPr>
                <a:spLocks noChangeShapeType="1"/>
              </p:cNvSpPr>
              <p:nvPr/>
            </p:nvSpPr>
            <p:spPr bwMode="auto">
              <a:xfrm>
                <a:off x="360045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 name="Line 903"/>
              <p:cNvSpPr>
                <a:spLocks noChangeShapeType="1"/>
              </p:cNvSpPr>
              <p:nvPr/>
            </p:nvSpPr>
            <p:spPr bwMode="auto">
              <a:xfrm>
                <a:off x="36115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 name="Oval 904"/>
              <p:cNvSpPr>
                <a:spLocks noChangeArrowheads="1"/>
              </p:cNvSpPr>
              <p:nvPr/>
            </p:nvSpPr>
            <p:spPr bwMode="auto">
              <a:xfrm>
                <a:off x="3622675"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 name="Line 905"/>
              <p:cNvSpPr>
                <a:spLocks noChangeShapeType="1"/>
              </p:cNvSpPr>
              <p:nvPr/>
            </p:nvSpPr>
            <p:spPr bwMode="auto">
              <a:xfrm>
                <a:off x="362267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 name="Line 906"/>
              <p:cNvSpPr>
                <a:spLocks noChangeShapeType="1"/>
              </p:cNvSpPr>
              <p:nvPr/>
            </p:nvSpPr>
            <p:spPr bwMode="auto">
              <a:xfrm>
                <a:off x="36337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 name="Oval 907"/>
              <p:cNvSpPr>
                <a:spLocks noChangeArrowheads="1"/>
              </p:cNvSpPr>
              <p:nvPr/>
            </p:nvSpPr>
            <p:spPr bwMode="auto">
              <a:xfrm>
                <a:off x="36464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 name="Line 908"/>
              <p:cNvSpPr>
                <a:spLocks noChangeShapeType="1"/>
              </p:cNvSpPr>
              <p:nvPr/>
            </p:nvSpPr>
            <p:spPr bwMode="auto">
              <a:xfrm>
                <a:off x="364490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 name="Line 909"/>
              <p:cNvSpPr>
                <a:spLocks noChangeShapeType="1"/>
              </p:cNvSpPr>
              <p:nvPr/>
            </p:nvSpPr>
            <p:spPr bwMode="auto">
              <a:xfrm>
                <a:off x="36560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 name="Oval 910"/>
              <p:cNvSpPr>
                <a:spLocks noChangeArrowheads="1"/>
              </p:cNvSpPr>
              <p:nvPr/>
            </p:nvSpPr>
            <p:spPr bwMode="auto">
              <a:xfrm>
                <a:off x="36687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 name="Line 911"/>
              <p:cNvSpPr>
                <a:spLocks noChangeShapeType="1"/>
              </p:cNvSpPr>
              <p:nvPr/>
            </p:nvSpPr>
            <p:spPr bwMode="auto">
              <a:xfrm>
                <a:off x="366712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 name="Line 912"/>
              <p:cNvSpPr>
                <a:spLocks noChangeShapeType="1"/>
              </p:cNvSpPr>
              <p:nvPr/>
            </p:nvSpPr>
            <p:spPr bwMode="auto">
              <a:xfrm>
                <a:off x="36782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 name="Oval 913"/>
              <p:cNvSpPr>
                <a:spLocks noChangeArrowheads="1"/>
              </p:cNvSpPr>
              <p:nvPr/>
            </p:nvSpPr>
            <p:spPr bwMode="auto">
              <a:xfrm>
                <a:off x="36909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 name="Line 914"/>
              <p:cNvSpPr>
                <a:spLocks noChangeShapeType="1"/>
              </p:cNvSpPr>
              <p:nvPr/>
            </p:nvSpPr>
            <p:spPr bwMode="auto">
              <a:xfrm>
                <a:off x="36909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 name="Line 915"/>
              <p:cNvSpPr>
                <a:spLocks noChangeShapeType="1"/>
              </p:cNvSpPr>
              <p:nvPr/>
            </p:nvSpPr>
            <p:spPr bwMode="auto">
              <a:xfrm>
                <a:off x="37004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 name="Oval 916"/>
              <p:cNvSpPr>
                <a:spLocks noChangeArrowheads="1"/>
              </p:cNvSpPr>
              <p:nvPr/>
            </p:nvSpPr>
            <p:spPr bwMode="auto">
              <a:xfrm>
                <a:off x="37131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 name="Line 917"/>
              <p:cNvSpPr>
                <a:spLocks noChangeShapeType="1"/>
              </p:cNvSpPr>
              <p:nvPr/>
            </p:nvSpPr>
            <p:spPr bwMode="auto">
              <a:xfrm>
                <a:off x="37131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 name="Line 918"/>
              <p:cNvSpPr>
                <a:spLocks noChangeShapeType="1"/>
              </p:cNvSpPr>
              <p:nvPr/>
            </p:nvSpPr>
            <p:spPr bwMode="auto">
              <a:xfrm>
                <a:off x="37226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 name="Oval 919"/>
              <p:cNvSpPr>
                <a:spLocks noChangeArrowheads="1"/>
              </p:cNvSpPr>
              <p:nvPr/>
            </p:nvSpPr>
            <p:spPr bwMode="auto">
              <a:xfrm>
                <a:off x="37353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 name="Line 920"/>
              <p:cNvSpPr>
                <a:spLocks noChangeShapeType="1"/>
              </p:cNvSpPr>
              <p:nvPr/>
            </p:nvSpPr>
            <p:spPr bwMode="auto">
              <a:xfrm>
                <a:off x="37353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 name="Line 921"/>
              <p:cNvSpPr>
                <a:spLocks noChangeShapeType="1"/>
              </p:cNvSpPr>
              <p:nvPr/>
            </p:nvSpPr>
            <p:spPr bwMode="auto">
              <a:xfrm>
                <a:off x="37449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 name="Oval 922"/>
              <p:cNvSpPr>
                <a:spLocks noChangeArrowheads="1"/>
              </p:cNvSpPr>
              <p:nvPr/>
            </p:nvSpPr>
            <p:spPr bwMode="auto">
              <a:xfrm>
                <a:off x="37576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 name="Line 923"/>
              <p:cNvSpPr>
                <a:spLocks noChangeShapeType="1"/>
              </p:cNvSpPr>
              <p:nvPr/>
            </p:nvSpPr>
            <p:spPr bwMode="auto">
              <a:xfrm>
                <a:off x="37576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 name="Line 924"/>
              <p:cNvSpPr>
                <a:spLocks noChangeShapeType="1"/>
              </p:cNvSpPr>
              <p:nvPr/>
            </p:nvSpPr>
            <p:spPr bwMode="auto">
              <a:xfrm>
                <a:off x="37671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 name="Oval 925"/>
              <p:cNvSpPr>
                <a:spLocks noChangeArrowheads="1"/>
              </p:cNvSpPr>
              <p:nvPr/>
            </p:nvSpPr>
            <p:spPr bwMode="auto">
              <a:xfrm>
                <a:off x="37798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 name="Line 926"/>
              <p:cNvSpPr>
                <a:spLocks noChangeShapeType="1"/>
              </p:cNvSpPr>
              <p:nvPr/>
            </p:nvSpPr>
            <p:spPr bwMode="auto">
              <a:xfrm>
                <a:off x="377825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 name="Line 927"/>
              <p:cNvSpPr>
                <a:spLocks noChangeShapeType="1"/>
              </p:cNvSpPr>
              <p:nvPr/>
            </p:nvSpPr>
            <p:spPr bwMode="auto">
              <a:xfrm>
                <a:off x="37893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 name="Oval 928"/>
              <p:cNvSpPr>
                <a:spLocks noChangeArrowheads="1"/>
              </p:cNvSpPr>
              <p:nvPr/>
            </p:nvSpPr>
            <p:spPr bwMode="auto">
              <a:xfrm>
                <a:off x="38020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 name="Line 929"/>
              <p:cNvSpPr>
                <a:spLocks noChangeShapeType="1"/>
              </p:cNvSpPr>
              <p:nvPr/>
            </p:nvSpPr>
            <p:spPr bwMode="auto">
              <a:xfrm>
                <a:off x="3800475"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 name="Line 930"/>
              <p:cNvSpPr>
                <a:spLocks noChangeShapeType="1"/>
              </p:cNvSpPr>
              <p:nvPr/>
            </p:nvSpPr>
            <p:spPr bwMode="auto">
              <a:xfrm>
                <a:off x="38115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 name="Oval 931"/>
              <p:cNvSpPr>
                <a:spLocks noChangeArrowheads="1"/>
              </p:cNvSpPr>
              <p:nvPr/>
            </p:nvSpPr>
            <p:spPr bwMode="auto">
              <a:xfrm>
                <a:off x="38242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 name="Line 932"/>
              <p:cNvSpPr>
                <a:spLocks noChangeShapeType="1"/>
              </p:cNvSpPr>
              <p:nvPr/>
            </p:nvSpPr>
            <p:spPr bwMode="auto">
              <a:xfrm>
                <a:off x="3822700"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 name="Line 933"/>
              <p:cNvSpPr>
                <a:spLocks noChangeShapeType="1"/>
              </p:cNvSpPr>
              <p:nvPr/>
            </p:nvSpPr>
            <p:spPr bwMode="auto">
              <a:xfrm>
                <a:off x="38338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 name="Oval 934"/>
              <p:cNvSpPr>
                <a:spLocks noChangeArrowheads="1"/>
              </p:cNvSpPr>
              <p:nvPr/>
            </p:nvSpPr>
            <p:spPr bwMode="auto">
              <a:xfrm>
                <a:off x="38465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 name="Line 935"/>
              <p:cNvSpPr>
                <a:spLocks noChangeShapeType="1"/>
              </p:cNvSpPr>
              <p:nvPr/>
            </p:nvSpPr>
            <p:spPr bwMode="auto">
              <a:xfrm>
                <a:off x="38465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 name="Line 936"/>
              <p:cNvSpPr>
                <a:spLocks noChangeShapeType="1"/>
              </p:cNvSpPr>
              <p:nvPr/>
            </p:nvSpPr>
            <p:spPr bwMode="auto">
              <a:xfrm>
                <a:off x="385762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 name="Oval 937"/>
              <p:cNvSpPr>
                <a:spLocks noChangeArrowheads="1"/>
              </p:cNvSpPr>
              <p:nvPr/>
            </p:nvSpPr>
            <p:spPr bwMode="auto">
              <a:xfrm>
                <a:off x="38687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 name="Line 938"/>
              <p:cNvSpPr>
                <a:spLocks noChangeShapeType="1"/>
              </p:cNvSpPr>
              <p:nvPr/>
            </p:nvSpPr>
            <p:spPr bwMode="auto">
              <a:xfrm>
                <a:off x="38687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 name="Line 939"/>
              <p:cNvSpPr>
                <a:spLocks noChangeShapeType="1"/>
              </p:cNvSpPr>
              <p:nvPr/>
            </p:nvSpPr>
            <p:spPr bwMode="auto">
              <a:xfrm>
                <a:off x="38782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 name="Oval 940"/>
              <p:cNvSpPr>
                <a:spLocks noChangeArrowheads="1"/>
              </p:cNvSpPr>
              <p:nvPr/>
            </p:nvSpPr>
            <p:spPr bwMode="auto">
              <a:xfrm>
                <a:off x="38909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 name="Line 941"/>
              <p:cNvSpPr>
                <a:spLocks noChangeShapeType="1"/>
              </p:cNvSpPr>
              <p:nvPr/>
            </p:nvSpPr>
            <p:spPr bwMode="auto">
              <a:xfrm>
                <a:off x="38909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 name="Line 942"/>
              <p:cNvSpPr>
                <a:spLocks noChangeShapeType="1"/>
              </p:cNvSpPr>
              <p:nvPr/>
            </p:nvSpPr>
            <p:spPr bwMode="auto">
              <a:xfrm>
                <a:off x="39004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 name="Oval 943"/>
              <p:cNvSpPr>
                <a:spLocks noChangeArrowheads="1"/>
              </p:cNvSpPr>
              <p:nvPr/>
            </p:nvSpPr>
            <p:spPr bwMode="auto">
              <a:xfrm>
                <a:off x="39131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 name="Line 944"/>
              <p:cNvSpPr>
                <a:spLocks noChangeShapeType="1"/>
              </p:cNvSpPr>
              <p:nvPr/>
            </p:nvSpPr>
            <p:spPr bwMode="auto">
              <a:xfrm>
                <a:off x="39131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 name="Line 945"/>
              <p:cNvSpPr>
                <a:spLocks noChangeShapeType="1"/>
              </p:cNvSpPr>
              <p:nvPr/>
            </p:nvSpPr>
            <p:spPr bwMode="auto">
              <a:xfrm>
                <a:off x="39227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 name="Oval 946"/>
              <p:cNvSpPr>
                <a:spLocks noChangeArrowheads="1"/>
              </p:cNvSpPr>
              <p:nvPr/>
            </p:nvSpPr>
            <p:spPr bwMode="auto">
              <a:xfrm>
                <a:off x="39354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 name="Line 947"/>
              <p:cNvSpPr>
                <a:spLocks noChangeShapeType="1"/>
              </p:cNvSpPr>
              <p:nvPr/>
            </p:nvSpPr>
            <p:spPr bwMode="auto">
              <a:xfrm>
                <a:off x="39354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 name="Line 948"/>
              <p:cNvSpPr>
                <a:spLocks noChangeShapeType="1"/>
              </p:cNvSpPr>
              <p:nvPr/>
            </p:nvSpPr>
            <p:spPr bwMode="auto">
              <a:xfrm>
                <a:off x="39449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 name="Oval 949"/>
              <p:cNvSpPr>
                <a:spLocks noChangeArrowheads="1"/>
              </p:cNvSpPr>
              <p:nvPr/>
            </p:nvSpPr>
            <p:spPr bwMode="auto">
              <a:xfrm>
                <a:off x="39576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 name="Line 950"/>
              <p:cNvSpPr>
                <a:spLocks noChangeShapeType="1"/>
              </p:cNvSpPr>
              <p:nvPr/>
            </p:nvSpPr>
            <p:spPr bwMode="auto">
              <a:xfrm>
                <a:off x="39576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 name="Line 951"/>
              <p:cNvSpPr>
                <a:spLocks noChangeShapeType="1"/>
              </p:cNvSpPr>
              <p:nvPr/>
            </p:nvSpPr>
            <p:spPr bwMode="auto">
              <a:xfrm>
                <a:off x="396716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 name="Oval 952"/>
              <p:cNvSpPr>
                <a:spLocks noChangeArrowheads="1"/>
              </p:cNvSpPr>
              <p:nvPr/>
            </p:nvSpPr>
            <p:spPr bwMode="auto">
              <a:xfrm>
                <a:off x="39798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 name="Line 953"/>
              <p:cNvSpPr>
                <a:spLocks noChangeShapeType="1"/>
              </p:cNvSpPr>
              <p:nvPr/>
            </p:nvSpPr>
            <p:spPr bwMode="auto">
              <a:xfrm>
                <a:off x="39798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 name="Line 954"/>
              <p:cNvSpPr>
                <a:spLocks noChangeShapeType="1"/>
              </p:cNvSpPr>
              <p:nvPr/>
            </p:nvSpPr>
            <p:spPr bwMode="auto">
              <a:xfrm>
                <a:off x="399097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 name="Oval 955"/>
              <p:cNvSpPr>
                <a:spLocks noChangeArrowheads="1"/>
              </p:cNvSpPr>
              <p:nvPr/>
            </p:nvSpPr>
            <p:spPr bwMode="auto">
              <a:xfrm>
                <a:off x="40020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 name="Line 956"/>
              <p:cNvSpPr>
                <a:spLocks noChangeShapeType="1"/>
              </p:cNvSpPr>
              <p:nvPr/>
            </p:nvSpPr>
            <p:spPr bwMode="auto">
              <a:xfrm>
                <a:off x="40020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 name="Line 957"/>
              <p:cNvSpPr>
                <a:spLocks noChangeShapeType="1"/>
              </p:cNvSpPr>
              <p:nvPr/>
            </p:nvSpPr>
            <p:spPr bwMode="auto">
              <a:xfrm>
                <a:off x="4013200"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 name="Oval 958"/>
              <p:cNvSpPr>
                <a:spLocks noChangeArrowheads="1"/>
              </p:cNvSpPr>
              <p:nvPr/>
            </p:nvSpPr>
            <p:spPr bwMode="auto">
              <a:xfrm>
                <a:off x="402431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4" name="Line 959"/>
              <p:cNvSpPr>
                <a:spLocks noChangeShapeType="1"/>
              </p:cNvSpPr>
              <p:nvPr/>
            </p:nvSpPr>
            <p:spPr bwMode="auto">
              <a:xfrm>
                <a:off x="40243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 name="Line 960"/>
              <p:cNvSpPr>
                <a:spLocks noChangeShapeType="1"/>
              </p:cNvSpPr>
              <p:nvPr/>
            </p:nvSpPr>
            <p:spPr bwMode="auto">
              <a:xfrm>
                <a:off x="4035425"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 name="Oval 961"/>
              <p:cNvSpPr>
                <a:spLocks noChangeArrowheads="1"/>
              </p:cNvSpPr>
              <p:nvPr/>
            </p:nvSpPr>
            <p:spPr bwMode="auto">
              <a:xfrm>
                <a:off x="404653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 name="Line 962"/>
              <p:cNvSpPr>
                <a:spLocks noChangeShapeType="1"/>
              </p:cNvSpPr>
              <p:nvPr/>
            </p:nvSpPr>
            <p:spPr bwMode="auto">
              <a:xfrm>
                <a:off x="40465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 name="Line 963"/>
              <p:cNvSpPr>
                <a:spLocks noChangeShapeType="1"/>
              </p:cNvSpPr>
              <p:nvPr/>
            </p:nvSpPr>
            <p:spPr bwMode="auto">
              <a:xfrm>
                <a:off x="4057650"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 name="Oval 964"/>
              <p:cNvSpPr>
                <a:spLocks noChangeArrowheads="1"/>
              </p:cNvSpPr>
              <p:nvPr/>
            </p:nvSpPr>
            <p:spPr bwMode="auto">
              <a:xfrm>
                <a:off x="406876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 name="Line 965"/>
              <p:cNvSpPr>
                <a:spLocks noChangeShapeType="1"/>
              </p:cNvSpPr>
              <p:nvPr/>
            </p:nvSpPr>
            <p:spPr bwMode="auto">
              <a:xfrm>
                <a:off x="40687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 name="Line 966"/>
              <p:cNvSpPr>
                <a:spLocks noChangeShapeType="1"/>
              </p:cNvSpPr>
              <p:nvPr/>
            </p:nvSpPr>
            <p:spPr bwMode="auto">
              <a:xfrm>
                <a:off x="407828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 name="Oval 967"/>
              <p:cNvSpPr>
                <a:spLocks noChangeArrowheads="1"/>
              </p:cNvSpPr>
              <p:nvPr/>
            </p:nvSpPr>
            <p:spPr bwMode="auto">
              <a:xfrm>
                <a:off x="40909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 name="Line 968"/>
              <p:cNvSpPr>
                <a:spLocks noChangeShapeType="1"/>
              </p:cNvSpPr>
              <p:nvPr/>
            </p:nvSpPr>
            <p:spPr bwMode="auto">
              <a:xfrm>
                <a:off x="40909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 name="Line 969"/>
              <p:cNvSpPr>
                <a:spLocks noChangeShapeType="1"/>
              </p:cNvSpPr>
              <p:nvPr/>
            </p:nvSpPr>
            <p:spPr bwMode="auto">
              <a:xfrm>
                <a:off x="4100513"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 name="Oval 970"/>
              <p:cNvSpPr>
                <a:spLocks noChangeArrowheads="1"/>
              </p:cNvSpPr>
              <p:nvPr/>
            </p:nvSpPr>
            <p:spPr bwMode="auto">
              <a:xfrm>
                <a:off x="41132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 name="Line 971"/>
              <p:cNvSpPr>
                <a:spLocks noChangeShapeType="1"/>
              </p:cNvSpPr>
              <p:nvPr/>
            </p:nvSpPr>
            <p:spPr bwMode="auto">
              <a:xfrm>
                <a:off x="4113213"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 name="Line 972"/>
              <p:cNvSpPr>
                <a:spLocks noChangeShapeType="1"/>
              </p:cNvSpPr>
              <p:nvPr/>
            </p:nvSpPr>
            <p:spPr bwMode="auto">
              <a:xfrm>
                <a:off x="4122738"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 name="Oval 973"/>
              <p:cNvSpPr>
                <a:spLocks noChangeArrowheads="1"/>
              </p:cNvSpPr>
              <p:nvPr/>
            </p:nvSpPr>
            <p:spPr bwMode="auto">
              <a:xfrm>
                <a:off x="413543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 name="Line 974"/>
              <p:cNvSpPr>
                <a:spLocks noChangeShapeType="1"/>
              </p:cNvSpPr>
              <p:nvPr/>
            </p:nvSpPr>
            <p:spPr bwMode="auto">
              <a:xfrm>
                <a:off x="4135438"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 name="Line 975"/>
              <p:cNvSpPr>
                <a:spLocks noChangeShapeType="1"/>
              </p:cNvSpPr>
              <p:nvPr/>
            </p:nvSpPr>
            <p:spPr bwMode="auto">
              <a:xfrm>
                <a:off x="414655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 name="Oval 976"/>
              <p:cNvSpPr>
                <a:spLocks noChangeArrowheads="1"/>
              </p:cNvSpPr>
              <p:nvPr/>
            </p:nvSpPr>
            <p:spPr bwMode="auto">
              <a:xfrm>
                <a:off x="4157663"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 name="Line 977"/>
              <p:cNvSpPr>
                <a:spLocks noChangeShapeType="1"/>
              </p:cNvSpPr>
              <p:nvPr/>
            </p:nvSpPr>
            <p:spPr bwMode="auto">
              <a:xfrm>
                <a:off x="41576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 name="Line 978"/>
              <p:cNvSpPr>
                <a:spLocks noChangeShapeType="1"/>
              </p:cNvSpPr>
              <p:nvPr/>
            </p:nvSpPr>
            <p:spPr bwMode="auto">
              <a:xfrm>
                <a:off x="416877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4" name="Oval 979"/>
              <p:cNvSpPr>
                <a:spLocks noChangeArrowheads="1"/>
              </p:cNvSpPr>
              <p:nvPr/>
            </p:nvSpPr>
            <p:spPr bwMode="auto">
              <a:xfrm>
                <a:off x="4179888"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5" name="Line 980"/>
              <p:cNvSpPr>
                <a:spLocks noChangeShapeType="1"/>
              </p:cNvSpPr>
              <p:nvPr/>
            </p:nvSpPr>
            <p:spPr bwMode="auto">
              <a:xfrm>
                <a:off x="417988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6" name="Line 981"/>
              <p:cNvSpPr>
                <a:spLocks noChangeShapeType="1"/>
              </p:cNvSpPr>
              <p:nvPr/>
            </p:nvSpPr>
            <p:spPr bwMode="auto">
              <a:xfrm>
                <a:off x="419100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7" name="Oval 982"/>
              <p:cNvSpPr>
                <a:spLocks noChangeArrowheads="1"/>
              </p:cNvSpPr>
              <p:nvPr/>
            </p:nvSpPr>
            <p:spPr bwMode="auto">
              <a:xfrm>
                <a:off x="420211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8" name="Line 983"/>
              <p:cNvSpPr>
                <a:spLocks noChangeShapeType="1"/>
              </p:cNvSpPr>
              <p:nvPr/>
            </p:nvSpPr>
            <p:spPr bwMode="auto">
              <a:xfrm>
                <a:off x="420211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9" name="Line 984"/>
              <p:cNvSpPr>
                <a:spLocks noChangeShapeType="1"/>
              </p:cNvSpPr>
              <p:nvPr/>
            </p:nvSpPr>
            <p:spPr bwMode="auto">
              <a:xfrm>
                <a:off x="421322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0" name="Oval 985"/>
              <p:cNvSpPr>
                <a:spLocks noChangeArrowheads="1"/>
              </p:cNvSpPr>
              <p:nvPr/>
            </p:nvSpPr>
            <p:spPr bwMode="auto">
              <a:xfrm>
                <a:off x="4225926" y="3983038"/>
                <a:ext cx="20638"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1" name="Line 986"/>
              <p:cNvSpPr>
                <a:spLocks noChangeShapeType="1"/>
              </p:cNvSpPr>
              <p:nvPr/>
            </p:nvSpPr>
            <p:spPr bwMode="auto">
              <a:xfrm>
                <a:off x="4224338"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2" name="Line 987"/>
              <p:cNvSpPr>
                <a:spLocks noChangeShapeType="1"/>
              </p:cNvSpPr>
              <p:nvPr/>
            </p:nvSpPr>
            <p:spPr bwMode="auto">
              <a:xfrm>
                <a:off x="423545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3" name="Freeform 988"/>
              <p:cNvSpPr>
                <a:spLocks/>
              </p:cNvSpPr>
              <p:nvPr/>
            </p:nvSpPr>
            <p:spPr bwMode="auto">
              <a:xfrm>
                <a:off x="1585912" y="1139825"/>
                <a:ext cx="2649538" cy="2852738"/>
              </a:xfrm>
              <a:custGeom>
                <a:avLst/>
                <a:gdLst>
                  <a:gd name="T0" fmla="*/ 28 w 3337"/>
                  <a:gd name="T1" fmla="*/ 3595 h 3595"/>
                  <a:gd name="T2" fmla="*/ 84 w 3337"/>
                  <a:gd name="T3" fmla="*/ 3595 h 3595"/>
                  <a:gd name="T4" fmla="*/ 140 w 3337"/>
                  <a:gd name="T5" fmla="*/ 3595 h 3595"/>
                  <a:gd name="T6" fmla="*/ 196 w 3337"/>
                  <a:gd name="T7" fmla="*/ 3595 h 3595"/>
                  <a:gd name="T8" fmla="*/ 252 w 3337"/>
                  <a:gd name="T9" fmla="*/ 3595 h 3595"/>
                  <a:gd name="T10" fmla="*/ 308 w 3337"/>
                  <a:gd name="T11" fmla="*/ 3595 h 3595"/>
                  <a:gd name="T12" fmla="*/ 365 w 3337"/>
                  <a:gd name="T13" fmla="*/ 3595 h 3595"/>
                  <a:gd name="T14" fmla="*/ 420 w 3337"/>
                  <a:gd name="T15" fmla="*/ 3595 h 3595"/>
                  <a:gd name="T16" fmla="*/ 476 w 3337"/>
                  <a:gd name="T17" fmla="*/ 3594 h 3595"/>
                  <a:gd name="T18" fmla="*/ 533 w 3337"/>
                  <a:gd name="T19" fmla="*/ 3590 h 3595"/>
                  <a:gd name="T20" fmla="*/ 589 w 3337"/>
                  <a:gd name="T21" fmla="*/ 3584 h 3595"/>
                  <a:gd name="T22" fmla="*/ 644 w 3337"/>
                  <a:gd name="T23" fmla="*/ 3573 h 3595"/>
                  <a:gd name="T24" fmla="*/ 701 w 3337"/>
                  <a:gd name="T25" fmla="*/ 3550 h 3595"/>
                  <a:gd name="T26" fmla="*/ 757 w 3337"/>
                  <a:gd name="T27" fmla="*/ 3509 h 3595"/>
                  <a:gd name="T28" fmla="*/ 813 w 3337"/>
                  <a:gd name="T29" fmla="*/ 3442 h 3595"/>
                  <a:gd name="T30" fmla="*/ 870 w 3337"/>
                  <a:gd name="T31" fmla="*/ 3333 h 3595"/>
                  <a:gd name="T32" fmla="*/ 925 w 3337"/>
                  <a:gd name="T33" fmla="*/ 3169 h 3595"/>
                  <a:gd name="T34" fmla="*/ 981 w 3337"/>
                  <a:gd name="T35" fmla="*/ 2937 h 3595"/>
                  <a:gd name="T36" fmla="*/ 1037 w 3337"/>
                  <a:gd name="T37" fmla="*/ 2626 h 3595"/>
                  <a:gd name="T38" fmla="*/ 1094 w 3337"/>
                  <a:gd name="T39" fmla="*/ 2239 h 3595"/>
                  <a:gd name="T40" fmla="*/ 1150 w 3337"/>
                  <a:gd name="T41" fmla="*/ 1789 h 3595"/>
                  <a:gd name="T42" fmla="*/ 1205 w 3337"/>
                  <a:gd name="T43" fmla="*/ 1306 h 3595"/>
                  <a:gd name="T44" fmla="*/ 1262 w 3337"/>
                  <a:gd name="T45" fmla="*/ 835 h 3595"/>
                  <a:gd name="T46" fmla="*/ 1318 w 3337"/>
                  <a:gd name="T47" fmla="*/ 428 h 3595"/>
                  <a:gd name="T48" fmla="*/ 1374 w 3337"/>
                  <a:gd name="T49" fmla="*/ 137 h 3595"/>
                  <a:gd name="T50" fmla="*/ 1431 w 3337"/>
                  <a:gd name="T51" fmla="*/ 2 h 3595"/>
                  <a:gd name="T52" fmla="*/ 1486 w 3337"/>
                  <a:gd name="T53" fmla="*/ 42 h 3595"/>
                  <a:gd name="T54" fmla="*/ 1542 w 3337"/>
                  <a:gd name="T55" fmla="*/ 253 h 3595"/>
                  <a:gd name="T56" fmla="*/ 1599 w 3337"/>
                  <a:gd name="T57" fmla="*/ 604 h 3595"/>
                  <a:gd name="T58" fmla="*/ 1655 w 3337"/>
                  <a:gd name="T59" fmla="*/ 1046 h 3595"/>
                  <a:gd name="T60" fmla="*/ 1710 w 3337"/>
                  <a:gd name="T61" fmla="*/ 1529 h 3595"/>
                  <a:gd name="T62" fmla="*/ 1767 w 3337"/>
                  <a:gd name="T63" fmla="*/ 2003 h 3595"/>
                  <a:gd name="T64" fmla="*/ 1823 w 3337"/>
                  <a:gd name="T65" fmla="*/ 2426 h 3595"/>
                  <a:gd name="T66" fmla="*/ 1879 w 3337"/>
                  <a:gd name="T67" fmla="*/ 2779 h 3595"/>
                  <a:gd name="T68" fmla="*/ 1934 w 3337"/>
                  <a:gd name="T69" fmla="*/ 3053 h 3595"/>
                  <a:gd name="T70" fmla="*/ 1991 w 3337"/>
                  <a:gd name="T71" fmla="*/ 3252 h 3595"/>
                  <a:gd name="T72" fmla="*/ 2047 w 3337"/>
                  <a:gd name="T73" fmla="*/ 3388 h 3595"/>
                  <a:gd name="T74" fmla="*/ 2103 w 3337"/>
                  <a:gd name="T75" fmla="*/ 3477 h 3595"/>
                  <a:gd name="T76" fmla="*/ 2160 w 3337"/>
                  <a:gd name="T77" fmla="*/ 3531 h 3595"/>
                  <a:gd name="T78" fmla="*/ 2215 w 3337"/>
                  <a:gd name="T79" fmla="*/ 3562 h 3595"/>
                  <a:gd name="T80" fmla="*/ 2271 w 3337"/>
                  <a:gd name="T81" fmla="*/ 3579 h 3595"/>
                  <a:gd name="T82" fmla="*/ 2328 w 3337"/>
                  <a:gd name="T83" fmla="*/ 3588 h 3595"/>
                  <a:gd name="T84" fmla="*/ 2384 w 3337"/>
                  <a:gd name="T85" fmla="*/ 3591 h 3595"/>
                  <a:gd name="T86" fmla="*/ 2440 w 3337"/>
                  <a:gd name="T87" fmla="*/ 3594 h 3595"/>
                  <a:gd name="T88" fmla="*/ 2497 w 3337"/>
                  <a:gd name="T89" fmla="*/ 3595 h 3595"/>
                  <a:gd name="T90" fmla="*/ 2552 w 3337"/>
                  <a:gd name="T91" fmla="*/ 3595 h 3595"/>
                  <a:gd name="T92" fmla="*/ 2608 w 3337"/>
                  <a:gd name="T93" fmla="*/ 3595 h 3595"/>
                  <a:gd name="T94" fmla="*/ 2665 w 3337"/>
                  <a:gd name="T95" fmla="*/ 3595 h 3595"/>
                  <a:gd name="T96" fmla="*/ 2721 w 3337"/>
                  <a:gd name="T97" fmla="*/ 3595 h 3595"/>
                  <a:gd name="T98" fmla="*/ 2776 w 3337"/>
                  <a:gd name="T99" fmla="*/ 3595 h 3595"/>
                  <a:gd name="T100" fmla="*/ 2832 w 3337"/>
                  <a:gd name="T101" fmla="*/ 3595 h 3595"/>
                  <a:gd name="T102" fmla="*/ 2889 w 3337"/>
                  <a:gd name="T103" fmla="*/ 3595 h 3595"/>
                  <a:gd name="T104" fmla="*/ 2945 w 3337"/>
                  <a:gd name="T105" fmla="*/ 3595 h 3595"/>
                  <a:gd name="T106" fmla="*/ 3000 w 3337"/>
                  <a:gd name="T107" fmla="*/ 3595 h 3595"/>
                  <a:gd name="T108" fmla="*/ 3057 w 3337"/>
                  <a:gd name="T109" fmla="*/ 3595 h 3595"/>
                  <a:gd name="T110" fmla="*/ 3113 w 3337"/>
                  <a:gd name="T111" fmla="*/ 3595 h 3595"/>
                  <a:gd name="T112" fmla="*/ 3169 w 3337"/>
                  <a:gd name="T113" fmla="*/ 3595 h 3595"/>
                  <a:gd name="T114" fmla="*/ 3226 w 3337"/>
                  <a:gd name="T115" fmla="*/ 3595 h 3595"/>
                  <a:gd name="T116" fmla="*/ 3281 w 3337"/>
                  <a:gd name="T117" fmla="*/ 3595 h 3595"/>
                  <a:gd name="T118" fmla="*/ 3337 w 3337"/>
                  <a:gd name="T119" fmla="*/ 3595 h 3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37" h="3595">
                    <a:moveTo>
                      <a:pt x="0" y="3595"/>
                    </a:moveTo>
                    <a:lnTo>
                      <a:pt x="28" y="3595"/>
                    </a:lnTo>
                    <a:lnTo>
                      <a:pt x="56" y="3595"/>
                    </a:lnTo>
                    <a:lnTo>
                      <a:pt x="84" y="3595"/>
                    </a:lnTo>
                    <a:lnTo>
                      <a:pt x="111" y="3595"/>
                    </a:lnTo>
                    <a:lnTo>
                      <a:pt x="140" y="3595"/>
                    </a:lnTo>
                    <a:lnTo>
                      <a:pt x="168" y="3595"/>
                    </a:lnTo>
                    <a:lnTo>
                      <a:pt x="196" y="3595"/>
                    </a:lnTo>
                    <a:lnTo>
                      <a:pt x="224" y="3595"/>
                    </a:lnTo>
                    <a:lnTo>
                      <a:pt x="252" y="3595"/>
                    </a:lnTo>
                    <a:lnTo>
                      <a:pt x="280" y="3595"/>
                    </a:lnTo>
                    <a:lnTo>
                      <a:pt x="308" y="3595"/>
                    </a:lnTo>
                    <a:lnTo>
                      <a:pt x="337" y="3595"/>
                    </a:lnTo>
                    <a:lnTo>
                      <a:pt x="365" y="3595"/>
                    </a:lnTo>
                    <a:lnTo>
                      <a:pt x="392" y="3595"/>
                    </a:lnTo>
                    <a:lnTo>
                      <a:pt x="420" y="3595"/>
                    </a:lnTo>
                    <a:lnTo>
                      <a:pt x="448" y="3594"/>
                    </a:lnTo>
                    <a:lnTo>
                      <a:pt x="476" y="3594"/>
                    </a:lnTo>
                    <a:lnTo>
                      <a:pt x="505" y="3592"/>
                    </a:lnTo>
                    <a:lnTo>
                      <a:pt x="533" y="3590"/>
                    </a:lnTo>
                    <a:lnTo>
                      <a:pt x="561" y="3588"/>
                    </a:lnTo>
                    <a:lnTo>
                      <a:pt x="589" y="3584"/>
                    </a:lnTo>
                    <a:lnTo>
                      <a:pt x="617" y="3579"/>
                    </a:lnTo>
                    <a:lnTo>
                      <a:pt x="644" y="3573"/>
                    </a:lnTo>
                    <a:lnTo>
                      <a:pt x="672" y="3563"/>
                    </a:lnTo>
                    <a:lnTo>
                      <a:pt x="701" y="3550"/>
                    </a:lnTo>
                    <a:lnTo>
                      <a:pt x="729" y="3532"/>
                    </a:lnTo>
                    <a:lnTo>
                      <a:pt x="757" y="3509"/>
                    </a:lnTo>
                    <a:lnTo>
                      <a:pt x="785" y="3480"/>
                    </a:lnTo>
                    <a:lnTo>
                      <a:pt x="813" y="3442"/>
                    </a:lnTo>
                    <a:lnTo>
                      <a:pt x="841" y="3393"/>
                    </a:lnTo>
                    <a:lnTo>
                      <a:pt x="870" y="3333"/>
                    </a:lnTo>
                    <a:lnTo>
                      <a:pt x="898" y="3259"/>
                    </a:lnTo>
                    <a:lnTo>
                      <a:pt x="925" y="3169"/>
                    </a:lnTo>
                    <a:lnTo>
                      <a:pt x="953" y="3062"/>
                    </a:lnTo>
                    <a:lnTo>
                      <a:pt x="981" y="2937"/>
                    </a:lnTo>
                    <a:lnTo>
                      <a:pt x="1009" y="2791"/>
                    </a:lnTo>
                    <a:lnTo>
                      <a:pt x="1037" y="2626"/>
                    </a:lnTo>
                    <a:lnTo>
                      <a:pt x="1066" y="2442"/>
                    </a:lnTo>
                    <a:lnTo>
                      <a:pt x="1094" y="2239"/>
                    </a:lnTo>
                    <a:lnTo>
                      <a:pt x="1122" y="2020"/>
                    </a:lnTo>
                    <a:lnTo>
                      <a:pt x="1150" y="1789"/>
                    </a:lnTo>
                    <a:lnTo>
                      <a:pt x="1177" y="1549"/>
                    </a:lnTo>
                    <a:lnTo>
                      <a:pt x="1205" y="1306"/>
                    </a:lnTo>
                    <a:lnTo>
                      <a:pt x="1234" y="1066"/>
                    </a:lnTo>
                    <a:lnTo>
                      <a:pt x="1262" y="835"/>
                    </a:lnTo>
                    <a:lnTo>
                      <a:pt x="1290" y="620"/>
                    </a:lnTo>
                    <a:lnTo>
                      <a:pt x="1318" y="428"/>
                    </a:lnTo>
                    <a:lnTo>
                      <a:pt x="1346" y="265"/>
                    </a:lnTo>
                    <a:lnTo>
                      <a:pt x="1374" y="137"/>
                    </a:lnTo>
                    <a:lnTo>
                      <a:pt x="1403" y="47"/>
                    </a:lnTo>
                    <a:lnTo>
                      <a:pt x="1431" y="2"/>
                    </a:lnTo>
                    <a:lnTo>
                      <a:pt x="1458" y="0"/>
                    </a:lnTo>
                    <a:lnTo>
                      <a:pt x="1486" y="42"/>
                    </a:lnTo>
                    <a:lnTo>
                      <a:pt x="1514" y="128"/>
                    </a:lnTo>
                    <a:lnTo>
                      <a:pt x="1542" y="253"/>
                    </a:lnTo>
                    <a:lnTo>
                      <a:pt x="1570" y="413"/>
                    </a:lnTo>
                    <a:lnTo>
                      <a:pt x="1599" y="604"/>
                    </a:lnTo>
                    <a:lnTo>
                      <a:pt x="1627" y="816"/>
                    </a:lnTo>
                    <a:lnTo>
                      <a:pt x="1655" y="1046"/>
                    </a:lnTo>
                    <a:lnTo>
                      <a:pt x="1682" y="1286"/>
                    </a:lnTo>
                    <a:lnTo>
                      <a:pt x="1710" y="1529"/>
                    </a:lnTo>
                    <a:lnTo>
                      <a:pt x="1738" y="1770"/>
                    </a:lnTo>
                    <a:lnTo>
                      <a:pt x="1767" y="2003"/>
                    </a:lnTo>
                    <a:lnTo>
                      <a:pt x="1795" y="2222"/>
                    </a:lnTo>
                    <a:lnTo>
                      <a:pt x="1823" y="2426"/>
                    </a:lnTo>
                    <a:lnTo>
                      <a:pt x="1851" y="2612"/>
                    </a:lnTo>
                    <a:lnTo>
                      <a:pt x="1879" y="2779"/>
                    </a:lnTo>
                    <a:lnTo>
                      <a:pt x="1907" y="2926"/>
                    </a:lnTo>
                    <a:lnTo>
                      <a:pt x="1934" y="3053"/>
                    </a:lnTo>
                    <a:lnTo>
                      <a:pt x="1964" y="3161"/>
                    </a:lnTo>
                    <a:lnTo>
                      <a:pt x="1991" y="3252"/>
                    </a:lnTo>
                    <a:lnTo>
                      <a:pt x="2019" y="3327"/>
                    </a:lnTo>
                    <a:lnTo>
                      <a:pt x="2047" y="3388"/>
                    </a:lnTo>
                    <a:lnTo>
                      <a:pt x="2075" y="3438"/>
                    </a:lnTo>
                    <a:lnTo>
                      <a:pt x="2103" y="3477"/>
                    </a:lnTo>
                    <a:lnTo>
                      <a:pt x="2132" y="3508"/>
                    </a:lnTo>
                    <a:lnTo>
                      <a:pt x="2160" y="3531"/>
                    </a:lnTo>
                    <a:lnTo>
                      <a:pt x="2188" y="3548"/>
                    </a:lnTo>
                    <a:lnTo>
                      <a:pt x="2215" y="3562"/>
                    </a:lnTo>
                    <a:lnTo>
                      <a:pt x="2243" y="3572"/>
                    </a:lnTo>
                    <a:lnTo>
                      <a:pt x="2271" y="3579"/>
                    </a:lnTo>
                    <a:lnTo>
                      <a:pt x="2300" y="3584"/>
                    </a:lnTo>
                    <a:lnTo>
                      <a:pt x="2328" y="3588"/>
                    </a:lnTo>
                    <a:lnTo>
                      <a:pt x="2356" y="3590"/>
                    </a:lnTo>
                    <a:lnTo>
                      <a:pt x="2384" y="3591"/>
                    </a:lnTo>
                    <a:lnTo>
                      <a:pt x="2412" y="3592"/>
                    </a:lnTo>
                    <a:lnTo>
                      <a:pt x="2440" y="3594"/>
                    </a:lnTo>
                    <a:lnTo>
                      <a:pt x="2467" y="3595"/>
                    </a:lnTo>
                    <a:lnTo>
                      <a:pt x="2497" y="3595"/>
                    </a:lnTo>
                    <a:lnTo>
                      <a:pt x="2524" y="3595"/>
                    </a:lnTo>
                    <a:lnTo>
                      <a:pt x="2552" y="3595"/>
                    </a:lnTo>
                    <a:lnTo>
                      <a:pt x="2580" y="3595"/>
                    </a:lnTo>
                    <a:lnTo>
                      <a:pt x="2608" y="3595"/>
                    </a:lnTo>
                    <a:lnTo>
                      <a:pt x="2636" y="3595"/>
                    </a:lnTo>
                    <a:lnTo>
                      <a:pt x="2665" y="3595"/>
                    </a:lnTo>
                    <a:lnTo>
                      <a:pt x="2693" y="3595"/>
                    </a:lnTo>
                    <a:lnTo>
                      <a:pt x="2721" y="3595"/>
                    </a:lnTo>
                    <a:lnTo>
                      <a:pt x="2748" y="3595"/>
                    </a:lnTo>
                    <a:lnTo>
                      <a:pt x="2776" y="3595"/>
                    </a:lnTo>
                    <a:lnTo>
                      <a:pt x="2804" y="3595"/>
                    </a:lnTo>
                    <a:lnTo>
                      <a:pt x="2832" y="3595"/>
                    </a:lnTo>
                    <a:lnTo>
                      <a:pt x="2861" y="3595"/>
                    </a:lnTo>
                    <a:lnTo>
                      <a:pt x="2889" y="3595"/>
                    </a:lnTo>
                    <a:lnTo>
                      <a:pt x="2917" y="3595"/>
                    </a:lnTo>
                    <a:lnTo>
                      <a:pt x="2945" y="3595"/>
                    </a:lnTo>
                    <a:lnTo>
                      <a:pt x="2973" y="3595"/>
                    </a:lnTo>
                    <a:lnTo>
                      <a:pt x="3000" y="3595"/>
                    </a:lnTo>
                    <a:lnTo>
                      <a:pt x="3029" y="3595"/>
                    </a:lnTo>
                    <a:lnTo>
                      <a:pt x="3057" y="3595"/>
                    </a:lnTo>
                    <a:lnTo>
                      <a:pt x="3085" y="3595"/>
                    </a:lnTo>
                    <a:lnTo>
                      <a:pt x="3113" y="3595"/>
                    </a:lnTo>
                    <a:lnTo>
                      <a:pt x="3141" y="3595"/>
                    </a:lnTo>
                    <a:lnTo>
                      <a:pt x="3169" y="3595"/>
                    </a:lnTo>
                    <a:lnTo>
                      <a:pt x="3197" y="3595"/>
                    </a:lnTo>
                    <a:lnTo>
                      <a:pt x="3226" y="3595"/>
                    </a:lnTo>
                    <a:lnTo>
                      <a:pt x="3254" y="3595"/>
                    </a:lnTo>
                    <a:lnTo>
                      <a:pt x="3281" y="3595"/>
                    </a:lnTo>
                    <a:lnTo>
                      <a:pt x="3309" y="3595"/>
                    </a:lnTo>
                    <a:lnTo>
                      <a:pt x="3337" y="3595"/>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4" name="Oval 989"/>
              <p:cNvSpPr>
                <a:spLocks noChangeArrowheads="1"/>
              </p:cNvSpPr>
              <p:nvPr/>
            </p:nvSpPr>
            <p:spPr bwMode="auto">
              <a:xfrm>
                <a:off x="4246563"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5" name="Line 990"/>
              <p:cNvSpPr>
                <a:spLocks noChangeShapeType="1"/>
              </p:cNvSpPr>
              <p:nvPr/>
            </p:nvSpPr>
            <p:spPr bwMode="auto">
              <a:xfrm>
                <a:off x="4246563" y="3992563"/>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6" name="Line 991"/>
              <p:cNvSpPr>
                <a:spLocks noChangeShapeType="1"/>
              </p:cNvSpPr>
              <p:nvPr/>
            </p:nvSpPr>
            <p:spPr bwMode="auto">
              <a:xfrm>
                <a:off x="4257676"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7" name="Oval 992"/>
              <p:cNvSpPr>
                <a:spLocks noChangeArrowheads="1"/>
              </p:cNvSpPr>
              <p:nvPr/>
            </p:nvSpPr>
            <p:spPr bwMode="auto">
              <a:xfrm>
                <a:off x="4268788" y="3983038"/>
                <a:ext cx="22225" cy="22225"/>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8" name="Line 993"/>
              <p:cNvSpPr>
                <a:spLocks noChangeShapeType="1"/>
              </p:cNvSpPr>
              <p:nvPr/>
            </p:nvSpPr>
            <p:spPr bwMode="auto">
              <a:xfrm>
                <a:off x="4268788" y="3992563"/>
                <a:ext cx="22225"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99" name="Line 994"/>
              <p:cNvSpPr>
                <a:spLocks noChangeShapeType="1"/>
              </p:cNvSpPr>
              <p:nvPr/>
            </p:nvSpPr>
            <p:spPr bwMode="auto">
              <a:xfrm>
                <a:off x="4279901" y="398303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00" name="Freeform 995"/>
              <p:cNvSpPr>
                <a:spLocks/>
              </p:cNvSpPr>
              <p:nvPr/>
            </p:nvSpPr>
            <p:spPr bwMode="auto">
              <a:xfrm>
                <a:off x="4235451" y="3992563"/>
                <a:ext cx="44450" cy="0"/>
              </a:xfrm>
              <a:custGeom>
                <a:avLst/>
                <a:gdLst>
                  <a:gd name="T0" fmla="*/ 0 w 57"/>
                  <a:gd name="T1" fmla="*/ 28 w 57"/>
                  <a:gd name="T2" fmla="*/ 57 w 57"/>
                </a:gdLst>
                <a:ahLst/>
                <a:cxnLst>
                  <a:cxn ang="0">
                    <a:pos x="T0" y="0"/>
                  </a:cxn>
                  <a:cxn ang="0">
                    <a:pos x="T1" y="0"/>
                  </a:cxn>
                  <a:cxn ang="0">
                    <a:pos x="T2" y="0"/>
                  </a:cxn>
                </a:cxnLst>
                <a:rect l="0" t="0" r="r" b="b"/>
                <a:pathLst>
                  <a:path w="57">
                    <a:moveTo>
                      <a:pt x="0" y="0"/>
                    </a:moveTo>
                    <a:lnTo>
                      <a:pt x="28" y="0"/>
                    </a:lnTo>
                    <a:lnTo>
                      <a:pt x="57"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01" name="Line 996"/>
              <p:cNvSpPr>
                <a:spLocks noChangeShapeType="1"/>
              </p:cNvSpPr>
              <p:nvPr/>
            </p:nvSpPr>
            <p:spPr bwMode="auto">
              <a:xfrm flipH="1" flipV="1">
                <a:off x="2995613" y="776288"/>
                <a:ext cx="9525" cy="320516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02" name="Line 997"/>
              <p:cNvSpPr>
                <a:spLocks noChangeShapeType="1"/>
              </p:cNvSpPr>
              <p:nvPr/>
            </p:nvSpPr>
            <p:spPr bwMode="auto">
              <a:xfrm flipV="1">
                <a:off x="2730500" y="1160463"/>
                <a:ext cx="0" cy="2832100"/>
              </a:xfrm>
              <a:prstGeom prst="line">
                <a:avLst/>
              </a:prstGeom>
              <a:noFill/>
              <a:ln w="23813">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204" name="Rectangle 999"/>
              <p:cNvSpPr>
                <a:spLocks noChangeArrowheads="1"/>
              </p:cNvSpPr>
              <p:nvPr/>
            </p:nvSpPr>
            <p:spPr bwMode="auto">
              <a:xfrm>
                <a:off x="966787" y="903288"/>
                <a:ext cx="1816034"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100 Loci; </a:t>
                </a:r>
                <a:r>
                  <a:rPr kumimoji="0" lang="en-GB" altLang="en-US" sz="1300" b="0" i="0" u="none" strike="noStrike" cap="none" normalizeH="0" baseline="0" dirty="0">
                    <a:ln>
                      <a:noFill/>
                    </a:ln>
                    <a:solidFill>
                      <a:srgbClr val="0000FF"/>
                    </a:solidFill>
                    <a:effectLst/>
                    <a:latin typeface="Arial" panose="020B0604020202020204" pitchFamily="34" charset="0"/>
                  </a:rPr>
                  <a:t>d/a = 0.5</a:t>
                </a:r>
              </a:p>
            </p:txBody>
          </p:sp>
          <p:sp>
            <p:nvSpPr>
              <p:cNvPr id="205" name="Rectangle 1000"/>
              <p:cNvSpPr>
                <a:spLocks noChangeArrowheads="1"/>
              </p:cNvSpPr>
              <p:nvPr/>
            </p:nvSpPr>
            <p:spPr bwMode="auto">
              <a:xfrm>
                <a:off x="966787" y="1073150"/>
                <a:ext cx="972349"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p(A) = 0.4</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207" name="Rectangle 1002"/>
              <p:cNvSpPr>
                <a:spLocks noChangeArrowheads="1"/>
              </p:cNvSpPr>
              <p:nvPr/>
            </p:nvSpPr>
            <p:spPr bwMode="auto">
              <a:xfrm>
                <a:off x="3059113" y="1803401"/>
                <a:ext cx="1377317" cy="263230"/>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HWE    µ = 52</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208" name="Rectangle 1003"/>
              <p:cNvSpPr>
                <a:spLocks noChangeArrowheads="1"/>
              </p:cNvSpPr>
              <p:nvPr/>
            </p:nvSpPr>
            <p:spPr bwMode="auto">
              <a:xfrm>
                <a:off x="1182687" y="1816101"/>
                <a:ext cx="1562929" cy="263230"/>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FF0000"/>
                    </a:solidFill>
                    <a:effectLst/>
                    <a:latin typeface="Arial" panose="020B0604020202020204" pitchFamily="34" charset="0"/>
                  </a:rPr>
                  <a:t>S1-Gen.  µ = 46</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grpSp>
      </p:grpSp>
      <p:grpSp>
        <p:nvGrpSpPr>
          <p:cNvPr id="1841" name="Group 1840"/>
          <p:cNvGrpSpPr>
            <a:grpSpLocks noChangeAspect="1"/>
          </p:cNvGrpSpPr>
          <p:nvPr/>
        </p:nvGrpSpPr>
        <p:grpSpPr>
          <a:xfrm>
            <a:off x="4132178" y="56305"/>
            <a:ext cx="3809322" cy="3288115"/>
            <a:chOff x="6269567" y="1231900"/>
            <a:chExt cx="5012266" cy="4326467"/>
          </a:xfrm>
        </p:grpSpPr>
        <p:sp>
          <p:nvSpPr>
            <p:cNvPr id="1840" name="Rectangle 1839"/>
            <p:cNvSpPr/>
            <p:nvPr/>
          </p:nvSpPr>
          <p:spPr>
            <a:xfrm>
              <a:off x="6269567" y="1231900"/>
              <a:ext cx="5012266" cy="43264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00" dirty="0"/>
            </a:p>
          </p:txBody>
        </p:sp>
        <p:grpSp>
          <p:nvGrpSpPr>
            <p:cNvPr id="1839" name="Group 1838"/>
            <p:cNvGrpSpPr/>
            <p:nvPr/>
          </p:nvGrpSpPr>
          <p:grpSpPr>
            <a:xfrm>
              <a:off x="6475413" y="1528763"/>
              <a:ext cx="4683417" cy="3906543"/>
              <a:chOff x="6475413" y="1528763"/>
              <a:chExt cx="4683417" cy="3906543"/>
            </a:xfrm>
          </p:grpSpPr>
          <p:sp>
            <p:nvSpPr>
              <p:cNvPr id="1643" name="Line 1011"/>
              <p:cNvSpPr>
                <a:spLocks noChangeShapeType="1"/>
              </p:cNvSpPr>
              <p:nvPr/>
            </p:nvSpPr>
            <p:spPr bwMode="auto">
              <a:xfrm>
                <a:off x="6575426" y="4876801"/>
                <a:ext cx="4427538" cy="0"/>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44" name="Line 1012"/>
              <p:cNvSpPr>
                <a:spLocks noChangeShapeType="1"/>
              </p:cNvSpPr>
              <p:nvPr/>
            </p:nvSpPr>
            <p:spPr bwMode="auto">
              <a:xfrm>
                <a:off x="6575426"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45" name="Rectangle 1013"/>
              <p:cNvSpPr>
                <a:spLocks noChangeArrowheads="1"/>
              </p:cNvSpPr>
              <p:nvPr/>
            </p:nvSpPr>
            <p:spPr bwMode="auto">
              <a:xfrm>
                <a:off x="6475413" y="4972051"/>
                <a:ext cx="122334"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46" name="Line 1014"/>
              <p:cNvSpPr>
                <a:spLocks noChangeShapeType="1"/>
              </p:cNvSpPr>
              <p:nvPr/>
            </p:nvSpPr>
            <p:spPr bwMode="auto">
              <a:xfrm>
                <a:off x="7016751"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47" name="Rectangle 1015"/>
              <p:cNvSpPr>
                <a:spLocks noChangeArrowheads="1"/>
              </p:cNvSpPr>
              <p:nvPr/>
            </p:nvSpPr>
            <p:spPr bwMode="auto">
              <a:xfrm>
                <a:off x="6862763"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48" name="Line 1016"/>
              <p:cNvSpPr>
                <a:spLocks noChangeShapeType="1"/>
              </p:cNvSpPr>
              <p:nvPr/>
            </p:nvSpPr>
            <p:spPr bwMode="auto">
              <a:xfrm>
                <a:off x="7459663"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49" name="Rectangle 1017"/>
              <p:cNvSpPr>
                <a:spLocks noChangeArrowheads="1"/>
              </p:cNvSpPr>
              <p:nvPr/>
            </p:nvSpPr>
            <p:spPr bwMode="auto">
              <a:xfrm>
                <a:off x="7305676"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20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50" name="Line 1018"/>
              <p:cNvSpPr>
                <a:spLocks noChangeShapeType="1"/>
              </p:cNvSpPr>
              <p:nvPr/>
            </p:nvSpPr>
            <p:spPr bwMode="auto">
              <a:xfrm>
                <a:off x="7904163"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1" name="Rectangle 1019"/>
              <p:cNvSpPr>
                <a:spLocks noChangeArrowheads="1"/>
              </p:cNvSpPr>
              <p:nvPr/>
            </p:nvSpPr>
            <p:spPr bwMode="auto">
              <a:xfrm>
                <a:off x="7748588"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30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52" name="Line 1020"/>
              <p:cNvSpPr>
                <a:spLocks noChangeShapeType="1"/>
              </p:cNvSpPr>
              <p:nvPr/>
            </p:nvSpPr>
            <p:spPr bwMode="auto">
              <a:xfrm>
                <a:off x="8347076"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3" name="Rectangle 1021"/>
              <p:cNvSpPr>
                <a:spLocks noChangeArrowheads="1"/>
              </p:cNvSpPr>
              <p:nvPr/>
            </p:nvSpPr>
            <p:spPr bwMode="auto">
              <a:xfrm>
                <a:off x="8191501"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40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54" name="Line 1022"/>
              <p:cNvSpPr>
                <a:spLocks noChangeShapeType="1"/>
              </p:cNvSpPr>
              <p:nvPr/>
            </p:nvSpPr>
            <p:spPr bwMode="auto">
              <a:xfrm>
                <a:off x="8789988"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5" name="Rectangle 1023"/>
              <p:cNvSpPr>
                <a:spLocks noChangeArrowheads="1"/>
              </p:cNvSpPr>
              <p:nvPr/>
            </p:nvSpPr>
            <p:spPr bwMode="auto">
              <a:xfrm>
                <a:off x="8634413"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50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56" name="Line 1024"/>
              <p:cNvSpPr>
                <a:spLocks noChangeShapeType="1"/>
              </p:cNvSpPr>
              <p:nvPr/>
            </p:nvSpPr>
            <p:spPr bwMode="auto">
              <a:xfrm>
                <a:off x="9231313"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7" name="Rectangle 1025"/>
              <p:cNvSpPr>
                <a:spLocks noChangeArrowheads="1"/>
              </p:cNvSpPr>
              <p:nvPr/>
            </p:nvSpPr>
            <p:spPr bwMode="auto">
              <a:xfrm>
                <a:off x="9077326"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60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58" name="Line 1026"/>
              <p:cNvSpPr>
                <a:spLocks noChangeShapeType="1"/>
              </p:cNvSpPr>
              <p:nvPr/>
            </p:nvSpPr>
            <p:spPr bwMode="auto">
              <a:xfrm>
                <a:off x="9674226"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59" name="Rectangle 1027"/>
              <p:cNvSpPr>
                <a:spLocks noChangeArrowheads="1"/>
              </p:cNvSpPr>
              <p:nvPr/>
            </p:nvSpPr>
            <p:spPr bwMode="auto">
              <a:xfrm>
                <a:off x="9520238"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70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60" name="Line 1028"/>
              <p:cNvSpPr>
                <a:spLocks noChangeShapeType="1"/>
              </p:cNvSpPr>
              <p:nvPr/>
            </p:nvSpPr>
            <p:spPr bwMode="auto">
              <a:xfrm>
                <a:off x="10117138"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1" name="Rectangle 1029"/>
              <p:cNvSpPr>
                <a:spLocks noChangeArrowheads="1"/>
              </p:cNvSpPr>
              <p:nvPr/>
            </p:nvSpPr>
            <p:spPr bwMode="auto">
              <a:xfrm>
                <a:off x="9961563"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80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62" name="Line 1030"/>
              <p:cNvSpPr>
                <a:spLocks noChangeShapeType="1"/>
              </p:cNvSpPr>
              <p:nvPr/>
            </p:nvSpPr>
            <p:spPr bwMode="auto">
              <a:xfrm>
                <a:off x="10560051"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3" name="Rectangle 1031"/>
              <p:cNvSpPr>
                <a:spLocks noChangeArrowheads="1"/>
              </p:cNvSpPr>
              <p:nvPr/>
            </p:nvSpPr>
            <p:spPr bwMode="auto">
              <a:xfrm>
                <a:off x="10404476" y="49720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90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64" name="Line 1032"/>
              <p:cNvSpPr>
                <a:spLocks noChangeShapeType="1"/>
              </p:cNvSpPr>
              <p:nvPr/>
            </p:nvSpPr>
            <p:spPr bwMode="auto">
              <a:xfrm>
                <a:off x="11002963" y="4876801"/>
                <a:ext cx="0" cy="74613"/>
              </a:xfrm>
              <a:prstGeom prst="line">
                <a:avLst/>
              </a:prstGeom>
              <a:noFill/>
              <a:ln w="238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5" name="Rectangle 1033"/>
              <p:cNvSpPr>
                <a:spLocks noChangeArrowheads="1"/>
              </p:cNvSpPr>
              <p:nvPr/>
            </p:nvSpPr>
            <p:spPr bwMode="auto">
              <a:xfrm>
                <a:off x="10791826" y="4972051"/>
                <a:ext cx="367004"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100</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66" name="Rectangle 1034"/>
              <p:cNvSpPr>
                <a:spLocks noChangeArrowheads="1"/>
              </p:cNvSpPr>
              <p:nvPr/>
            </p:nvSpPr>
            <p:spPr bwMode="auto">
              <a:xfrm>
                <a:off x="7927976" y="5172076"/>
                <a:ext cx="1575584"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Genotypic value</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667" name="Oval 1035"/>
              <p:cNvSpPr>
                <a:spLocks noChangeArrowheads="1"/>
              </p:cNvSpPr>
              <p:nvPr/>
            </p:nvSpPr>
            <p:spPr bwMode="auto">
              <a:xfrm>
                <a:off x="656431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8" name="Line 1036"/>
              <p:cNvSpPr>
                <a:spLocks noChangeShapeType="1"/>
              </p:cNvSpPr>
              <p:nvPr/>
            </p:nvSpPr>
            <p:spPr bwMode="auto">
              <a:xfrm>
                <a:off x="656431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69" name="Line 1037"/>
              <p:cNvSpPr>
                <a:spLocks noChangeShapeType="1"/>
              </p:cNvSpPr>
              <p:nvPr/>
            </p:nvSpPr>
            <p:spPr bwMode="auto">
              <a:xfrm>
                <a:off x="65754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0" name="Oval 1038"/>
              <p:cNvSpPr>
                <a:spLocks noChangeArrowheads="1"/>
              </p:cNvSpPr>
              <p:nvPr/>
            </p:nvSpPr>
            <p:spPr bwMode="auto">
              <a:xfrm>
                <a:off x="6586538"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1" name="Line 1039"/>
              <p:cNvSpPr>
                <a:spLocks noChangeShapeType="1"/>
              </p:cNvSpPr>
              <p:nvPr/>
            </p:nvSpPr>
            <p:spPr bwMode="auto">
              <a:xfrm>
                <a:off x="658653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2" name="Line 1040"/>
              <p:cNvSpPr>
                <a:spLocks noChangeShapeType="1"/>
              </p:cNvSpPr>
              <p:nvPr/>
            </p:nvSpPr>
            <p:spPr bwMode="auto">
              <a:xfrm>
                <a:off x="65976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3" name="Oval 1041"/>
              <p:cNvSpPr>
                <a:spLocks noChangeArrowheads="1"/>
              </p:cNvSpPr>
              <p:nvPr/>
            </p:nvSpPr>
            <p:spPr bwMode="auto">
              <a:xfrm>
                <a:off x="6608763"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4" name="Line 1042"/>
              <p:cNvSpPr>
                <a:spLocks noChangeShapeType="1"/>
              </p:cNvSpPr>
              <p:nvPr/>
            </p:nvSpPr>
            <p:spPr bwMode="auto">
              <a:xfrm>
                <a:off x="660876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5" name="Line 1043"/>
              <p:cNvSpPr>
                <a:spLocks noChangeShapeType="1"/>
              </p:cNvSpPr>
              <p:nvPr/>
            </p:nvSpPr>
            <p:spPr bwMode="auto">
              <a:xfrm>
                <a:off x="66198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6" name="Oval 1044"/>
              <p:cNvSpPr>
                <a:spLocks noChangeArrowheads="1"/>
              </p:cNvSpPr>
              <p:nvPr/>
            </p:nvSpPr>
            <p:spPr bwMode="auto">
              <a:xfrm>
                <a:off x="6630988"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7" name="Line 1045"/>
              <p:cNvSpPr>
                <a:spLocks noChangeShapeType="1"/>
              </p:cNvSpPr>
              <p:nvPr/>
            </p:nvSpPr>
            <p:spPr bwMode="auto">
              <a:xfrm>
                <a:off x="663098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8" name="Line 1046"/>
              <p:cNvSpPr>
                <a:spLocks noChangeShapeType="1"/>
              </p:cNvSpPr>
              <p:nvPr/>
            </p:nvSpPr>
            <p:spPr bwMode="auto">
              <a:xfrm>
                <a:off x="66421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79" name="Oval 1047"/>
              <p:cNvSpPr>
                <a:spLocks noChangeArrowheads="1"/>
              </p:cNvSpPr>
              <p:nvPr/>
            </p:nvSpPr>
            <p:spPr bwMode="auto">
              <a:xfrm>
                <a:off x="66548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0" name="Line 1048"/>
              <p:cNvSpPr>
                <a:spLocks noChangeShapeType="1"/>
              </p:cNvSpPr>
              <p:nvPr/>
            </p:nvSpPr>
            <p:spPr bwMode="auto">
              <a:xfrm>
                <a:off x="665321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1" name="Line 1049"/>
              <p:cNvSpPr>
                <a:spLocks noChangeShapeType="1"/>
              </p:cNvSpPr>
              <p:nvPr/>
            </p:nvSpPr>
            <p:spPr bwMode="auto">
              <a:xfrm>
                <a:off x="66643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2" name="Oval 1050"/>
              <p:cNvSpPr>
                <a:spLocks noChangeArrowheads="1"/>
              </p:cNvSpPr>
              <p:nvPr/>
            </p:nvSpPr>
            <p:spPr bwMode="auto">
              <a:xfrm>
                <a:off x="667543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3" name="Line 1051"/>
              <p:cNvSpPr>
                <a:spLocks noChangeShapeType="1"/>
              </p:cNvSpPr>
              <p:nvPr/>
            </p:nvSpPr>
            <p:spPr bwMode="auto">
              <a:xfrm>
                <a:off x="667543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4" name="Line 1052"/>
              <p:cNvSpPr>
                <a:spLocks noChangeShapeType="1"/>
              </p:cNvSpPr>
              <p:nvPr/>
            </p:nvSpPr>
            <p:spPr bwMode="auto">
              <a:xfrm>
                <a:off x="66865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5" name="Oval 1053"/>
              <p:cNvSpPr>
                <a:spLocks noChangeArrowheads="1"/>
              </p:cNvSpPr>
              <p:nvPr/>
            </p:nvSpPr>
            <p:spPr bwMode="auto">
              <a:xfrm>
                <a:off x="669766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6" name="Line 1054"/>
              <p:cNvSpPr>
                <a:spLocks noChangeShapeType="1"/>
              </p:cNvSpPr>
              <p:nvPr/>
            </p:nvSpPr>
            <p:spPr bwMode="auto">
              <a:xfrm>
                <a:off x="669766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7" name="Line 1055"/>
              <p:cNvSpPr>
                <a:spLocks noChangeShapeType="1"/>
              </p:cNvSpPr>
              <p:nvPr/>
            </p:nvSpPr>
            <p:spPr bwMode="auto">
              <a:xfrm>
                <a:off x="670718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8" name="Oval 1056"/>
              <p:cNvSpPr>
                <a:spLocks noChangeArrowheads="1"/>
              </p:cNvSpPr>
              <p:nvPr/>
            </p:nvSpPr>
            <p:spPr bwMode="auto">
              <a:xfrm>
                <a:off x="671988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89" name="Line 1057"/>
              <p:cNvSpPr>
                <a:spLocks noChangeShapeType="1"/>
              </p:cNvSpPr>
              <p:nvPr/>
            </p:nvSpPr>
            <p:spPr bwMode="auto">
              <a:xfrm>
                <a:off x="671988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0" name="Line 1058"/>
              <p:cNvSpPr>
                <a:spLocks noChangeShapeType="1"/>
              </p:cNvSpPr>
              <p:nvPr/>
            </p:nvSpPr>
            <p:spPr bwMode="auto">
              <a:xfrm>
                <a:off x="67310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1" name="Oval 1059"/>
              <p:cNvSpPr>
                <a:spLocks noChangeArrowheads="1"/>
              </p:cNvSpPr>
              <p:nvPr/>
            </p:nvSpPr>
            <p:spPr bwMode="auto">
              <a:xfrm>
                <a:off x="674211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2" name="Line 1060"/>
              <p:cNvSpPr>
                <a:spLocks noChangeShapeType="1"/>
              </p:cNvSpPr>
              <p:nvPr/>
            </p:nvSpPr>
            <p:spPr bwMode="auto">
              <a:xfrm>
                <a:off x="674211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3" name="Line 1061"/>
              <p:cNvSpPr>
                <a:spLocks noChangeShapeType="1"/>
              </p:cNvSpPr>
              <p:nvPr/>
            </p:nvSpPr>
            <p:spPr bwMode="auto">
              <a:xfrm>
                <a:off x="67532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4" name="Oval 1062"/>
              <p:cNvSpPr>
                <a:spLocks noChangeArrowheads="1"/>
              </p:cNvSpPr>
              <p:nvPr/>
            </p:nvSpPr>
            <p:spPr bwMode="auto">
              <a:xfrm>
                <a:off x="6764338"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5" name="Line 1063"/>
              <p:cNvSpPr>
                <a:spLocks noChangeShapeType="1"/>
              </p:cNvSpPr>
              <p:nvPr/>
            </p:nvSpPr>
            <p:spPr bwMode="auto">
              <a:xfrm>
                <a:off x="676433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6" name="Line 1064"/>
              <p:cNvSpPr>
                <a:spLocks noChangeShapeType="1"/>
              </p:cNvSpPr>
              <p:nvPr/>
            </p:nvSpPr>
            <p:spPr bwMode="auto">
              <a:xfrm>
                <a:off x="67754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7" name="Oval 1065"/>
              <p:cNvSpPr>
                <a:spLocks noChangeArrowheads="1"/>
              </p:cNvSpPr>
              <p:nvPr/>
            </p:nvSpPr>
            <p:spPr bwMode="auto">
              <a:xfrm>
                <a:off x="6786563"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8" name="Line 1066"/>
              <p:cNvSpPr>
                <a:spLocks noChangeShapeType="1"/>
              </p:cNvSpPr>
              <p:nvPr/>
            </p:nvSpPr>
            <p:spPr bwMode="auto">
              <a:xfrm>
                <a:off x="678656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99" name="Line 1067"/>
              <p:cNvSpPr>
                <a:spLocks noChangeShapeType="1"/>
              </p:cNvSpPr>
              <p:nvPr/>
            </p:nvSpPr>
            <p:spPr bwMode="auto">
              <a:xfrm>
                <a:off x="67976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0" name="Oval 1068"/>
              <p:cNvSpPr>
                <a:spLocks noChangeArrowheads="1"/>
              </p:cNvSpPr>
              <p:nvPr/>
            </p:nvSpPr>
            <p:spPr bwMode="auto">
              <a:xfrm>
                <a:off x="68103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1" name="Line 1069"/>
              <p:cNvSpPr>
                <a:spLocks noChangeShapeType="1"/>
              </p:cNvSpPr>
              <p:nvPr/>
            </p:nvSpPr>
            <p:spPr bwMode="auto">
              <a:xfrm>
                <a:off x="680878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2" name="Line 1070"/>
              <p:cNvSpPr>
                <a:spLocks noChangeShapeType="1"/>
              </p:cNvSpPr>
              <p:nvPr/>
            </p:nvSpPr>
            <p:spPr bwMode="auto">
              <a:xfrm>
                <a:off x="68199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3" name="Oval 1071"/>
              <p:cNvSpPr>
                <a:spLocks noChangeArrowheads="1"/>
              </p:cNvSpPr>
              <p:nvPr/>
            </p:nvSpPr>
            <p:spPr bwMode="auto">
              <a:xfrm>
                <a:off x="68326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4" name="Line 1072"/>
              <p:cNvSpPr>
                <a:spLocks noChangeShapeType="1"/>
              </p:cNvSpPr>
              <p:nvPr/>
            </p:nvSpPr>
            <p:spPr bwMode="auto">
              <a:xfrm>
                <a:off x="683101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5" name="Line 1073"/>
              <p:cNvSpPr>
                <a:spLocks noChangeShapeType="1"/>
              </p:cNvSpPr>
              <p:nvPr/>
            </p:nvSpPr>
            <p:spPr bwMode="auto">
              <a:xfrm>
                <a:off x="68421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6" name="Oval 1074"/>
              <p:cNvSpPr>
                <a:spLocks noChangeArrowheads="1"/>
              </p:cNvSpPr>
              <p:nvPr/>
            </p:nvSpPr>
            <p:spPr bwMode="auto">
              <a:xfrm>
                <a:off x="685323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7" name="Line 1075"/>
              <p:cNvSpPr>
                <a:spLocks noChangeShapeType="1"/>
              </p:cNvSpPr>
              <p:nvPr/>
            </p:nvSpPr>
            <p:spPr bwMode="auto">
              <a:xfrm>
                <a:off x="685323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8" name="Line 1076"/>
              <p:cNvSpPr>
                <a:spLocks noChangeShapeType="1"/>
              </p:cNvSpPr>
              <p:nvPr/>
            </p:nvSpPr>
            <p:spPr bwMode="auto">
              <a:xfrm>
                <a:off x="68643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09" name="Oval 1077"/>
              <p:cNvSpPr>
                <a:spLocks noChangeArrowheads="1"/>
              </p:cNvSpPr>
              <p:nvPr/>
            </p:nvSpPr>
            <p:spPr bwMode="auto">
              <a:xfrm>
                <a:off x="687546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0" name="Line 1078"/>
              <p:cNvSpPr>
                <a:spLocks noChangeShapeType="1"/>
              </p:cNvSpPr>
              <p:nvPr/>
            </p:nvSpPr>
            <p:spPr bwMode="auto">
              <a:xfrm>
                <a:off x="687546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1" name="Line 1079"/>
              <p:cNvSpPr>
                <a:spLocks noChangeShapeType="1"/>
              </p:cNvSpPr>
              <p:nvPr/>
            </p:nvSpPr>
            <p:spPr bwMode="auto">
              <a:xfrm>
                <a:off x="68865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2" name="Oval 1080"/>
              <p:cNvSpPr>
                <a:spLocks noChangeArrowheads="1"/>
              </p:cNvSpPr>
              <p:nvPr/>
            </p:nvSpPr>
            <p:spPr bwMode="auto">
              <a:xfrm>
                <a:off x="689768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3" name="Line 1081"/>
              <p:cNvSpPr>
                <a:spLocks noChangeShapeType="1"/>
              </p:cNvSpPr>
              <p:nvPr/>
            </p:nvSpPr>
            <p:spPr bwMode="auto">
              <a:xfrm>
                <a:off x="689768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4" name="Line 1082"/>
              <p:cNvSpPr>
                <a:spLocks noChangeShapeType="1"/>
              </p:cNvSpPr>
              <p:nvPr/>
            </p:nvSpPr>
            <p:spPr bwMode="auto">
              <a:xfrm>
                <a:off x="69088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5" name="Oval 1083"/>
              <p:cNvSpPr>
                <a:spLocks noChangeArrowheads="1"/>
              </p:cNvSpPr>
              <p:nvPr/>
            </p:nvSpPr>
            <p:spPr bwMode="auto">
              <a:xfrm>
                <a:off x="691991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6" name="Line 1084"/>
              <p:cNvSpPr>
                <a:spLocks noChangeShapeType="1"/>
              </p:cNvSpPr>
              <p:nvPr/>
            </p:nvSpPr>
            <p:spPr bwMode="auto">
              <a:xfrm>
                <a:off x="691991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7" name="Line 1085"/>
              <p:cNvSpPr>
                <a:spLocks noChangeShapeType="1"/>
              </p:cNvSpPr>
              <p:nvPr/>
            </p:nvSpPr>
            <p:spPr bwMode="auto">
              <a:xfrm>
                <a:off x="69310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8" name="Oval 1086"/>
              <p:cNvSpPr>
                <a:spLocks noChangeArrowheads="1"/>
              </p:cNvSpPr>
              <p:nvPr/>
            </p:nvSpPr>
            <p:spPr bwMode="auto">
              <a:xfrm>
                <a:off x="69437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19" name="Line 1087"/>
              <p:cNvSpPr>
                <a:spLocks noChangeShapeType="1"/>
              </p:cNvSpPr>
              <p:nvPr/>
            </p:nvSpPr>
            <p:spPr bwMode="auto">
              <a:xfrm>
                <a:off x="694213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0" name="Line 1088"/>
              <p:cNvSpPr>
                <a:spLocks noChangeShapeType="1"/>
              </p:cNvSpPr>
              <p:nvPr/>
            </p:nvSpPr>
            <p:spPr bwMode="auto">
              <a:xfrm>
                <a:off x="69532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1" name="Oval 1089"/>
              <p:cNvSpPr>
                <a:spLocks noChangeArrowheads="1"/>
              </p:cNvSpPr>
              <p:nvPr/>
            </p:nvSpPr>
            <p:spPr bwMode="auto">
              <a:xfrm>
                <a:off x="69659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2" name="Line 1090"/>
              <p:cNvSpPr>
                <a:spLocks noChangeShapeType="1"/>
              </p:cNvSpPr>
              <p:nvPr/>
            </p:nvSpPr>
            <p:spPr bwMode="auto">
              <a:xfrm>
                <a:off x="6964363"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3" name="Line 1091"/>
              <p:cNvSpPr>
                <a:spLocks noChangeShapeType="1"/>
              </p:cNvSpPr>
              <p:nvPr/>
            </p:nvSpPr>
            <p:spPr bwMode="auto">
              <a:xfrm>
                <a:off x="69754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4" name="Oval 1092"/>
              <p:cNvSpPr>
                <a:spLocks noChangeArrowheads="1"/>
              </p:cNvSpPr>
              <p:nvPr/>
            </p:nvSpPr>
            <p:spPr bwMode="auto">
              <a:xfrm>
                <a:off x="69881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5" name="Line 1093"/>
              <p:cNvSpPr>
                <a:spLocks noChangeShapeType="1"/>
              </p:cNvSpPr>
              <p:nvPr/>
            </p:nvSpPr>
            <p:spPr bwMode="auto">
              <a:xfrm>
                <a:off x="698658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6" name="Line 1094"/>
              <p:cNvSpPr>
                <a:spLocks noChangeShapeType="1"/>
              </p:cNvSpPr>
              <p:nvPr/>
            </p:nvSpPr>
            <p:spPr bwMode="auto">
              <a:xfrm>
                <a:off x="69977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7" name="Oval 1095"/>
              <p:cNvSpPr>
                <a:spLocks noChangeArrowheads="1"/>
              </p:cNvSpPr>
              <p:nvPr/>
            </p:nvSpPr>
            <p:spPr bwMode="auto">
              <a:xfrm>
                <a:off x="70104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8" name="Line 1096"/>
              <p:cNvSpPr>
                <a:spLocks noChangeShapeType="1"/>
              </p:cNvSpPr>
              <p:nvPr/>
            </p:nvSpPr>
            <p:spPr bwMode="auto">
              <a:xfrm>
                <a:off x="70104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29" name="Line 1097"/>
              <p:cNvSpPr>
                <a:spLocks noChangeShapeType="1"/>
              </p:cNvSpPr>
              <p:nvPr/>
            </p:nvSpPr>
            <p:spPr bwMode="auto">
              <a:xfrm>
                <a:off x="70199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0" name="Oval 1098"/>
              <p:cNvSpPr>
                <a:spLocks noChangeArrowheads="1"/>
              </p:cNvSpPr>
              <p:nvPr/>
            </p:nvSpPr>
            <p:spPr bwMode="auto">
              <a:xfrm>
                <a:off x="703103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1" name="Line 1099"/>
              <p:cNvSpPr>
                <a:spLocks noChangeShapeType="1"/>
              </p:cNvSpPr>
              <p:nvPr/>
            </p:nvSpPr>
            <p:spPr bwMode="auto">
              <a:xfrm>
                <a:off x="703103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2" name="Line 1100"/>
              <p:cNvSpPr>
                <a:spLocks noChangeShapeType="1"/>
              </p:cNvSpPr>
              <p:nvPr/>
            </p:nvSpPr>
            <p:spPr bwMode="auto">
              <a:xfrm>
                <a:off x="70421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3" name="Oval 1101"/>
              <p:cNvSpPr>
                <a:spLocks noChangeArrowheads="1"/>
              </p:cNvSpPr>
              <p:nvPr/>
            </p:nvSpPr>
            <p:spPr bwMode="auto">
              <a:xfrm>
                <a:off x="7053263"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4" name="Line 1102"/>
              <p:cNvSpPr>
                <a:spLocks noChangeShapeType="1"/>
              </p:cNvSpPr>
              <p:nvPr/>
            </p:nvSpPr>
            <p:spPr bwMode="auto">
              <a:xfrm>
                <a:off x="705326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5" name="Line 1103"/>
              <p:cNvSpPr>
                <a:spLocks noChangeShapeType="1"/>
              </p:cNvSpPr>
              <p:nvPr/>
            </p:nvSpPr>
            <p:spPr bwMode="auto">
              <a:xfrm>
                <a:off x="70643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6" name="Oval 1104"/>
              <p:cNvSpPr>
                <a:spLocks noChangeArrowheads="1"/>
              </p:cNvSpPr>
              <p:nvPr/>
            </p:nvSpPr>
            <p:spPr bwMode="auto">
              <a:xfrm>
                <a:off x="707548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7" name="Line 1105"/>
              <p:cNvSpPr>
                <a:spLocks noChangeShapeType="1"/>
              </p:cNvSpPr>
              <p:nvPr/>
            </p:nvSpPr>
            <p:spPr bwMode="auto">
              <a:xfrm>
                <a:off x="707548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8" name="Line 1106"/>
              <p:cNvSpPr>
                <a:spLocks noChangeShapeType="1"/>
              </p:cNvSpPr>
              <p:nvPr/>
            </p:nvSpPr>
            <p:spPr bwMode="auto">
              <a:xfrm>
                <a:off x="70866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39" name="Oval 1107"/>
              <p:cNvSpPr>
                <a:spLocks noChangeArrowheads="1"/>
              </p:cNvSpPr>
              <p:nvPr/>
            </p:nvSpPr>
            <p:spPr bwMode="auto">
              <a:xfrm>
                <a:off x="70993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0" name="Line 1108"/>
              <p:cNvSpPr>
                <a:spLocks noChangeShapeType="1"/>
              </p:cNvSpPr>
              <p:nvPr/>
            </p:nvSpPr>
            <p:spPr bwMode="auto">
              <a:xfrm>
                <a:off x="709771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1" name="Line 1109"/>
              <p:cNvSpPr>
                <a:spLocks noChangeShapeType="1"/>
              </p:cNvSpPr>
              <p:nvPr/>
            </p:nvSpPr>
            <p:spPr bwMode="auto">
              <a:xfrm>
                <a:off x="71088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2" name="Oval 1110"/>
              <p:cNvSpPr>
                <a:spLocks noChangeArrowheads="1"/>
              </p:cNvSpPr>
              <p:nvPr/>
            </p:nvSpPr>
            <p:spPr bwMode="auto">
              <a:xfrm>
                <a:off x="71215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3" name="Line 1111"/>
              <p:cNvSpPr>
                <a:spLocks noChangeShapeType="1"/>
              </p:cNvSpPr>
              <p:nvPr/>
            </p:nvSpPr>
            <p:spPr bwMode="auto">
              <a:xfrm>
                <a:off x="7119938"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4" name="Line 1112"/>
              <p:cNvSpPr>
                <a:spLocks noChangeShapeType="1"/>
              </p:cNvSpPr>
              <p:nvPr/>
            </p:nvSpPr>
            <p:spPr bwMode="auto">
              <a:xfrm>
                <a:off x="71310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5" name="Oval 1113"/>
              <p:cNvSpPr>
                <a:spLocks noChangeArrowheads="1"/>
              </p:cNvSpPr>
              <p:nvPr/>
            </p:nvSpPr>
            <p:spPr bwMode="auto">
              <a:xfrm>
                <a:off x="71437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6" name="Line 1114"/>
              <p:cNvSpPr>
                <a:spLocks noChangeShapeType="1"/>
              </p:cNvSpPr>
              <p:nvPr/>
            </p:nvSpPr>
            <p:spPr bwMode="auto">
              <a:xfrm>
                <a:off x="71437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7" name="Line 1115"/>
              <p:cNvSpPr>
                <a:spLocks noChangeShapeType="1"/>
              </p:cNvSpPr>
              <p:nvPr/>
            </p:nvSpPr>
            <p:spPr bwMode="auto">
              <a:xfrm>
                <a:off x="71532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8" name="Oval 1116"/>
              <p:cNvSpPr>
                <a:spLocks noChangeArrowheads="1"/>
              </p:cNvSpPr>
              <p:nvPr/>
            </p:nvSpPr>
            <p:spPr bwMode="auto">
              <a:xfrm>
                <a:off x="71659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49" name="Line 1117"/>
              <p:cNvSpPr>
                <a:spLocks noChangeShapeType="1"/>
              </p:cNvSpPr>
              <p:nvPr/>
            </p:nvSpPr>
            <p:spPr bwMode="auto">
              <a:xfrm>
                <a:off x="71659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0" name="Line 1118"/>
              <p:cNvSpPr>
                <a:spLocks noChangeShapeType="1"/>
              </p:cNvSpPr>
              <p:nvPr/>
            </p:nvSpPr>
            <p:spPr bwMode="auto">
              <a:xfrm>
                <a:off x="71755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1" name="Oval 1119"/>
              <p:cNvSpPr>
                <a:spLocks noChangeArrowheads="1"/>
              </p:cNvSpPr>
              <p:nvPr/>
            </p:nvSpPr>
            <p:spPr bwMode="auto">
              <a:xfrm>
                <a:off x="71882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2" name="Line 1120"/>
              <p:cNvSpPr>
                <a:spLocks noChangeShapeType="1"/>
              </p:cNvSpPr>
              <p:nvPr/>
            </p:nvSpPr>
            <p:spPr bwMode="auto">
              <a:xfrm>
                <a:off x="71882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3" name="Line 1121"/>
              <p:cNvSpPr>
                <a:spLocks noChangeShapeType="1"/>
              </p:cNvSpPr>
              <p:nvPr/>
            </p:nvSpPr>
            <p:spPr bwMode="auto">
              <a:xfrm>
                <a:off x="71977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4" name="Oval 1122"/>
              <p:cNvSpPr>
                <a:spLocks noChangeArrowheads="1"/>
              </p:cNvSpPr>
              <p:nvPr/>
            </p:nvSpPr>
            <p:spPr bwMode="auto">
              <a:xfrm>
                <a:off x="7208838"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5" name="Line 1123"/>
              <p:cNvSpPr>
                <a:spLocks noChangeShapeType="1"/>
              </p:cNvSpPr>
              <p:nvPr/>
            </p:nvSpPr>
            <p:spPr bwMode="auto">
              <a:xfrm>
                <a:off x="720883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6" name="Line 1124"/>
              <p:cNvSpPr>
                <a:spLocks noChangeShapeType="1"/>
              </p:cNvSpPr>
              <p:nvPr/>
            </p:nvSpPr>
            <p:spPr bwMode="auto">
              <a:xfrm>
                <a:off x="72199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7" name="Oval 1125"/>
              <p:cNvSpPr>
                <a:spLocks noChangeArrowheads="1"/>
              </p:cNvSpPr>
              <p:nvPr/>
            </p:nvSpPr>
            <p:spPr bwMode="auto">
              <a:xfrm>
                <a:off x="72326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8" name="Line 1126"/>
              <p:cNvSpPr>
                <a:spLocks noChangeShapeType="1"/>
              </p:cNvSpPr>
              <p:nvPr/>
            </p:nvSpPr>
            <p:spPr bwMode="auto">
              <a:xfrm>
                <a:off x="723106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59" name="Line 1127"/>
              <p:cNvSpPr>
                <a:spLocks noChangeShapeType="1"/>
              </p:cNvSpPr>
              <p:nvPr/>
            </p:nvSpPr>
            <p:spPr bwMode="auto">
              <a:xfrm>
                <a:off x="72421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0" name="Oval 1128"/>
              <p:cNvSpPr>
                <a:spLocks noChangeArrowheads="1"/>
              </p:cNvSpPr>
              <p:nvPr/>
            </p:nvSpPr>
            <p:spPr bwMode="auto">
              <a:xfrm>
                <a:off x="72548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1" name="Line 1129"/>
              <p:cNvSpPr>
                <a:spLocks noChangeShapeType="1"/>
              </p:cNvSpPr>
              <p:nvPr/>
            </p:nvSpPr>
            <p:spPr bwMode="auto">
              <a:xfrm>
                <a:off x="725328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2" name="Line 1130"/>
              <p:cNvSpPr>
                <a:spLocks noChangeShapeType="1"/>
              </p:cNvSpPr>
              <p:nvPr/>
            </p:nvSpPr>
            <p:spPr bwMode="auto">
              <a:xfrm>
                <a:off x="72644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3" name="Oval 1131"/>
              <p:cNvSpPr>
                <a:spLocks noChangeArrowheads="1"/>
              </p:cNvSpPr>
              <p:nvPr/>
            </p:nvSpPr>
            <p:spPr bwMode="auto">
              <a:xfrm>
                <a:off x="72771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4" name="Line 1132"/>
              <p:cNvSpPr>
                <a:spLocks noChangeShapeType="1"/>
              </p:cNvSpPr>
              <p:nvPr/>
            </p:nvSpPr>
            <p:spPr bwMode="auto">
              <a:xfrm>
                <a:off x="727551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5" name="Line 1133"/>
              <p:cNvSpPr>
                <a:spLocks noChangeShapeType="1"/>
              </p:cNvSpPr>
              <p:nvPr/>
            </p:nvSpPr>
            <p:spPr bwMode="auto">
              <a:xfrm>
                <a:off x="72866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6" name="Oval 1134"/>
              <p:cNvSpPr>
                <a:spLocks noChangeArrowheads="1"/>
              </p:cNvSpPr>
              <p:nvPr/>
            </p:nvSpPr>
            <p:spPr bwMode="auto">
              <a:xfrm>
                <a:off x="72993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7" name="Line 1135"/>
              <p:cNvSpPr>
                <a:spLocks noChangeShapeType="1"/>
              </p:cNvSpPr>
              <p:nvPr/>
            </p:nvSpPr>
            <p:spPr bwMode="auto">
              <a:xfrm>
                <a:off x="729932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8" name="Line 1136"/>
              <p:cNvSpPr>
                <a:spLocks noChangeShapeType="1"/>
              </p:cNvSpPr>
              <p:nvPr/>
            </p:nvSpPr>
            <p:spPr bwMode="auto">
              <a:xfrm>
                <a:off x="73088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69" name="Oval 1137"/>
              <p:cNvSpPr>
                <a:spLocks noChangeArrowheads="1"/>
              </p:cNvSpPr>
              <p:nvPr/>
            </p:nvSpPr>
            <p:spPr bwMode="auto">
              <a:xfrm>
                <a:off x="73215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0" name="Line 1138"/>
              <p:cNvSpPr>
                <a:spLocks noChangeShapeType="1"/>
              </p:cNvSpPr>
              <p:nvPr/>
            </p:nvSpPr>
            <p:spPr bwMode="auto">
              <a:xfrm>
                <a:off x="73215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1" name="Line 1139"/>
              <p:cNvSpPr>
                <a:spLocks noChangeShapeType="1"/>
              </p:cNvSpPr>
              <p:nvPr/>
            </p:nvSpPr>
            <p:spPr bwMode="auto">
              <a:xfrm>
                <a:off x="73310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2" name="Oval 1140"/>
              <p:cNvSpPr>
                <a:spLocks noChangeArrowheads="1"/>
              </p:cNvSpPr>
              <p:nvPr/>
            </p:nvSpPr>
            <p:spPr bwMode="auto">
              <a:xfrm>
                <a:off x="73437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3" name="Line 1141"/>
              <p:cNvSpPr>
                <a:spLocks noChangeShapeType="1"/>
              </p:cNvSpPr>
              <p:nvPr/>
            </p:nvSpPr>
            <p:spPr bwMode="auto">
              <a:xfrm>
                <a:off x="73437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4" name="Line 1142"/>
              <p:cNvSpPr>
                <a:spLocks noChangeShapeType="1"/>
              </p:cNvSpPr>
              <p:nvPr/>
            </p:nvSpPr>
            <p:spPr bwMode="auto">
              <a:xfrm>
                <a:off x="73533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5" name="Oval 1143"/>
              <p:cNvSpPr>
                <a:spLocks noChangeArrowheads="1"/>
              </p:cNvSpPr>
              <p:nvPr/>
            </p:nvSpPr>
            <p:spPr bwMode="auto">
              <a:xfrm>
                <a:off x="73660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6" name="Line 1144"/>
              <p:cNvSpPr>
                <a:spLocks noChangeShapeType="1"/>
              </p:cNvSpPr>
              <p:nvPr/>
            </p:nvSpPr>
            <p:spPr bwMode="auto">
              <a:xfrm>
                <a:off x="73660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7" name="Line 1145"/>
              <p:cNvSpPr>
                <a:spLocks noChangeShapeType="1"/>
              </p:cNvSpPr>
              <p:nvPr/>
            </p:nvSpPr>
            <p:spPr bwMode="auto">
              <a:xfrm>
                <a:off x="73755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8" name="Oval 1146"/>
              <p:cNvSpPr>
                <a:spLocks noChangeArrowheads="1"/>
              </p:cNvSpPr>
              <p:nvPr/>
            </p:nvSpPr>
            <p:spPr bwMode="auto">
              <a:xfrm>
                <a:off x="73882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79" name="Line 1147"/>
              <p:cNvSpPr>
                <a:spLocks noChangeShapeType="1"/>
              </p:cNvSpPr>
              <p:nvPr/>
            </p:nvSpPr>
            <p:spPr bwMode="auto">
              <a:xfrm>
                <a:off x="738663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0" name="Line 1148"/>
              <p:cNvSpPr>
                <a:spLocks noChangeShapeType="1"/>
              </p:cNvSpPr>
              <p:nvPr/>
            </p:nvSpPr>
            <p:spPr bwMode="auto">
              <a:xfrm>
                <a:off x="73977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1" name="Oval 1149"/>
              <p:cNvSpPr>
                <a:spLocks noChangeArrowheads="1"/>
              </p:cNvSpPr>
              <p:nvPr/>
            </p:nvSpPr>
            <p:spPr bwMode="auto">
              <a:xfrm>
                <a:off x="74104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2" name="Line 1150"/>
              <p:cNvSpPr>
                <a:spLocks noChangeShapeType="1"/>
              </p:cNvSpPr>
              <p:nvPr/>
            </p:nvSpPr>
            <p:spPr bwMode="auto">
              <a:xfrm>
                <a:off x="7408863"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3" name="Line 1151"/>
              <p:cNvSpPr>
                <a:spLocks noChangeShapeType="1"/>
              </p:cNvSpPr>
              <p:nvPr/>
            </p:nvSpPr>
            <p:spPr bwMode="auto">
              <a:xfrm>
                <a:off x="74199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4" name="Oval 1152"/>
              <p:cNvSpPr>
                <a:spLocks noChangeArrowheads="1"/>
              </p:cNvSpPr>
              <p:nvPr/>
            </p:nvSpPr>
            <p:spPr bwMode="auto">
              <a:xfrm>
                <a:off x="74326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5" name="Line 1153"/>
              <p:cNvSpPr>
                <a:spLocks noChangeShapeType="1"/>
              </p:cNvSpPr>
              <p:nvPr/>
            </p:nvSpPr>
            <p:spPr bwMode="auto">
              <a:xfrm>
                <a:off x="74326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6" name="Line 1154"/>
              <p:cNvSpPr>
                <a:spLocks noChangeShapeType="1"/>
              </p:cNvSpPr>
              <p:nvPr/>
            </p:nvSpPr>
            <p:spPr bwMode="auto">
              <a:xfrm>
                <a:off x="744378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7" name="Oval 1155"/>
              <p:cNvSpPr>
                <a:spLocks noChangeArrowheads="1"/>
              </p:cNvSpPr>
              <p:nvPr/>
            </p:nvSpPr>
            <p:spPr bwMode="auto">
              <a:xfrm>
                <a:off x="74549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8" name="Line 1156"/>
              <p:cNvSpPr>
                <a:spLocks noChangeShapeType="1"/>
              </p:cNvSpPr>
              <p:nvPr/>
            </p:nvSpPr>
            <p:spPr bwMode="auto">
              <a:xfrm>
                <a:off x="74549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89" name="Line 1157"/>
              <p:cNvSpPr>
                <a:spLocks noChangeShapeType="1"/>
              </p:cNvSpPr>
              <p:nvPr/>
            </p:nvSpPr>
            <p:spPr bwMode="auto">
              <a:xfrm>
                <a:off x="74644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0" name="Oval 1158"/>
              <p:cNvSpPr>
                <a:spLocks noChangeArrowheads="1"/>
              </p:cNvSpPr>
              <p:nvPr/>
            </p:nvSpPr>
            <p:spPr bwMode="auto">
              <a:xfrm>
                <a:off x="74771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1" name="Line 1159"/>
              <p:cNvSpPr>
                <a:spLocks noChangeShapeType="1"/>
              </p:cNvSpPr>
              <p:nvPr/>
            </p:nvSpPr>
            <p:spPr bwMode="auto">
              <a:xfrm>
                <a:off x="747712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2" name="Line 1160"/>
              <p:cNvSpPr>
                <a:spLocks noChangeShapeType="1"/>
              </p:cNvSpPr>
              <p:nvPr/>
            </p:nvSpPr>
            <p:spPr bwMode="auto">
              <a:xfrm>
                <a:off x="74866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3" name="Oval 1161"/>
              <p:cNvSpPr>
                <a:spLocks noChangeArrowheads="1"/>
              </p:cNvSpPr>
              <p:nvPr/>
            </p:nvSpPr>
            <p:spPr bwMode="auto">
              <a:xfrm>
                <a:off x="74993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4" name="Line 1162"/>
              <p:cNvSpPr>
                <a:spLocks noChangeShapeType="1"/>
              </p:cNvSpPr>
              <p:nvPr/>
            </p:nvSpPr>
            <p:spPr bwMode="auto">
              <a:xfrm>
                <a:off x="74993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5" name="Line 1163"/>
              <p:cNvSpPr>
                <a:spLocks noChangeShapeType="1"/>
              </p:cNvSpPr>
              <p:nvPr/>
            </p:nvSpPr>
            <p:spPr bwMode="auto">
              <a:xfrm>
                <a:off x="75088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6" name="Oval 1164"/>
              <p:cNvSpPr>
                <a:spLocks noChangeArrowheads="1"/>
              </p:cNvSpPr>
              <p:nvPr/>
            </p:nvSpPr>
            <p:spPr bwMode="auto">
              <a:xfrm>
                <a:off x="7521576"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7" name="Line 1165"/>
              <p:cNvSpPr>
                <a:spLocks noChangeShapeType="1"/>
              </p:cNvSpPr>
              <p:nvPr/>
            </p:nvSpPr>
            <p:spPr bwMode="auto">
              <a:xfrm>
                <a:off x="75215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8" name="Line 1166"/>
              <p:cNvSpPr>
                <a:spLocks noChangeShapeType="1"/>
              </p:cNvSpPr>
              <p:nvPr/>
            </p:nvSpPr>
            <p:spPr bwMode="auto">
              <a:xfrm>
                <a:off x="75311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799" name="Oval 1167"/>
              <p:cNvSpPr>
                <a:spLocks noChangeArrowheads="1"/>
              </p:cNvSpPr>
              <p:nvPr/>
            </p:nvSpPr>
            <p:spPr bwMode="auto">
              <a:xfrm>
                <a:off x="75438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0" name="Line 1168"/>
              <p:cNvSpPr>
                <a:spLocks noChangeShapeType="1"/>
              </p:cNvSpPr>
              <p:nvPr/>
            </p:nvSpPr>
            <p:spPr bwMode="auto">
              <a:xfrm>
                <a:off x="75438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1" name="Line 1169"/>
              <p:cNvSpPr>
                <a:spLocks noChangeShapeType="1"/>
              </p:cNvSpPr>
              <p:nvPr/>
            </p:nvSpPr>
            <p:spPr bwMode="auto">
              <a:xfrm>
                <a:off x="75533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2" name="Oval 1170"/>
              <p:cNvSpPr>
                <a:spLocks noChangeArrowheads="1"/>
              </p:cNvSpPr>
              <p:nvPr/>
            </p:nvSpPr>
            <p:spPr bwMode="auto">
              <a:xfrm>
                <a:off x="75660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3" name="Line 1171"/>
              <p:cNvSpPr>
                <a:spLocks noChangeShapeType="1"/>
              </p:cNvSpPr>
              <p:nvPr/>
            </p:nvSpPr>
            <p:spPr bwMode="auto">
              <a:xfrm>
                <a:off x="7564438" y="4876801"/>
                <a:ext cx="2222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4" name="Line 1172"/>
              <p:cNvSpPr>
                <a:spLocks noChangeShapeType="1"/>
              </p:cNvSpPr>
              <p:nvPr/>
            </p:nvSpPr>
            <p:spPr bwMode="auto">
              <a:xfrm>
                <a:off x="757713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5" name="Oval 1173"/>
              <p:cNvSpPr>
                <a:spLocks noChangeArrowheads="1"/>
              </p:cNvSpPr>
              <p:nvPr/>
            </p:nvSpPr>
            <p:spPr bwMode="auto">
              <a:xfrm>
                <a:off x="75882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6" name="Line 1174"/>
              <p:cNvSpPr>
                <a:spLocks noChangeShapeType="1"/>
              </p:cNvSpPr>
              <p:nvPr/>
            </p:nvSpPr>
            <p:spPr bwMode="auto">
              <a:xfrm>
                <a:off x="75882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7" name="Line 1175"/>
              <p:cNvSpPr>
                <a:spLocks noChangeShapeType="1"/>
              </p:cNvSpPr>
              <p:nvPr/>
            </p:nvSpPr>
            <p:spPr bwMode="auto">
              <a:xfrm>
                <a:off x="7599363"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8" name="Oval 1176"/>
              <p:cNvSpPr>
                <a:spLocks noChangeArrowheads="1"/>
              </p:cNvSpPr>
              <p:nvPr/>
            </p:nvSpPr>
            <p:spPr bwMode="auto">
              <a:xfrm>
                <a:off x="76104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09" name="Line 1177"/>
              <p:cNvSpPr>
                <a:spLocks noChangeShapeType="1"/>
              </p:cNvSpPr>
              <p:nvPr/>
            </p:nvSpPr>
            <p:spPr bwMode="auto">
              <a:xfrm>
                <a:off x="76104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0" name="Line 1178"/>
              <p:cNvSpPr>
                <a:spLocks noChangeShapeType="1"/>
              </p:cNvSpPr>
              <p:nvPr/>
            </p:nvSpPr>
            <p:spPr bwMode="auto">
              <a:xfrm>
                <a:off x="762158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1" name="Oval 1179"/>
              <p:cNvSpPr>
                <a:spLocks noChangeArrowheads="1"/>
              </p:cNvSpPr>
              <p:nvPr/>
            </p:nvSpPr>
            <p:spPr bwMode="auto">
              <a:xfrm>
                <a:off x="76327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2" name="Line 1180"/>
              <p:cNvSpPr>
                <a:spLocks noChangeShapeType="1"/>
              </p:cNvSpPr>
              <p:nvPr/>
            </p:nvSpPr>
            <p:spPr bwMode="auto">
              <a:xfrm>
                <a:off x="76327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3" name="Line 1181"/>
              <p:cNvSpPr>
                <a:spLocks noChangeShapeType="1"/>
              </p:cNvSpPr>
              <p:nvPr/>
            </p:nvSpPr>
            <p:spPr bwMode="auto">
              <a:xfrm>
                <a:off x="76422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4" name="Oval 1182"/>
              <p:cNvSpPr>
                <a:spLocks noChangeArrowheads="1"/>
              </p:cNvSpPr>
              <p:nvPr/>
            </p:nvSpPr>
            <p:spPr bwMode="auto">
              <a:xfrm>
                <a:off x="7654926"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5" name="Line 1183"/>
              <p:cNvSpPr>
                <a:spLocks noChangeShapeType="1"/>
              </p:cNvSpPr>
              <p:nvPr/>
            </p:nvSpPr>
            <p:spPr bwMode="auto">
              <a:xfrm>
                <a:off x="765492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6" name="Line 1184"/>
              <p:cNvSpPr>
                <a:spLocks noChangeShapeType="1"/>
              </p:cNvSpPr>
              <p:nvPr/>
            </p:nvSpPr>
            <p:spPr bwMode="auto">
              <a:xfrm>
                <a:off x="766445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7" name="Oval 1185"/>
              <p:cNvSpPr>
                <a:spLocks noChangeArrowheads="1"/>
              </p:cNvSpPr>
              <p:nvPr/>
            </p:nvSpPr>
            <p:spPr bwMode="auto">
              <a:xfrm>
                <a:off x="7677151"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8" name="Line 1186"/>
              <p:cNvSpPr>
                <a:spLocks noChangeShapeType="1"/>
              </p:cNvSpPr>
              <p:nvPr/>
            </p:nvSpPr>
            <p:spPr bwMode="auto">
              <a:xfrm>
                <a:off x="76771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19" name="Line 1187"/>
              <p:cNvSpPr>
                <a:spLocks noChangeShapeType="1"/>
              </p:cNvSpPr>
              <p:nvPr/>
            </p:nvSpPr>
            <p:spPr bwMode="auto">
              <a:xfrm>
                <a:off x="768667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0" name="Oval 1188"/>
              <p:cNvSpPr>
                <a:spLocks noChangeArrowheads="1"/>
              </p:cNvSpPr>
              <p:nvPr/>
            </p:nvSpPr>
            <p:spPr bwMode="auto">
              <a:xfrm>
                <a:off x="76993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1" name="Line 1189"/>
              <p:cNvSpPr>
                <a:spLocks noChangeShapeType="1"/>
              </p:cNvSpPr>
              <p:nvPr/>
            </p:nvSpPr>
            <p:spPr bwMode="auto">
              <a:xfrm>
                <a:off x="76993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2" name="Line 1190"/>
              <p:cNvSpPr>
                <a:spLocks noChangeShapeType="1"/>
              </p:cNvSpPr>
              <p:nvPr/>
            </p:nvSpPr>
            <p:spPr bwMode="auto">
              <a:xfrm>
                <a:off x="7708901"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3" name="Oval 1191"/>
              <p:cNvSpPr>
                <a:spLocks noChangeArrowheads="1"/>
              </p:cNvSpPr>
              <p:nvPr/>
            </p:nvSpPr>
            <p:spPr bwMode="auto">
              <a:xfrm>
                <a:off x="772160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4" name="Line 1192"/>
              <p:cNvSpPr>
                <a:spLocks noChangeShapeType="1"/>
              </p:cNvSpPr>
              <p:nvPr/>
            </p:nvSpPr>
            <p:spPr bwMode="auto">
              <a:xfrm>
                <a:off x="77216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5" name="Line 1193"/>
              <p:cNvSpPr>
                <a:spLocks noChangeShapeType="1"/>
              </p:cNvSpPr>
              <p:nvPr/>
            </p:nvSpPr>
            <p:spPr bwMode="auto">
              <a:xfrm>
                <a:off x="7732713"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6" name="Oval 1194"/>
              <p:cNvSpPr>
                <a:spLocks noChangeArrowheads="1"/>
              </p:cNvSpPr>
              <p:nvPr/>
            </p:nvSpPr>
            <p:spPr bwMode="auto">
              <a:xfrm>
                <a:off x="774382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7" name="Line 1195"/>
              <p:cNvSpPr>
                <a:spLocks noChangeShapeType="1"/>
              </p:cNvSpPr>
              <p:nvPr/>
            </p:nvSpPr>
            <p:spPr bwMode="auto">
              <a:xfrm>
                <a:off x="774382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8" name="Line 1196"/>
              <p:cNvSpPr>
                <a:spLocks noChangeShapeType="1"/>
              </p:cNvSpPr>
              <p:nvPr/>
            </p:nvSpPr>
            <p:spPr bwMode="auto">
              <a:xfrm>
                <a:off x="775493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29" name="Oval 1197"/>
              <p:cNvSpPr>
                <a:spLocks noChangeArrowheads="1"/>
              </p:cNvSpPr>
              <p:nvPr/>
            </p:nvSpPr>
            <p:spPr bwMode="auto">
              <a:xfrm>
                <a:off x="7766051"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0" name="Line 1198"/>
              <p:cNvSpPr>
                <a:spLocks noChangeShapeType="1"/>
              </p:cNvSpPr>
              <p:nvPr/>
            </p:nvSpPr>
            <p:spPr bwMode="auto">
              <a:xfrm>
                <a:off x="776605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1" name="Line 1199"/>
              <p:cNvSpPr>
                <a:spLocks noChangeShapeType="1"/>
              </p:cNvSpPr>
              <p:nvPr/>
            </p:nvSpPr>
            <p:spPr bwMode="auto">
              <a:xfrm>
                <a:off x="7777163"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2" name="Oval 1200"/>
              <p:cNvSpPr>
                <a:spLocks noChangeArrowheads="1"/>
              </p:cNvSpPr>
              <p:nvPr/>
            </p:nvSpPr>
            <p:spPr bwMode="auto">
              <a:xfrm>
                <a:off x="7788276" y="4867276"/>
                <a:ext cx="20638"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3" name="Line 1201"/>
              <p:cNvSpPr>
                <a:spLocks noChangeShapeType="1"/>
              </p:cNvSpPr>
              <p:nvPr/>
            </p:nvSpPr>
            <p:spPr bwMode="auto">
              <a:xfrm>
                <a:off x="7788276"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4" name="Line 1202"/>
              <p:cNvSpPr>
                <a:spLocks noChangeShapeType="1"/>
              </p:cNvSpPr>
              <p:nvPr/>
            </p:nvSpPr>
            <p:spPr bwMode="auto">
              <a:xfrm>
                <a:off x="7799388"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5" name="Oval 1203"/>
              <p:cNvSpPr>
                <a:spLocks noChangeArrowheads="1"/>
              </p:cNvSpPr>
              <p:nvPr/>
            </p:nvSpPr>
            <p:spPr bwMode="auto">
              <a:xfrm>
                <a:off x="7810501"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6" name="Line 1204"/>
              <p:cNvSpPr>
                <a:spLocks noChangeShapeType="1"/>
              </p:cNvSpPr>
              <p:nvPr/>
            </p:nvSpPr>
            <p:spPr bwMode="auto">
              <a:xfrm>
                <a:off x="7810501" y="4876801"/>
                <a:ext cx="206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7" name="Line 1205"/>
              <p:cNvSpPr>
                <a:spLocks noChangeShapeType="1"/>
              </p:cNvSpPr>
              <p:nvPr/>
            </p:nvSpPr>
            <p:spPr bwMode="auto">
              <a:xfrm>
                <a:off x="7820026" y="4865688"/>
                <a:ext cx="0" cy="20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838" name="Oval 1206"/>
              <p:cNvSpPr>
                <a:spLocks noChangeArrowheads="1"/>
              </p:cNvSpPr>
              <p:nvPr/>
            </p:nvSpPr>
            <p:spPr bwMode="auto">
              <a:xfrm>
                <a:off x="7832726" y="4867276"/>
                <a:ext cx="22225" cy="20638"/>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nvGrpSpPr>
              <p:cNvPr id="1016" name="Group 1408"/>
              <p:cNvGrpSpPr>
                <a:grpSpLocks/>
              </p:cNvGrpSpPr>
              <p:nvPr/>
            </p:nvGrpSpPr>
            <p:grpSpPr bwMode="auto">
              <a:xfrm>
                <a:off x="6575426" y="1528763"/>
                <a:ext cx="2770188" cy="3359150"/>
                <a:chOff x="4142" y="963"/>
                <a:chExt cx="1745" cy="2116"/>
              </a:xfrm>
            </p:grpSpPr>
            <p:sp>
              <p:nvSpPr>
                <p:cNvPr id="1439" name="Line 1208"/>
                <p:cNvSpPr>
                  <a:spLocks noChangeShapeType="1"/>
                </p:cNvSpPr>
                <p:nvPr/>
              </p:nvSpPr>
              <p:spPr bwMode="auto">
                <a:xfrm>
                  <a:off x="493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0" name="Line 1209"/>
                <p:cNvSpPr>
                  <a:spLocks noChangeShapeType="1"/>
                </p:cNvSpPr>
                <p:nvPr/>
              </p:nvSpPr>
              <p:spPr bwMode="auto">
                <a:xfrm>
                  <a:off x="494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1" name="Oval 1210"/>
                <p:cNvSpPr>
                  <a:spLocks noChangeArrowheads="1"/>
                </p:cNvSpPr>
                <p:nvPr/>
              </p:nvSpPr>
              <p:spPr bwMode="auto">
                <a:xfrm>
                  <a:off x="494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2" name="Line 1211"/>
                <p:cNvSpPr>
                  <a:spLocks noChangeShapeType="1"/>
                </p:cNvSpPr>
                <p:nvPr/>
              </p:nvSpPr>
              <p:spPr bwMode="auto">
                <a:xfrm>
                  <a:off x="494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3" name="Line 1212"/>
                <p:cNvSpPr>
                  <a:spLocks noChangeShapeType="1"/>
                </p:cNvSpPr>
                <p:nvPr/>
              </p:nvSpPr>
              <p:spPr bwMode="auto">
                <a:xfrm>
                  <a:off x="495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4" name="Oval 1213"/>
                <p:cNvSpPr>
                  <a:spLocks noChangeArrowheads="1"/>
                </p:cNvSpPr>
                <p:nvPr/>
              </p:nvSpPr>
              <p:spPr bwMode="auto">
                <a:xfrm>
                  <a:off x="496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5" name="Line 1214"/>
                <p:cNvSpPr>
                  <a:spLocks noChangeShapeType="1"/>
                </p:cNvSpPr>
                <p:nvPr/>
              </p:nvSpPr>
              <p:spPr bwMode="auto">
                <a:xfrm>
                  <a:off x="496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6" name="Line 1215"/>
                <p:cNvSpPr>
                  <a:spLocks noChangeShapeType="1"/>
                </p:cNvSpPr>
                <p:nvPr/>
              </p:nvSpPr>
              <p:spPr bwMode="auto">
                <a:xfrm>
                  <a:off x="496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7" name="Oval 1216"/>
                <p:cNvSpPr>
                  <a:spLocks noChangeArrowheads="1"/>
                </p:cNvSpPr>
                <p:nvPr/>
              </p:nvSpPr>
              <p:spPr bwMode="auto">
                <a:xfrm>
                  <a:off x="497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8" name="Line 1217"/>
                <p:cNvSpPr>
                  <a:spLocks noChangeShapeType="1"/>
                </p:cNvSpPr>
                <p:nvPr/>
              </p:nvSpPr>
              <p:spPr bwMode="auto">
                <a:xfrm>
                  <a:off x="497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49" name="Line 1218"/>
                <p:cNvSpPr>
                  <a:spLocks noChangeShapeType="1"/>
                </p:cNvSpPr>
                <p:nvPr/>
              </p:nvSpPr>
              <p:spPr bwMode="auto">
                <a:xfrm>
                  <a:off x="498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0" name="Oval 1219"/>
                <p:cNvSpPr>
                  <a:spLocks noChangeArrowheads="1"/>
                </p:cNvSpPr>
                <p:nvPr/>
              </p:nvSpPr>
              <p:spPr bwMode="auto">
                <a:xfrm>
                  <a:off x="499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1" name="Line 1220"/>
                <p:cNvSpPr>
                  <a:spLocks noChangeShapeType="1"/>
                </p:cNvSpPr>
                <p:nvPr/>
              </p:nvSpPr>
              <p:spPr bwMode="auto">
                <a:xfrm>
                  <a:off x="499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2" name="Line 1221"/>
                <p:cNvSpPr>
                  <a:spLocks noChangeShapeType="1"/>
                </p:cNvSpPr>
                <p:nvPr/>
              </p:nvSpPr>
              <p:spPr bwMode="auto">
                <a:xfrm>
                  <a:off x="499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3" name="Oval 1222"/>
                <p:cNvSpPr>
                  <a:spLocks noChangeArrowheads="1"/>
                </p:cNvSpPr>
                <p:nvPr/>
              </p:nvSpPr>
              <p:spPr bwMode="auto">
                <a:xfrm>
                  <a:off x="500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4" name="Line 1223"/>
                <p:cNvSpPr>
                  <a:spLocks noChangeShapeType="1"/>
                </p:cNvSpPr>
                <p:nvPr/>
              </p:nvSpPr>
              <p:spPr bwMode="auto">
                <a:xfrm>
                  <a:off x="500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5" name="Line 1224"/>
                <p:cNvSpPr>
                  <a:spLocks noChangeShapeType="1"/>
                </p:cNvSpPr>
                <p:nvPr/>
              </p:nvSpPr>
              <p:spPr bwMode="auto">
                <a:xfrm>
                  <a:off x="501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6" name="Oval 1225"/>
                <p:cNvSpPr>
                  <a:spLocks noChangeArrowheads="1"/>
                </p:cNvSpPr>
                <p:nvPr/>
              </p:nvSpPr>
              <p:spPr bwMode="auto">
                <a:xfrm>
                  <a:off x="501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7" name="Line 1226"/>
                <p:cNvSpPr>
                  <a:spLocks noChangeShapeType="1"/>
                </p:cNvSpPr>
                <p:nvPr/>
              </p:nvSpPr>
              <p:spPr bwMode="auto">
                <a:xfrm>
                  <a:off x="501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8" name="Line 1227"/>
                <p:cNvSpPr>
                  <a:spLocks noChangeShapeType="1"/>
                </p:cNvSpPr>
                <p:nvPr/>
              </p:nvSpPr>
              <p:spPr bwMode="auto">
                <a:xfrm>
                  <a:off x="502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59" name="Oval 1228"/>
                <p:cNvSpPr>
                  <a:spLocks noChangeArrowheads="1"/>
                </p:cNvSpPr>
                <p:nvPr/>
              </p:nvSpPr>
              <p:spPr bwMode="auto">
                <a:xfrm>
                  <a:off x="503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0" name="Line 1229"/>
                <p:cNvSpPr>
                  <a:spLocks noChangeShapeType="1"/>
                </p:cNvSpPr>
                <p:nvPr/>
              </p:nvSpPr>
              <p:spPr bwMode="auto">
                <a:xfrm>
                  <a:off x="503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1" name="Line 1230"/>
                <p:cNvSpPr>
                  <a:spLocks noChangeShapeType="1"/>
                </p:cNvSpPr>
                <p:nvPr/>
              </p:nvSpPr>
              <p:spPr bwMode="auto">
                <a:xfrm>
                  <a:off x="50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2" name="Oval 1231"/>
                <p:cNvSpPr>
                  <a:spLocks noChangeArrowheads="1"/>
                </p:cNvSpPr>
                <p:nvPr/>
              </p:nvSpPr>
              <p:spPr bwMode="auto">
                <a:xfrm>
                  <a:off x="504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3" name="Line 1232"/>
                <p:cNvSpPr>
                  <a:spLocks noChangeShapeType="1"/>
                </p:cNvSpPr>
                <p:nvPr/>
              </p:nvSpPr>
              <p:spPr bwMode="auto">
                <a:xfrm>
                  <a:off x="504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4" name="Line 1233"/>
                <p:cNvSpPr>
                  <a:spLocks noChangeShapeType="1"/>
                </p:cNvSpPr>
                <p:nvPr/>
              </p:nvSpPr>
              <p:spPr bwMode="auto">
                <a:xfrm>
                  <a:off x="505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5" name="Oval 1234"/>
                <p:cNvSpPr>
                  <a:spLocks noChangeArrowheads="1"/>
                </p:cNvSpPr>
                <p:nvPr/>
              </p:nvSpPr>
              <p:spPr bwMode="auto">
                <a:xfrm>
                  <a:off x="506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6" name="Line 1235"/>
                <p:cNvSpPr>
                  <a:spLocks noChangeShapeType="1"/>
                </p:cNvSpPr>
                <p:nvPr/>
              </p:nvSpPr>
              <p:spPr bwMode="auto">
                <a:xfrm>
                  <a:off x="506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7" name="Line 1236"/>
                <p:cNvSpPr>
                  <a:spLocks noChangeShapeType="1"/>
                </p:cNvSpPr>
                <p:nvPr/>
              </p:nvSpPr>
              <p:spPr bwMode="auto">
                <a:xfrm>
                  <a:off x="506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8" name="Oval 1237"/>
                <p:cNvSpPr>
                  <a:spLocks noChangeArrowheads="1"/>
                </p:cNvSpPr>
                <p:nvPr/>
              </p:nvSpPr>
              <p:spPr bwMode="auto">
                <a:xfrm>
                  <a:off x="507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69" name="Line 1238"/>
                <p:cNvSpPr>
                  <a:spLocks noChangeShapeType="1"/>
                </p:cNvSpPr>
                <p:nvPr/>
              </p:nvSpPr>
              <p:spPr bwMode="auto">
                <a:xfrm>
                  <a:off x="507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0" name="Line 1239"/>
                <p:cNvSpPr>
                  <a:spLocks noChangeShapeType="1"/>
                </p:cNvSpPr>
                <p:nvPr/>
              </p:nvSpPr>
              <p:spPr bwMode="auto">
                <a:xfrm>
                  <a:off x="508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1" name="Oval 1240"/>
                <p:cNvSpPr>
                  <a:spLocks noChangeArrowheads="1"/>
                </p:cNvSpPr>
                <p:nvPr/>
              </p:nvSpPr>
              <p:spPr bwMode="auto">
                <a:xfrm>
                  <a:off x="508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2" name="Line 1241"/>
                <p:cNvSpPr>
                  <a:spLocks noChangeShapeType="1"/>
                </p:cNvSpPr>
                <p:nvPr/>
              </p:nvSpPr>
              <p:spPr bwMode="auto">
                <a:xfrm>
                  <a:off x="508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3" name="Line 1242"/>
                <p:cNvSpPr>
                  <a:spLocks noChangeShapeType="1"/>
                </p:cNvSpPr>
                <p:nvPr/>
              </p:nvSpPr>
              <p:spPr bwMode="auto">
                <a:xfrm>
                  <a:off x="509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4" name="Oval 1243"/>
                <p:cNvSpPr>
                  <a:spLocks noChangeArrowheads="1"/>
                </p:cNvSpPr>
                <p:nvPr/>
              </p:nvSpPr>
              <p:spPr bwMode="auto">
                <a:xfrm>
                  <a:off x="510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5" name="Line 1244"/>
                <p:cNvSpPr>
                  <a:spLocks noChangeShapeType="1"/>
                </p:cNvSpPr>
                <p:nvPr/>
              </p:nvSpPr>
              <p:spPr bwMode="auto">
                <a:xfrm>
                  <a:off x="510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6" name="Line 1245"/>
                <p:cNvSpPr>
                  <a:spLocks noChangeShapeType="1"/>
                </p:cNvSpPr>
                <p:nvPr/>
              </p:nvSpPr>
              <p:spPr bwMode="auto">
                <a:xfrm>
                  <a:off x="510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7" name="Oval 1246"/>
                <p:cNvSpPr>
                  <a:spLocks noChangeArrowheads="1"/>
                </p:cNvSpPr>
                <p:nvPr/>
              </p:nvSpPr>
              <p:spPr bwMode="auto">
                <a:xfrm>
                  <a:off x="511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8" name="Line 1247"/>
                <p:cNvSpPr>
                  <a:spLocks noChangeShapeType="1"/>
                </p:cNvSpPr>
                <p:nvPr/>
              </p:nvSpPr>
              <p:spPr bwMode="auto">
                <a:xfrm>
                  <a:off x="511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79" name="Line 1248"/>
                <p:cNvSpPr>
                  <a:spLocks noChangeShapeType="1"/>
                </p:cNvSpPr>
                <p:nvPr/>
              </p:nvSpPr>
              <p:spPr bwMode="auto">
                <a:xfrm>
                  <a:off x="512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0" name="Oval 1249"/>
                <p:cNvSpPr>
                  <a:spLocks noChangeArrowheads="1"/>
                </p:cNvSpPr>
                <p:nvPr/>
              </p:nvSpPr>
              <p:spPr bwMode="auto">
                <a:xfrm>
                  <a:off x="513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1" name="Line 1250"/>
                <p:cNvSpPr>
                  <a:spLocks noChangeShapeType="1"/>
                </p:cNvSpPr>
                <p:nvPr/>
              </p:nvSpPr>
              <p:spPr bwMode="auto">
                <a:xfrm>
                  <a:off x="513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2" name="Line 1251"/>
                <p:cNvSpPr>
                  <a:spLocks noChangeShapeType="1"/>
                </p:cNvSpPr>
                <p:nvPr/>
              </p:nvSpPr>
              <p:spPr bwMode="auto">
                <a:xfrm>
                  <a:off x="513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3" name="Oval 1252"/>
                <p:cNvSpPr>
                  <a:spLocks noChangeArrowheads="1"/>
                </p:cNvSpPr>
                <p:nvPr/>
              </p:nvSpPr>
              <p:spPr bwMode="auto">
                <a:xfrm>
                  <a:off x="514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4" name="Line 1253"/>
                <p:cNvSpPr>
                  <a:spLocks noChangeShapeType="1"/>
                </p:cNvSpPr>
                <p:nvPr/>
              </p:nvSpPr>
              <p:spPr bwMode="auto">
                <a:xfrm>
                  <a:off x="514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5" name="Line 1254"/>
                <p:cNvSpPr>
                  <a:spLocks noChangeShapeType="1"/>
                </p:cNvSpPr>
                <p:nvPr/>
              </p:nvSpPr>
              <p:spPr bwMode="auto">
                <a:xfrm>
                  <a:off x="515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6" name="Oval 1255"/>
                <p:cNvSpPr>
                  <a:spLocks noChangeArrowheads="1"/>
                </p:cNvSpPr>
                <p:nvPr/>
              </p:nvSpPr>
              <p:spPr bwMode="auto">
                <a:xfrm>
                  <a:off x="515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7" name="Line 1256"/>
                <p:cNvSpPr>
                  <a:spLocks noChangeShapeType="1"/>
                </p:cNvSpPr>
                <p:nvPr/>
              </p:nvSpPr>
              <p:spPr bwMode="auto">
                <a:xfrm>
                  <a:off x="515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8" name="Line 1257"/>
                <p:cNvSpPr>
                  <a:spLocks noChangeShapeType="1"/>
                </p:cNvSpPr>
                <p:nvPr/>
              </p:nvSpPr>
              <p:spPr bwMode="auto">
                <a:xfrm>
                  <a:off x="516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89" name="Freeform 1258"/>
                <p:cNvSpPr>
                  <a:spLocks/>
                </p:cNvSpPr>
                <p:nvPr/>
              </p:nvSpPr>
              <p:spPr bwMode="auto">
                <a:xfrm>
                  <a:off x="4142" y="3072"/>
                  <a:ext cx="1023" cy="0"/>
                </a:xfrm>
                <a:custGeom>
                  <a:avLst/>
                  <a:gdLst>
                    <a:gd name="T0" fmla="*/ 28 w 2046"/>
                    <a:gd name="T1" fmla="*/ 83 w 2046"/>
                    <a:gd name="T2" fmla="*/ 139 w 2046"/>
                    <a:gd name="T3" fmla="*/ 196 w 2046"/>
                    <a:gd name="T4" fmla="*/ 252 w 2046"/>
                    <a:gd name="T5" fmla="*/ 307 w 2046"/>
                    <a:gd name="T6" fmla="*/ 364 w 2046"/>
                    <a:gd name="T7" fmla="*/ 420 w 2046"/>
                    <a:gd name="T8" fmla="*/ 476 w 2046"/>
                    <a:gd name="T9" fmla="*/ 531 w 2046"/>
                    <a:gd name="T10" fmla="*/ 588 w 2046"/>
                    <a:gd name="T11" fmla="*/ 644 w 2046"/>
                    <a:gd name="T12" fmla="*/ 700 w 2046"/>
                    <a:gd name="T13" fmla="*/ 757 w 2046"/>
                    <a:gd name="T14" fmla="*/ 812 w 2046"/>
                    <a:gd name="T15" fmla="*/ 868 w 2046"/>
                    <a:gd name="T16" fmla="*/ 925 w 2046"/>
                    <a:gd name="T17" fmla="*/ 980 w 2046"/>
                    <a:gd name="T18" fmla="*/ 1036 w 2046"/>
                    <a:gd name="T19" fmla="*/ 1093 w 2046"/>
                    <a:gd name="T20" fmla="*/ 1149 w 2046"/>
                    <a:gd name="T21" fmla="*/ 1204 w 2046"/>
                    <a:gd name="T22" fmla="*/ 1261 w 2046"/>
                    <a:gd name="T23" fmla="*/ 1317 w 2046"/>
                    <a:gd name="T24" fmla="*/ 1373 w 2046"/>
                    <a:gd name="T25" fmla="*/ 1428 w 2046"/>
                    <a:gd name="T26" fmla="*/ 1485 w 2046"/>
                    <a:gd name="T27" fmla="*/ 1541 w 2046"/>
                    <a:gd name="T28" fmla="*/ 1597 w 2046"/>
                    <a:gd name="T29" fmla="*/ 1654 w 2046"/>
                    <a:gd name="T30" fmla="*/ 1709 w 2046"/>
                    <a:gd name="T31" fmla="*/ 1765 w 2046"/>
                    <a:gd name="T32" fmla="*/ 1822 w 2046"/>
                    <a:gd name="T33" fmla="*/ 1878 w 2046"/>
                    <a:gd name="T34" fmla="*/ 1933 w 2046"/>
                    <a:gd name="T35" fmla="*/ 1990 w 2046"/>
                    <a:gd name="T36" fmla="*/ 2046 w 2046"/>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Lst>
                  <a:rect l="0" t="0" r="r" b="b"/>
                  <a:pathLst>
                    <a:path w="2046">
                      <a:moveTo>
                        <a:pt x="0" y="0"/>
                      </a:moveTo>
                      <a:lnTo>
                        <a:pt x="28" y="0"/>
                      </a:lnTo>
                      <a:lnTo>
                        <a:pt x="56" y="0"/>
                      </a:lnTo>
                      <a:lnTo>
                        <a:pt x="83" y="0"/>
                      </a:lnTo>
                      <a:lnTo>
                        <a:pt x="111" y="0"/>
                      </a:lnTo>
                      <a:lnTo>
                        <a:pt x="139" y="0"/>
                      </a:lnTo>
                      <a:lnTo>
                        <a:pt x="167" y="0"/>
                      </a:lnTo>
                      <a:lnTo>
                        <a:pt x="196" y="0"/>
                      </a:lnTo>
                      <a:lnTo>
                        <a:pt x="224" y="0"/>
                      </a:lnTo>
                      <a:lnTo>
                        <a:pt x="252" y="0"/>
                      </a:lnTo>
                      <a:lnTo>
                        <a:pt x="279" y="0"/>
                      </a:lnTo>
                      <a:lnTo>
                        <a:pt x="307" y="0"/>
                      </a:lnTo>
                      <a:lnTo>
                        <a:pt x="335" y="0"/>
                      </a:lnTo>
                      <a:lnTo>
                        <a:pt x="364" y="0"/>
                      </a:lnTo>
                      <a:lnTo>
                        <a:pt x="392" y="0"/>
                      </a:lnTo>
                      <a:lnTo>
                        <a:pt x="420" y="0"/>
                      </a:lnTo>
                      <a:lnTo>
                        <a:pt x="448" y="0"/>
                      </a:lnTo>
                      <a:lnTo>
                        <a:pt x="476" y="0"/>
                      </a:lnTo>
                      <a:lnTo>
                        <a:pt x="503" y="0"/>
                      </a:lnTo>
                      <a:lnTo>
                        <a:pt x="531" y="0"/>
                      </a:lnTo>
                      <a:lnTo>
                        <a:pt x="560" y="0"/>
                      </a:lnTo>
                      <a:lnTo>
                        <a:pt x="588" y="0"/>
                      </a:lnTo>
                      <a:lnTo>
                        <a:pt x="616" y="0"/>
                      </a:lnTo>
                      <a:lnTo>
                        <a:pt x="644" y="0"/>
                      </a:lnTo>
                      <a:lnTo>
                        <a:pt x="672" y="0"/>
                      </a:lnTo>
                      <a:lnTo>
                        <a:pt x="700" y="0"/>
                      </a:lnTo>
                      <a:lnTo>
                        <a:pt x="729" y="0"/>
                      </a:lnTo>
                      <a:lnTo>
                        <a:pt x="757" y="0"/>
                      </a:lnTo>
                      <a:lnTo>
                        <a:pt x="784" y="0"/>
                      </a:lnTo>
                      <a:lnTo>
                        <a:pt x="812" y="0"/>
                      </a:lnTo>
                      <a:lnTo>
                        <a:pt x="840" y="0"/>
                      </a:lnTo>
                      <a:lnTo>
                        <a:pt x="868" y="0"/>
                      </a:lnTo>
                      <a:lnTo>
                        <a:pt x="896" y="0"/>
                      </a:lnTo>
                      <a:lnTo>
                        <a:pt x="925" y="0"/>
                      </a:lnTo>
                      <a:lnTo>
                        <a:pt x="953" y="0"/>
                      </a:lnTo>
                      <a:lnTo>
                        <a:pt x="980" y="0"/>
                      </a:lnTo>
                      <a:lnTo>
                        <a:pt x="1008" y="0"/>
                      </a:lnTo>
                      <a:lnTo>
                        <a:pt x="1036" y="0"/>
                      </a:lnTo>
                      <a:lnTo>
                        <a:pt x="1064" y="0"/>
                      </a:lnTo>
                      <a:lnTo>
                        <a:pt x="1093" y="0"/>
                      </a:lnTo>
                      <a:lnTo>
                        <a:pt x="1121" y="0"/>
                      </a:lnTo>
                      <a:lnTo>
                        <a:pt x="1149" y="0"/>
                      </a:lnTo>
                      <a:lnTo>
                        <a:pt x="1177" y="0"/>
                      </a:lnTo>
                      <a:lnTo>
                        <a:pt x="1204" y="0"/>
                      </a:lnTo>
                      <a:lnTo>
                        <a:pt x="1232" y="0"/>
                      </a:lnTo>
                      <a:lnTo>
                        <a:pt x="1261" y="0"/>
                      </a:lnTo>
                      <a:lnTo>
                        <a:pt x="1289" y="0"/>
                      </a:lnTo>
                      <a:lnTo>
                        <a:pt x="1317" y="0"/>
                      </a:lnTo>
                      <a:lnTo>
                        <a:pt x="1345" y="0"/>
                      </a:lnTo>
                      <a:lnTo>
                        <a:pt x="1373" y="0"/>
                      </a:lnTo>
                      <a:lnTo>
                        <a:pt x="1401" y="0"/>
                      </a:lnTo>
                      <a:lnTo>
                        <a:pt x="1428" y="0"/>
                      </a:lnTo>
                      <a:lnTo>
                        <a:pt x="1458" y="0"/>
                      </a:lnTo>
                      <a:lnTo>
                        <a:pt x="1485" y="0"/>
                      </a:lnTo>
                      <a:lnTo>
                        <a:pt x="1513" y="0"/>
                      </a:lnTo>
                      <a:lnTo>
                        <a:pt x="1541" y="0"/>
                      </a:lnTo>
                      <a:lnTo>
                        <a:pt x="1569" y="0"/>
                      </a:lnTo>
                      <a:lnTo>
                        <a:pt x="1597" y="0"/>
                      </a:lnTo>
                      <a:lnTo>
                        <a:pt x="1626" y="0"/>
                      </a:lnTo>
                      <a:lnTo>
                        <a:pt x="1654" y="0"/>
                      </a:lnTo>
                      <a:lnTo>
                        <a:pt x="1681" y="0"/>
                      </a:lnTo>
                      <a:lnTo>
                        <a:pt x="1709" y="0"/>
                      </a:lnTo>
                      <a:lnTo>
                        <a:pt x="1737" y="0"/>
                      </a:lnTo>
                      <a:lnTo>
                        <a:pt x="1765" y="0"/>
                      </a:lnTo>
                      <a:lnTo>
                        <a:pt x="1793" y="0"/>
                      </a:lnTo>
                      <a:lnTo>
                        <a:pt x="1822" y="0"/>
                      </a:lnTo>
                      <a:lnTo>
                        <a:pt x="1850" y="0"/>
                      </a:lnTo>
                      <a:lnTo>
                        <a:pt x="1878" y="0"/>
                      </a:lnTo>
                      <a:lnTo>
                        <a:pt x="1905" y="0"/>
                      </a:lnTo>
                      <a:lnTo>
                        <a:pt x="1933" y="0"/>
                      </a:lnTo>
                      <a:lnTo>
                        <a:pt x="1961" y="0"/>
                      </a:lnTo>
                      <a:lnTo>
                        <a:pt x="1990" y="0"/>
                      </a:lnTo>
                      <a:lnTo>
                        <a:pt x="2018" y="0"/>
                      </a:lnTo>
                      <a:lnTo>
                        <a:pt x="2046"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0" name="Oval 1259"/>
                <p:cNvSpPr>
                  <a:spLocks noChangeArrowheads="1"/>
                </p:cNvSpPr>
                <p:nvPr/>
              </p:nvSpPr>
              <p:spPr bwMode="auto">
                <a:xfrm>
                  <a:off x="518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1" name="Line 1260"/>
                <p:cNvSpPr>
                  <a:spLocks noChangeShapeType="1"/>
                </p:cNvSpPr>
                <p:nvPr/>
              </p:nvSpPr>
              <p:spPr bwMode="auto">
                <a:xfrm>
                  <a:off x="518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2" name="Line 1261"/>
                <p:cNvSpPr>
                  <a:spLocks noChangeShapeType="1"/>
                </p:cNvSpPr>
                <p:nvPr/>
              </p:nvSpPr>
              <p:spPr bwMode="auto">
                <a:xfrm>
                  <a:off x="519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3" name="Oval 1262"/>
                <p:cNvSpPr>
                  <a:spLocks noChangeArrowheads="1"/>
                </p:cNvSpPr>
                <p:nvPr/>
              </p:nvSpPr>
              <p:spPr bwMode="auto">
                <a:xfrm>
                  <a:off x="520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4" name="Line 1263"/>
                <p:cNvSpPr>
                  <a:spLocks noChangeShapeType="1"/>
                </p:cNvSpPr>
                <p:nvPr/>
              </p:nvSpPr>
              <p:spPr bwMode="auto">
                <a:xfrm>
                  <a:off x="520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5" name="Line 1264"/>
                <p:cNvSpPr>
                  <a:spLocks noChangeShapeType="1"/>
                </p:cNvSpPr>
                <p:nvPr/>
              </p:nvSpPr>
              <p:spPr bwMode="auto">
                <a:xfrm>
                  <a:off x="520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6" name="Oval 1265"/>
                <p:cNvSpPr>
                  <a:spLocks noChangeArrowheads="1"/>
                </p:cNvSpPr>
                <p:nvPr/>
              </p:nvSpPr>
              <p:spPr bwMode="auto">
                <a:xfrm>
                  <a:off x="521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7" name="Line 1266"/>
                <p:cNvSpPr>
                  <a:spLocks noChangeShapeType="1"/>
                </p:cNvSpPr>
                <p:nvPr/>
              </p:nvSpPr>
              <p:spPr bwMode="auto">
                <a:xfrm>
                  <a:off x="521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8" name="Line 1267"/>
                <p:cNvSpPr>
                  <a:spLocks noChangeShapeType="1"/>
                </p:cNvSpPr>
                <p:nvPr/>
              </p:nvSpPr>
              <p:spPr bwMode="auto">
                <a:xfrm>
                  <a:off x="522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99" name="Oval 1268"/>
                <p:cNvSpPr>
                  <a:spLocks noChangeArrowheads="1"/>
                </p:cNvSpPr>
                <p:nvPr/>
              </p:nvSpPr>
              <p:spPr bwMode="auto">
                <a:xfrm>
                  <a:off x="522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0" name="Line 1269"/>
                <p:cNvSpPr>
                  <a:spLocks noChangeShapeType="1"/>
                </p:cNvSpPr>
                <p:nvPr/>
              </p:nvSpPr>
              <p:spPr bwMode="auto">
                <a:xfrm>
                  <a:off x="522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1" name="Line 1270"/>
                <p:cNvSpPr>
                  <a:spLocks noChangeShapeType="1"/>
                </p:cNvSpPr>
                <p:nvPr/>
              </p:nvSpPr>
              <p:spPr bwMode="auto">
                <a:xfrm>
                  <a:off x="523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2" name="Oval 1271"/>
                <p:cNvSpPr>
                  <a:spLocks noChangeArrowheads="1"/>
                </p:cNvSpPr>
                <p:nvPr/>
              </p:nvSpPr>
              <p:spPr bwMode="auto">
                <a:xfrm>
                  <a:off x="524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3" name="Line 1272"/>
                <p:cNvSpPr>
                  <a:spLocks noChangeShapeType="1"/>
                </p:cNvSpPr>
                <p:nvPr/>
              </p:nvSpPr>
              <p:spPr bwMode="auto">
                <a:xfrm>
                  <a:off x="524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4" name="Line 1273"/>
                <p:cNvSpPr>
                  <a:spLocks noChangeShapeType="1"/>
                </p:cNvSpPr>
                <p:nvPr/>
              </p:nvSpPr>
              <p:spPr bwMode="auto">
                <a:xfrm>
                  <a:off x="524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5" name="Oval 1274"/>
                <p:cNvSpPr>
                  <a:spLocks noChangeArrowheads="1"/>
                </p:cNvSpPr>
                <p:nvPr/>
              </p:nvSpPr>
              <p:spPr bwMode="auto">
                <a:xfrm>
                  <a:off x="525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6" name="Line 1275"/>
                <p:cNvSpPr>
                  <a:spLocks noChangeShapeType="1"/>
                </p:cNvSpPr>
                <p:nvPr/>
              </p:nvSpPr>
              <p:spPr bwMode="auto">
                <a:xfrm>
                  <a:off x="525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7" name="Line 1276"/>
                <p:cNvSpPr>
                  <a:spLocks noChangeShapeType="1"/>
                </p:cNvSpPr>
                <p:nvPr/>
              </p:nvSpPr>
              <p:spPr bwMode="auto">
                <a:xfrm>
                  <a:off x="526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8" name="Oval 1277"/>
                <p:cNvSpPr>
                  <a:spLocks noChangeArrowheads="1"/>
                </p:cNvSpPr>
                <p:nvPr/>
              </p:nvSpPr>
              <p:spPr bwMode="auto">
                <a:xfrm>
                  <a:off x="527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09" name="Line 1278"/>
                <p:cNvSpPr>
                  <a:spLocks noChangeShapeType="1"/>
                </p:cNvSpPr>
                <p:nvPr/>
              </p:nvSpPr>
              <p:spPr bwMode="auto">
                <a:xfrm>
                  <a:off x="527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0" name="Line 1279"/>
                <p:cNvSpPr>
                  <a:spLocks noChangeShapeType="1"/>
                </p:cNvSpPr>
                <p:nvPr/>
              </p:nvSpPr>
              <p:spPr bwMode="auto">
                <a:xfrm>
                  <a:off x="527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1" name="Oval 1280"/>
                <p:cNvSpPr>
                  <a:spLocks noChangeArrowheads="1"/>
                </p:cNvSpPr>
                <p:nvPr/>
              </p:nvSpPr>
              <p:spPr bwMode="auto">
                <a:xfrm>
                  <a:off x="528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2" name="Line 1281"/>
                <p:cNvSpPr>
                  <a:spLocks noChangeShapeType="1"/>
                </p:cNvSpPr>
                <p:nvPr/>
              </p:nvSpPr>
              <p:spPr bwMode="auto">
                <a:xfrm>
                  <a:off x="528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3" name="Line 1282"/>
                <p:cNvSpPr>
                  <a:spLocks noChangeShapeType="1"/>
                </p:cNvSpPr>
                <p:nvPr/>
              </p:nvSpPr>
              <p:spPr bwMode="auto">
                <a:xfrm>
                  <a:off x="529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4" name="Oval 1283"/>
                <p:cNvSpPr>
                  <a:spLocks noChangeArrowheads="1"/>
                </p:cNvSpPr>
                <p:nvPr/>
              </p:nvSpPr>
              <p:spPr bwMode="auto">
                <a:xfrm>
                  <a:off x="529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5" name="Line 1284"/>
                <p:cNvSpPr>
                  <a:spLocks noChangeShapeType="1"/>
                </p:cNvSpPr>
                <p:nvPr/>
              </p:nvSpPr>
              <p:spPr bwMode="auto">
                <a:xfrm>
                  <a:off x="529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6" name="Line 1285"/>
                <p:cNvSpPr>
                  <a:spLocks noChangeShapeType="1"/>
                </p:cNvSpPr>
                <p:nvPr/>
              </p:nvSpPr>
              <p:spPr bwMode="auto">
                <a:xfrm>
                  <a:off x="530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7" name="Oval 1286"/>
                <p:cNvSpPr>
                  <a:spLocks noChangeArrowheads="1"/>
                </p:cNvSpPr>
                <p:nvPr/>
              </p:nvSpPr>
              <p:spPr bwMode="auto">
                <a:xfrm>
                  <a:off x="531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8" name="Line 1287"/>
                <p:cNvSpPr>
                  <a:spLocks noChangeShapeType="1"/>
                </p:cNvSpPr>
                <p:nvPr/>
              </p:nvSpPr>
              <p:spPr bwMode="auto">
                <a:xfrm>
                  <a:off x="531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19" name="Line 1288"/>
                <p:cNvSpPr>
                  <a:spLocks noChangeShapeType="1"/>
                </p:cNvSpPr>
                <p:nvPr/>
              </p:nvSpPr>
              <p:spPr bwMode="auto">
                <a:xfrm>
                  <a:off x="531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0" name="Oval 1289"/>
                <p:cNvSpPr>
                  <a:spLocks noChangeArrowheads="1"/>
                </p:cNvSpPr>
                <p:nvPr/>
              </p:nvSpPr>
              <p:spPr bwMode="auto">
                <a:xfrm>
                  <a:off x="532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1" name="Line 1290"/>
                <p:cNvSpPr>
                  <a:spLocks noChangeShapeType="1"/>
                </p:cNvSpPr>
                <p:nvPr/>
              </p:nvSpPr>
              <p:spPr bwMode="auto">
                <a:xfrm>
                  <a:off x="532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2" name="Line 1291"/>
                <p:cNvSpPr>
                  <a:spLocks noChangeShapeType="1"/>
                </p:cNvSpPr>
                <p:nvPr/>
              </p:nvSpPr>
              <p:spPr bwMode="auto">
                <a:xfrm>
                  <a:off x="533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3" name="Oval 1292"/>
                <p:cNvSpPr>
                  <a:spLocks noChangeArrowheads="1"/>
                </p:cNvSpPr>
                <p:nvPr/>
              </p:nvSpPr>
              <p:spPr bwMode="auto">
                <a:xfrm>
                  <a:off x="534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4" name="Line 1293"/>
                <p:cNvSpPr>
                  <a:spLocks noChangeShapeType="1"/>
                </p:cNvSpPr>
                <p:nvPr/>
              </p:nvSpPr>
              <p:spPr bwMode="auto">
                <a:xfrm>
                  <a:off x="534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5" name="Line 1294"/>
                <p:cNvSpPr>
                  <a:spLocks noChangeShapeType="1"/>
                </p:cNvSpPr>
                <p:nvPr/>
              </p:nvSpPr>
              <p:spPr bwMode="auto">
                <a:xfrm>
                  <a:off x="534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6" name="Oval 1295"/>
                <p:cNvSpPr>
                  <a:spLocks noChangeArrowheads="1"/>
                </p:cNvSpPr>
                <p:nvPr/>
              </p:nvSpPr>
              <p:spPr bwMode="auto">
                <a:xfrm>
                  <a:off x="535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7" name="Line 1296"/>
                <p:cNvSpPr>
                  <a:spLocks noChangeShapeType="1"/>
                </p:cNvSpPr>
                <p:nvPr/>
              </p:nvSpPr>
              <p:spPr bwMode="auto">
                <a:xfrm>
                  <a:off x="535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8" name="Line 1297"/>
                <p:cNvSpPr>
                  <a:spLocks noChangeShapeType="1"/>
                </p:cNvSpPr>
                <p:nvPr/>
              </p:nvSpPr>
              <p:spPr bwMode="auto">
                <a:xfrm>
                  <a:off x="536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29" name="Oval 1298"/>
                <p:cNvSpPr>
                  <a:spLocks noChangeArrowheads="1"/>
                </p:cNvSpPr>
                <p:nvPr/>
              </p:nvSpPr>
              <p:spPr bwMode="auto">
                <a:xfrm>
                  <a:off x="536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0" name="Line 1299"/>
                <p:cNvSpPr>
                  <a:spLocks noChangeShapeType="1"/>
                </p:cNvSpPr>
                <p:nvPr/>
              </p:nvSpPr>
              <p:spPr bwMode="auto">
                <a:xfrm>
                  <a:off x="536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1" name="Line 1300"/>
                <p:cNvSpPr>
                  <a:spLocks noChangeShapeType="1"/>
                </p:cNvSpPr>
                <p:nvPr/>
              </p:nvSpPr>
              <p:spPr bwMode="auto">
                <a:xfrm>
                  <a:off x="537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2" name="Oval 1301"/>
                <p:cNvSpPr>
                  <a:spLocks noChangeArrowheads="1"/>
                </p:cNvSpPr>
                <p:nvPr/>
              </p:nvSpPr>
              <p:spPr bwMode="auto">
                <a:xfrm>
                  <a:off x="538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3" name="Line 1302"/>
                <p:cNvSpPr>
                  <a:spLocks noChangeShapeType="1"/>
                </p:cNvSpPr>
                <p:nvPr/>
              </p:nvSpPr>
              <p:spPr bwMode="auto">
                <a:xfrm>
                  <a:off x="538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4" name="Line 1303"/>
                <p:cNvSpPr>
                  <a:spLocks noChangeShapeType="1"/>
                </p:cNvSpPr>
                <p:nvPr/>
              </p:nvSpPr>
              <p:spPr bwMode="auto">
                <a:xfrm>
                  <a:off x="538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5" name="Oval 1304"/>
                <p:cNvSpPr>
                  <a:spLocks noChangeArrowheads="1"/>
                </p:cNvSpPr>
                <p:nvPr/>
              </p:nvSpPr>
              <p:spPr bwMode="auto">
                <a:xfrm>
                  <a:off x="539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6" name="Line 1305"/>
                <p:cNvSpPr>
                  <a:spLocks noChangeShapeType="1"/>
                </p:cNvSpPr>
                <p:nvPr/>
              </p:nvSpPr>
              <p:spPr bwMode="auto">
                <a:xfrm>
                  <a:off x="539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7" name="Line 1306"/>
                <p:cNvSpPr>
                  <a:spLocks noChangeShapeType="1"/>
                </p:cNvSpPr>
                <p:nvPr/>
              </p:nvSpPr>
              <p:spPr bwMode="auto">
                <a:xfrm>
                  <a:off x="540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8" name="Oval 1307"/>
                <p:cNvSpPr>
                  <a:spLocks noChangeArrowheads="1"/>
                </p:cNvSpPr>
                <p:nvPr/>
              </p:nvSpPr>
              <p:spPr bwMode="auto">
                <a:xfrm>
                  <a:off x="541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39" name="Line 1308"/>
                <p:cNvSpPr>
                  <a:spLocks noChangeShapeType="1"/>
                </p:cNvSpPr>
                <p:nvPr/>
              </p:nvSpPr>
              <p:spPr bwMode="auto">
                <a:xfrm>
                  <a:off x="541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0" name="Line 1309"/>
                <p:cNvSpPr>
                  <a:spLocks noChangeShapeType="1"/>
                </p:cNvSpPr>
                <p:nvPr/>
              </p:nvSpPr>
              <p:spPr bwMode="auto">
                <a:xfrm>
                  <a:off x="541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1" name="Oval 1310"/>
                <p:cNvSpPr>
                  <a:spLocks noChangeArrowheads="1"/>
                </p:cNvSpPr>
                <p:nvPr/>
              </p:nvSpPr>
              <p:spPr bwMode="auto">
                <a:xfrm>
                  <a:off x="542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2" name="Line 1311"/>
                <p:cNvSpPr>
                  <a:spLocks noChangeShapeType="1"/>
                </p:cNvSpPr>
                <p:nvPr/>
              </p:nvSpPr>
              <p:spPr bwMode="auto">
                <a:xfrm>
                  <a:off x="542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3" name="Line 1312"/>
                <p:cNvSpPr>
                  <a:spLocks noChangeShapeType="1"/>
                </p:cNvSpPr>
                <p:nvPr/>
              </p:nvSpPr>
              <p:spPr bwMode="auto">
                <a:xfrm>
                  <a:off x="543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4" name="Oval 1313"/>
                <p:cNvSpPr>
                  <a:spLocks noChangeArrowheads="1"/>
                </p:cNvSpPr>
                <p:nvPr/>
              </p:nvSpPr>
              <p:spPr bwMode="auto">
                <a:xfrm>
                  <a:off x="5439" y="30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5" name="Line 1314"/>
                <p:cNvSpPr>
                  <a:spLocks noChangeShapeType="1"/>
                </p:cNvSpPr>
                <p:nvPr/>
              </p:nvSpPr>
              <p:spPr bwMode="auto">
                <a:xfrm>
                  <a:off x="543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6" name="Line 1315"/>
                <p:cNvSpPr>
                  <a:spLocks noChangeShapeType="1"/>
                </p:cNvSpPr>
                <p:nvPr/>
              </p:nvSpPr>
              <p:spPr bwMode="auto">
                <a:xfrm>
                  <a:off x="544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7" name="Oval 1316"/>
                <p:cNvSpPr>
                  <a:spLocks noChangeArrowheads="1"/>
                </p:cNvSpPr>
                <p:nvPr/>
              </p:nvSpPr>
              <p:spPr bwMode="auto">
                <a:xfrm>
                  <a:off x="5453" y="306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8" name="Line 1317"/>
                <p:cNvSpPr>
                  <a:spLocks noChangeShapeType="1"/>
                </p:cNvSpPr>
                <p:nvPr/>
              </p:nvSpPr>
              <p:spPr bwMode="auto">
                <a:xfrm>
                  <a:off x="5452" y="3070"/>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49" name="Line 1318"/>
                <p:cNvSpPr>
                  <a:spLocks noChangeShapeType="1"/>
                </p:cNvSpPr>
                <p:nvPr/>
              </p:nvSpPr>
              <p:spPr bwMode="auto">
                <a:xfrm>
                  <a:off x="5459" y="3063"/>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0" name="Oval 1319"/>
                <p:cNvSpPr>
                  <a:spLocks noChangeArrowheads="1"/>
                </p:cNvSpPr>
                <p:nvPr/>
              </p:nvSpPr>
              <p:spPr bwMode="auto">
                <a:xfrm>
                  <a:off x="5467" y="305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1" name="Line 1320"/>
                <p:cNvSpPr>
                  <a:spLocks noChangeShapeType="1"/>
                </p:cNvSpPr>
                <p:nvPr/>
              </p:nvSpPr>
              <p:spPr bwMode="auto">
                <a:xfrm>
                  <a:off x="5466" y="306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2" name="Line 1321"/>
                <p:cNvSpPr>
                  <a:spLocks noChangeShapeType="1"/>
                </p:cNvSpPr>
                <p:nvPr/>
              </p:nvSpPr>
              <p:spPr bwMode="auto">
                <a:xfrm>
                  <a:off x="5473" y="305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3" name="Oval 1322"/>
                <p:cNvSpPr>
                  <a:spLocks noChangeArrowheads="1"/>
                </p:cNvSpPr>
                <p:nvPr/>
              </p:nvSpPr>
              <p:spPr bwMode="auto">
                <a:xfrm>
                  <a:off x="5481" y="304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4" name="Line 1323"/>
                <p:cNvSpPr>
                  <a:spLocks noChangeShapeType="1"/>
                </p:cNvSpPr>
                <p:nvPr/>
              </p:nvSpPr>
              <p:spPr bwMode="auto">
                <a:xfrm>
                  <a:off x="5480" y="3046"/>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5" name="Line 1324"/>
                <p:cNvSpPr>
                  <a:spLocks noChangeShapeType="1"/>
                </p:cNvSpPr>
                <p:nvPr/>
              </p:nvSpPr>
              <p:spPr bwMode="auto">
                <a:xfrm>
                  <a:off x="5487" y="303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6" name="Oval 1325"/>
                <p:cNvSpPr>
                  <a:spLocks noChangeArrowheads="1"/>
                </p:cNvSpPr>
                <p:nvPr/>
              </p:nvSpPr>
              <p:spPr bwMode="auto">
                <a:xfrm>
                  <a:off x="5495" y="2988"/>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7" name="Line 1326"/>
                <p:cNvSpPr>
                  <a:spLocks noChangeShapeType="1"/>
                </p:cNvSpPr>
                <p:nvPr/>
              </p:nvSpPr>
              <p:spPr bwMode="auto">
                <a:xfrm>
                  <a:off x="5495" y="299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8" name="Line 1327"/>
                <p:cNvSpPr>
                  <a:spLocks noChangeShapeType="1"/>
                </p:cNvSpPr>
                <p:nvPr/>
              </p:nvSpPr>
              <p:spPr bwMode="auto">
                <a:xfrm>
                  <a:off x="5502" y="2988"/>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59" name="Oval 1328"/>
                <p:cNvSpPr>
                  <a:spLocks noChangeArrowheads="1"/>
                </p:cNvSpPr>
                <p:nvPr/>
              </p:nvSpPr>
              <p:spPr bwMode="auto">
                <a:xfrm>
                  <a:off x="5509" y="2866"/>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0" name="Line 1329"/>
                <p:cNvSpPr>
                  <a:spLocks noChangeShapeType="1"/>
                </p:cNvSpPr>
                <p:nvPr/>
              </p:nvSpPr>
              <p:spPr bwMode="auto">
                <a:xfrm>
                  <a:off x="5509" y="287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1" name="Line 1330"/>
                <p:cNvSpPr>
                  <a:spLocks noChangeShapeType="1"/>
                </p:cNvSpPr>
                <p:nvPr/>
              </p:nvSpPr>
              <p:spPr bwMode="auto">
                <a:xfrm>
                  <a:off x="5515" y="2866"/>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2" name="Oval 1331"/>
                <p:cNvSpPr>
                  <a:spLocks noChangeArrowheads="1"/>
                </p:cNvSpPr>
                <p:nvPr/>
              </p:nvSpPr>
              <p:spPr bwMode="auto">
                <a:xfrm>
                  <a:off x="5523" y="262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3" name="Line 1332"/>
                <p:cNvSpPr>
                  <a:spLocks noChangeShapeType="1"/>
                </p:cNvSpPr>
                <p:nvPr/>
              </p:nvSpPr>
              <p:spPr bwMode="auto">
                <a:xfrm>
                  <a:off x="5523" y="263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4" name="Line 1333"/>
                <p:cNvSpPr>
                  <a:spLocks noChangeShapeType="1"/>
                </p:cNvSpPr>
                <p:nvPr/>
              </p:nvSpPr>
              <p:spPr bwMode="auto">
                <a:xfrm>
                  <a:off x="5529" y="262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5" name="Oval 1334"/>
                <p:cNvSpPr>
                  <a:spLocks noChangeArrowheads="1"/>
                </p:cNvSpPr>
                <p:nvPr/>
              </p:nvSpPr>
              <p:spPr bwMode="auto">
                <a:xfrm>
                  <a:off x="5537" y="2244"/>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6" name="Line 1335"/>
                <p:cNvSpPr>
                  <a:spLocks noChangeShapeType="1"/>
                </p:cNvSpPr>
                <p:nvPr/>
              </p:nvSpPr>
              <p:spPr bwMode="auto">
                <a:xfrm>
                  <a:off x="5537" y="225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7" name="Line 1336"/>
                <p:cNvSpPr>
                  <a:spLocks noChangeShapeType="1"/>
                </p:cNvSpPr>
                <p:nvPr/>
              </p:nvSpPr>
              <p:spPr bwMode="auto">
                <a:xfrm>
                  <a:off x="5543" y="2244"/>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8" name="Oval 1337"/>
                <p:cNvSpPr>
                  <a:spLocks noChangeArrowheads="1"/>
                </p:cNvSpPr>
                <p:nvPr/>
              </p:nvSpPr>
              <p:spPr bwMode="auto">
                <a:xfrm>
                  <a:off x="5551" y="1749"/>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69" name="Line 1338"/>
                <p:cNvSpPr>
                  <a:spLocks noChangeShapeType="1"/>
                </p:cNvSpPr>
                <p:nvPr/>
              </p:nvSpPr>
              <p:spPr bwMode="auto">
                <a:xfrm>
                  <a:off x="5551" y="175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0" name="Line 1339"/>
                <p:cNvSpPr>
                  <a:spLocks noChangeShapeType="1"/>
                </p:cNvSpPr>
                <p:nvPr/>
              </p:nvSpPr>
              <p:spPr bwMode="auto">
                <a:xfrm>
                  <a:off x="5557" y="174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1" name="Oval 1340"/>
                <p:cNvSpPr>
                  <a:spLocks noChangeArrowheads="1"/>
                </p:cNvSpPr>
                <p:nvPr/>
              </p:nvSpPr>
              <p:spPr bwMode="auto">
                <a:xfrm>
                  <a:off x="5565" y="1265"/>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2" name="Line 1341"/>
                <p:cNvSpPr>
                  <a:spLocks noChangeShapeType="1"/>
                </p:cNvSpPr>
                <p:nvPr/>
              </p:nvSpPr>
              <p:spPr bwMode="auto">
                <a:xfrm>
                  <a:off x="5564" y="12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3" name="Line 1342"/>
                <p:cNvSpPr>
                  <a:spLocks noChangeShapeType="1"/>
                </p:cNvSpPr>
                <p:nvPr/>
              </p:nvSpPr>
              <p:spPr bwMode="auto">
                <a:xfrm>
                  <a:off x="5571" y="12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4" name="Oval 1343"/>
                <p:cNvSpPr>
                  <a:spLocks noChangeArrowheads="1"/>
                </p:cNvSpPr>
                <p:nvPr/>
              </p:nvSpPr>
              <p:spPr bwMode="auto">
                <a:xfrm>
                  <a:off x="5579" y="963"/>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5" name="Line 1344"/>
                <p:cNvSpPr>
                  <a:spLocks noChangeShapeType="1"/>
                </p:cNvSpPr>
                <p:nvPr/>
              </p:nvSpPr>
              <p:spPr bwMode="auto">
                <a:xfrm>
                  <a:off x="5579" y="9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6" name="Line 1345"/>
                <p:cNvSpPr>
                  <a:spLocks noChangeShapeType="1"/>
                </p:cNvSpPr>
                <p:nvPr/>
              </p:nvSpPr>
              <p:spPr bwMode="auto">
                <a:xfrm>
                  <a:off x="5586" y="963"/>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7" name="Oval 1346"/>
                <p:cNvSpPr>
                  <a:spLocks noChangeArrowheads="1"/>
                </p:cNvSpPr>
                <p:nvPr/>
              </p:nvSpPr>
              <p:spPr bwMode="auto">
                <a:xfrm>
                  <a:off x="5593" y="970"/>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8" name="Line 1347"/>
                <p:cNvSpPr>
                  <a:spLocks noChangeShapeType="1"/>
                </p:cNvSpPr>
                <p:nvPr/>
              </p:nvSpPr>
              <p:spPr bwMode="auto">
                <a:xfrm>
                  <a:off x="5593" y="976"/>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79" name="Line 1348"/>
                <p:cNvSpPr>
                  <a:spLocks noChangeShapeType="1"/>
                </p:cNvSpPr>
                <p:nvPr/>
              </p:nvSpPr>
              <p:spPr bwMode="auto">
                <a:xfrm>
                  <a:off x="5600" y="96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0" name="Oval 1349"/>
                <p:cNvSpPr>
                  <a:spLocks noChangeArrowheads="1"/>
                </p:cNvSpPr>
                <p:nvPr/>
              </p:nvSpPr>
              <p:spPr bwMode="auto">
                <a:xfrm>
                  <a:off x="5607" y="128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1" name="Line 1350"/>
                <p:cNvSpPr>
                  <a:spLocks noChangeShapeType="1"/>
                </p:cNvSpPr>
                <p:nvPr/>
              </p:nvSpPr>
              <p:spPr bwMode="auto">
                <a:xfrm>
                  <a:off x="5607" y="128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2" name="Line 1351"/>
                <p:cNvSpPr>
                  <a:spLocks noChangeShapeType="1"/>
                </p:cNvSpPr>
                <p:nvPr/>
              </p:nvSpPr>
              <p:spPr bwMode="auto">
                <a:xfrm>
                  <a:off x="5614" y="1282"/>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3" name="Oval 1352"/>
                <p:cNvSpPr>
                  <a:spLocks noChangeArrowheads="1"/>
                </p:cNvSpPr>
                <p:nvPr/>
              </p:nvSpPr>
              <p:spPr bwMode="auto">
                <a:xfrm>
                  <a:off x="5621" y="1770"/>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4" name="Line 1353"/>
                <p:cNvSpPr>
                  <a:spLocks noChangeShapeType="1"/>
                </p:cNvSpPr>
                <p:nvPr/>
              </p:nvSpPr>
              <p:spPr bwMode="auto">
                <a:xfrm>
                  <a:off x="5621" y="177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5" name="Line 1354"/>
                <p:cNvSpPr>
                  <a:spLocks noChangeShapeType="1"/>
                </p:cNvSpPr>
                <p:nvPr/>
              </p:nvSpPr>
              <p:spPr bwMode="auto">
                <a:xfrm>
                  <a:off x="5627" y="177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6" name="Oval 1355"/>
                <p:cNvSpPr>
                  <a:spLocks noChangeArrowheads="1"/>
                </p:cNvSpPr>
                <p:nvPr/>
              </p:nvSpPr>
              <p:spPr bwMode="auto">
                <a:xfrm>
                  <a:off x="5635" y="2263"/>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7" name="Line 1356"/>
                <p:cNvSpPr>
                  <a:spLocks noChangeShapeType="1"/>
                </p:cNvSpPr>
                <p:nvPr/>
              </p:nvSpPr>
              <p:spPr bwMode="auto">
                <a:xfrm>
                  <a:off x="5635" y="2269"/>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8" name="Line 1357"/>
                <p:cNvSpPr>
                  <a:spLocks noChangeShapeType="1"/>
                </p:cNvSpPr>
                <p:nvPr/>
              </p:nvSpPr>
              <p:spPr bwMode="auto">
                <a:xfrm>
                  <a:off x="5641" y="2262"/>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89" name="Oval 1358"/>
                <p:cNvSpPr>
                  <a:spLocks noChangeArrowheads="1"/>
                </p:cNvSpPr>
                <p:nvPr/>
              </p:nvSpPr>
              <p:spPr bwMode="auto">
                <a:xfrm>
                  <a:off x="5649" y="2640"/>
                  <a:ext cx="14"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0" name="Line 1359"/>
                <p:cNvSpPr>
                  <a:spLocks noChangeShapeType="1"/>
                </p:cNvSpPr>
                <p:nvPr/>
              </p:nvSpPr>
              <p:spPr bwMode="auto">
                <a:xfrm>
                  <a:off x="5649" y="264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1" name="Line 1360"/>
                <p:cNvSpPr>
                  <a:spLocks noChangeShapeType="1"/>
                </p:cNvSpPr>
                <p:nvPr/>
              </p:nvSpPr>
              <p:spPr bwMode="auto">
                <a:xfrm>
                  <a:off x="5655" y="2640"/>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2" name="Oval 1361"/>
                <p:cNvSpPr>
                  <a:spLocks noChangeArrowheads="1"/>
                </p:cNvSpPr>
                <p:nvPr/>
              </p:nvSpPr>
              <p:spPr bwMode="auto">
                <a:xfrm>
                  <a:off x="5663" y="2874"/>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3" name="Line 1362"/>
                <p:cNvSpPr>
                  <a:spLocks noChangeShapeType="1"/>
                </p:cNvSpPr>
                <p:nvPr/>
              </p:nvSpPr>
              <p:spPr bwMode="auto">
                <a:xfrm>
                  <a:off x="5663" y="288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4" name="Line 1363"/>
                <p:cNvSpPr>
                  <a:spLocks noChangeShapeType="1"/>
                </p:cNvSpPr>
                <p:nvPr/>
              </p:nvSpPr>
              <p:spPr bwMode="auto">
                <a:xfrm>
                  <a:off x="5669" y="2873"/>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5" name="Oval 1364"/>
                <p:cNvSpPr>
                  <a:spLocks noChangeArrowheads="1"/>
                </p:cNvSpPr>
                <p:nvPr/>
              </p:nvSpPr>
              <p:spPr bwMode="auto">
                <a:xfrm>
                  <a:off x="5677" y="2992"/>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6" name="Line 1365"/>
                <p:cNvSpPr>
                  <a:spLocks noChangeShapeType="1"/>
                </p:cNvSpPr>
                <p:nvPr/>
              </p:nvSpPr>
              <p:spPr bwMode="auto">
                <a:xfrm>
                  <a:off x="5677" y="299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7" name="Line 1366"/>
                <p:cNvSpPr>
                  <a:spLocks noChangeShapeType="1"/>
                </p:cNvSpPr>
                <p:nvPr/>
              </p:nvSpPr>
              <p:spPr bwMode="auto">
                <a:xfrm>
                  <a:off x="5684" y="2991"/>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8" name="Oval 1367"/>
                <p:cNvSpPr>
                  <a:spLocks noChangeArrowheads="1"/>
                </p:cNvSpPr>
                <p:nvPr/>
              </p:nvSpPr>
              <p:spPr bwMode="auto">
                <a:xfrm>
                  <a:off x="5691" y="3041"/>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599" name="Line 1368"/>
                <p:cNvSpPr>
                  <a:spLocks noChangeShapeType="1"/>
                </p:cNvSpPr>
                <p:nvPr/>
              </p:nvSpPr>
              <p:spPr bwMode="auto">
                <a:xfrm>
                  <a:off x="5691" y="304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0" name="Line 1369"/>
                <p:cNvSpPr>
                  <a:spLocks noChangeShapeType="1"/>
                </p:cNvSpPr>
                <p:nvPr/>
              </p:nvSpPr>
              <p:spPr bwMode="auto">
                <a:xfrm>
                  <a:off x="5698" y="3041"/>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1" name="Oval 1370"/>
                <p:cNvSpPr>
                  <a:spLocks noChangeArrowheads="1"/>
                </p:cNvSpPr>
                <p:nvPr/>
              </p:nvSpPr>
              <p:spPr bwMode="auto">
                <a:xfrm>
                  <a:off x="5705" y="3058"/>
                  <a:ext cx="13" cy="14"/>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2" name="Line 1371"/>
                <p:cNvSpPr>
                  <a:spLocks noChangeShapeType="1"/>
                </p:cNvSpPr>
                <p:nvPr/>
              </p:nvSpPr>
              <p:spPr bwMode="auto">
                <a:xfrm>
                  <a:off x="5705" y="306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3" name="Line 1372"/>
                <p:cNvSpPr>
                  <a:spLocks noChangeShapeType="1"/>
                </p:cNvSpPr>
                <p:nvPr/>
              </p:nvSpPr>
              <p:spPr bwMode="auto">
                <a:xfrm>
                  <a:off x="5712" y="3058"/>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4" name="Oval 1373"/>
                <p:cNvSpPr>
                  <a:spLocks noChangeArrowheads="1"/>
                </p:cNvSpPr>
                <p:nvPr/>
              </p:nvSpPr>
              <p:spPr bwMode="auto">
                <a:xfrm>
                  <a:off x="5719" y="3064"/>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5" name="Line 1374"/>
                <p:cNvSpPr>
                  <a:spLocks noChangeShapeType="1"/>
                </p:cNvSpPr>
                <p:nvPr/>
              </p:nvSpPr>
              <p:spPr bwMode="auto">
                <a:xfrm>
                  <a:off x="5719" y="307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6" name="Line 1375"/>
                <p:cNvSpPr>
                  <a:spLocks noChangeShapeType="1"/>
                </p:cNvSpPr>
                <p:nvPr/>
              </p:nvSpPr>
              <p:spPr bwMode="auto">
                <a:xfrm>
                  <a:off x="5726" y="3064"/>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7" name="Oval 1376"/>
                <p:cNvSpPr>
                  <a:spLocks noChangeArrowheads="1"/>
                </p:cNvSpPr>
                <p:nvPr/>
              </p:nvSpPr>
              <p:spPr bwMode="auto">
                <a:xfrm>
                  <a:off x="5733" y="3065"/>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8" name="Line 1377"/>
                <p:cNvSpPr>
                  <a:spLocks noChangeShapeType="1"/>
                </p:cNvSpPr>
                <p:nvPr/>
              </p:nvSpPr>
              <p:spPr bwMode="auto">
                <a:xfrm>
                  <a:off x="573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09" name="Line 1378"/>
                <p:cNvSpPr>
                  <a:spLocks noChangeShapeType="1"/>
                </p:cNvSpPr>
                <p:nvPr/>
              </p:nvSpPr>
              <p:spPr bwMode="auto">
                <a:xfrm>
                  <a:off x="573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0" name="Oval 1379"/>
                <p:cNvSpPr>
                  <a:spLocks noChangeArrowheads="1"/>
                </p:cNvSpPr>
                <p:nvPr/>
              </p:nvSpPr>
              <p:spPr bwMode="auto">
                <a:xfrm>
                  <a:off x="574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1" name="Line 1380"/>
                <p:cNvSpPr>
                  <a:spLocks noChangeShapeType="1"/>
                </p:cNvSpPr>
                <p:nvPr/>
              </p:nvSpPr>
              <p:spPr bwMode="auto">
                <a:xfrm>
                  <a:off x="574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2" name="Line 1381"/>
                <p:cNvSpPr>
                  <a:spLocks noChangeShapeType="1"/>
                </p:cNvSpPr>
                <p:nvPr/>
              </p:nvSpPr>
              <p:spPr bwMode="auto">
                <a:xfrm>
                  <a:off x="575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3" name="Oval 1382"/>
                <p:cNvSpPr>
                  <a:spLocks noChangeArrowheads="1"/>
                </p:cNvSpPr>
                <p:nvPr/>
              </p:nvSpPr>
              <p:spPr bwMode="auto">
                <a:xfrm>
                  <a:off x="576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4" name="Line 1383"/>
                <p:cNvSpPr>
                  <a:spLocks noChangeShapeType="1"/>
                </p:cNvSpPr>
                <p:nvPr/>
              </p:nvSpPr>
              <p:spPr bwMode="auto">
                <a:xfrm>
                  <a:off x="576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5" name="Line 1384"/>
                <p:cNvSpPr>
                  <a:spLocks noChangeShapeType="1"/>
                </p:cNvSpPr>
                <p:nvPr/>
              </p:nvSpPr>
              <p:spPr bwMode="auto">
                <a:xfrm>
                  <a:off x="576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6" name="Oval 1385"/>
                <p:cNvSpPr>
                  <a:spLocks noChangeArrowheads="1"/>
                </p:cNvSpPr>
                <p:nvPr/>
              </p:nvSpPr>
              <p:spPr bwMode="auto">
                <a:xfrm>
                  <a:off x="577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7" name="Line 1386"/>
                <p:cNvSpPr>
                  <a:spLocks noChangeShapeType="1"/>
                </p:cNvSpPr>
                <p:nvPr/>
              </p:nvSpPr>
              <p:spPr bwMode="auto">
                <a:xfrm>
                  <a:off x="577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8" name="Line 1387"/>
                <p:cNvSpPr>
                  <a:spLocks noChangeShapeType="1"/>
                </p:cNvSpPr>
                <p:nvPr/>
              </p:nvSpPr>
              <p:spPr bwMode="auto">
                <a:xfrm>
                  <a:off x="578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19" name="Oval 1388"/>
                <p:cNvSpPr>
                  <a:spLocks noChangeArrowheads="1"/>
                </p:cNvSpPr>
                <p:nvPr/>
              </p:nvSpPr>
              <p:spPr bwMode="auto">
                <a:xfrm>
                  <a:off x="578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0" name="Line 1389"/>
                <p:cNvSpPr>
                  <a:spLocks noChangeShapeType="1"/>
                </p:cNvSpPr>
                <p:nvPr/>
              </p:nvSpPr>
              <p:spPr bwMode="auto">
                <a:xfrm>
                  <a:off x="578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1" name="Line 1390"/>
                <p:cNvSpPr>
                  <a:spLocks noChangeShapeType="1"/>
                </p:cNvSpPr>
                <p:nvPr/>
              </p:nvSpPr>
              <p:spPr bwMode="auto">
                <a:xfrm>
                  <a:off x="579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2" name="Oval 1391"/>
                <p:cNvSpPr>
                  <a:spLocks noChangeArrowheads="1"/>
                </p:cNvSpPr>
                <p:nvPr/>
              </p:nvSpPr>
              <p:spPr bwMode="auto">
                <a:xfrm>
                  <a:off x="580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3" name="Line 1392"/>
                <p:cNvSpPr>
                  <a:spLocks noChangeShapeType="1"/>
                </p:cNvSpPr>
                <p:nvPr/>
              </p:nvSpPr>
              <p:spPr bwMode="auto">
                <a:xfrm>
                  <a:off x="580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4" name="Line 1393"/>
                <p:cNvSpPr>
                  <a:spLocks noChangeShapeType="1"/>
                </p:cNvSpPr>
                <p:nvPr/>
              </p:nvSpPr>
              <p:spPr bwMode="auto">
                <a:xfrm>
                  <a:off x="581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5" name="Oval 1394"/>
                <p:cNvSpPr>
                  <a:spLocks noChangeArrowheads="1"/>
                </p:cNvSpPr>
                <p:nvPr/>
              </p:nvSpPr>
              <p:spPr bwMode="auto">
                <a:xfrm>
                  <a:off x="581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6" name="Line 1395"/>
                <p:cNvSpPr>
                  <a:spLocks noChangeShapeType="1"/>
                </p:cNvSpPr>
                <p:nvPr/>
              </p:nvSpPr>
              <p:spPr bwMode="auto">
                <a:xfrm>
                  <a:off x="581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7" name="Line 1396"/>
                <p:cNvSpPr>
                  <a:spLocks noChangeShapeType="1"/>
                </p:cNvSpPr>
                <p:nvPr/>
              </p:nvSpPr>
              <p:spPr bwMode="auto">
                <a:xfrm>
                  <a:off x="582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8" name="Oval 1397"/>
                <p:cNvSpPr>
                  <a:spLocks noChangeArrowheads="1"/>
                </p:cNvSpPr>
                <p:nvPr/>
              </p:nvSpPr>
              <p:spPr bwMode="auto">
                <a:xfrm>
                  <a:off x="583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29" name="Line 1398"/>
                <p:cNvSpPr>
                  <a:spLocks noChangeShapeType="1"/>
                </p:cNvSpPr>
                <p:nvPr/>
              </p:nvSpPr>
              <p:spPr bwMode="auto">
                <a:xfrm>
                  <a:off x="583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0" name="Line 1399"/>
                <p:cNvSpPr>
                  <a:spLocks noChangeShapeType="1"/>
                </p:cNvSpPr>
                <p:nvPr/>
              </p:nvSpPr>
              <p:spPr bwMode="auto">
                <a:xfrm>
                  <a:off x="58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1" name="Oval 1400"/>
                <p:cNvSpPr>
                  <a:spLocks noChangeArrowheads="1"/>
                </p:cNvSpPr>
                <p:nvPr/>
              </p:nvSpPr>
              <p:spPr bwMode="auto">
                <a:xfrm>
                  <a:off x="584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2" name="Line 1401"/>
                <p:cNvSpPr>
                  <a:spLocks noChangeShapeType="1"/>
                </p:cNvSpPr>
                <p:nvPr/>
              </p:nvSpPr>
              <p:spPr bwMode="auto">
                <a:xfrm>
                  <a:off x="584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3" name="Line 1402"/>
                <p:cNvSpPr>
                  <a:spLocks noChangeShapeType="1"/>
                </p:cNvSpPr>
                <p:nvPr/>
              </p:nvSpPr>
              <p:spPr bwMode="auto">
                <a:xfrm>
                  <a:off x="585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4" name="Oval 1403"/>
                <p:cNvSpPr>
                  <a:spLocks noChangeArrowheads="1"/>
                </p:cNvSpPr>
                <p:nvPr/>
              </p:nvSpPr>
              <p:spPr bwMode="auto">
                <a:xfrm>
                  <a:off x="5859"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5" name="Line 1404"/>
                <p:cNvSpPr>
                  <a:spLocks noChangeShapeType="1"/>
                </p:cNvSpPr>
                <p:nvPr/>
              </p:nvSpPr>
              <p:spPr bwMode="auto">
                <a:xfrm>
                  <a:off x="585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6" name="Line 1405"/>
                <p:cNvSpPr>
                  <a:spLocks noChangeShapeType="1"/>
                </p:cNvSpPr>
                <p:nvPr/>
              </p:nvSpPr>
              <p:spPr bwMode="auto">
                <a:xfrm>
                  <a:off x="586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7" name="Oval 1406"/>
                <p:cNvSpPr>
                  <a:spLocks noChangeArrowheads="1"/>
                </p:cNvSpPr>
                <p:nvPr/>
              </p:nvSpPr>
              <p:spPr bwMode="auto">
                <a:xfrm>
                  <a:off x="587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638" name="Line 1407"/>
                <p:cNvSpPr>
                  <a:spLocks noChangeShapeType="1"/>
                </p:cNvSpPr>
                <p:nvPr/>
              </p:nvSpPr>
              <p:spPr bwMode="auto">
                <a:xfrm>
                  <a:off x="587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grpSp>
            <p:nvGrpSpPr>
              <p:cNvPr id="1017" name="Group 1609"/>
              <p:cNvGrpSpPr>
                <a:grpSpLocks/>
              </p:cNvGrpSpPr>
              <p:nvPr/>
            </p:nvGrpSpPr>
            <p:grpSpPr bwMode="auto">
              <a:xfrm>
                <a:off x="8243888" y="1539875"/>
                <a:ext cx="2592388" cy="3348038"/>
                <a:chOff x="5193" y="970"/>
                <a:chExt cx="1633" cy="2109"/>
              </a:xfrm>
            </p:grpSpPr>
            <p:sp>
              <p:nvSpPr>
                <p:cNvPr id="1239" name="Line 1409"/>
                <p:cNvSpPr>
                  <a:spLocks noChangeShapeType="1"/>
                </p:cNvSpPr>
                <p:nvPr/>
              </p:nvSpPr>
              <p:spPr bwMode="auto">
                <a:xfrm>
                  <a:off x="588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0" name="Oval 1410"/>
                <p:cNvSpPr>
                  <a:spLocks noChangeArrowheads="1"/>
                </p:cNvSpPr>
                <p:nvPr/>
              </p:nvSpPr>
              <p:spPr bwMode="auto">
                <a:xfrm>
                  <a:off x="588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1" name="Line 1411"/>
                <p:cNvSpPr>
                  <a:spLocks noChangeShapeType="1"/>
                </p:cNvSpPr>
                <p:nvPr/>
              </p:nvSpPr>
              <p:spPr bwMode="auto">
                <a:xfrm>
                  <a:off x="5887"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2" name="Line 1412"/>
                <p:cNvSpPr>
                  <a:spLocks noChangeShapeType="1"/>
                </p:cNvSpPr>
                <p:nvPr/>
              </p:nvSpPr>
              <p:spPr bwMode="auto">
                <a:xfrm>
                  <a:off x="589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3" name="Oval 1413"/>
                <p:cNvSpPr>
                  <a:spLocks noChangeArrowheads="1"/>
                </p:cNvSpPr>
                <p:nvPr/>
              </p:nvSpPr>
              <p:spPr bwMode="auto">
                <a:xfrm>
                  <a:off x="590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4" name="Line 1414"/>
                <p:cNvSpPr>
                  <a:spLocks noChangeShapeType="1"/>
                </p:cNvSpPr>
                <p:nvPr/>
              </p:nvSpPr>
              <p:spPr bwMode="auto">
                <a:xfrm>
                  <a:off x="590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5" name="Line 1415"/>
                <p:cNvSpPr>
                  <a:spLocks noChangeShapeType="1"/>
                </p:cNvSpPr>
                <p:nvPr/>
              </p:nvSpPr>
              <p:spPr bwMode="auto">
                <a:xfrm>
                  <a:off x="590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6" name="Oval 1416"/>
                <p:cNvSpPr>
                  <a:spLocks noChangeArrowheads="1"/>
                </p:cNvSpPr>
                <p:nvPr/>
              </p:nvSpPr>
              <p:spPr bwMode="auto">
                <a:xfrm>
                  <a:off x="591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7" name="Line 1417"/>
                <p:cNvSpPr>
                  <a:spLocks noChangeShapeType="1"/>
                </p:cNvSpPr>
                <p:nvPr/>
              </p:nvSpPr>
              <p:spPr bwMode="auto">
                <a:xfrm>
                  <a:off x="5915"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8" name="Line 1418"/>
                <p:cNvSpPr>
                  <a:spLocks noChangeShapeType="1"/>
                </p:cNvSpPr>
                <p:nvPr/>
              </p:nvSpPr>
              <p:spPr bwMode="auto">
                <a:xfrm>
                  <a:off x="592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49" name="Oval 1419"/>
                <p:cNvSpPr>
                  <a:spLocks noChangeArrowheads="1"/>
                </p:cNvSpPr>
                <p:nvPr/>
              </p:nvSpPr>
              <p:spPr bwMode="auto">
                <a:xfrm>
                  <a:off x="593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0" name="Line 1420"/>
                <p:cNvSpPr>
                  <a:spLocks noChangeShapeType="1"/>
                </p:cNvSpPr>
                <p:nvPr/>
              </p:nvSpPr>
              <p:spPr bwMode="auto">
                <a:xfrm>
                  <a:off x="5929"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1" name="Line 1421"/>
                <p:cNvSpPr>
                  <a:spLocks noChangeShapeType="1"/>
                </p:cNvSpPr>
                <p:nvPr/>
              </p:nvSpPr>
              <p:spPr bwMode="auto">
                <a:xfrm>
                  <a:off x="593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2" name="Oval 1422"/>
                <p:cNvSpPr>
                  <a:spLocks noChangeArrowheads="1"/>
                </p:cNvSpPr>
                <p:nvPr/>
              </p:nvSpPr>
              <p:spPr bwMode="auto">
                <a:xfrm>
                  <a:off x="594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3" name="Line 1423"/>
                <p:cNvSpPr>
                  <a:spLocks noChangeShapeType="1"/>
                </p:cNvSpPr>
                <p:nvPr/>
              </p:nvSpPr>
              <p:spPr bwMode="auto">
                <a:xfrm>
                  <a:off x="594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4" name="Line 1424"/>
                <p:cNvSpPr>
                  <a:spLocks noChangeShapeType="1"/>
                </p:cNvSpPr>
                <p:nvPr/>
              </p:nvSpPr>
              <p:spPr bwMode="auto">
                <a:xfrm>
                  <a:off x="595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5" name="Oval 1425"/>
                <p:cNvSpPr>
                  <a:spLocks noChangeArrowheads="1"/>
                </p:cNvSpPr>
                <p:nvPr/>
              </p:nvSpPr>
              <p:spPr bwMode="auto">
                <a:xfrm>
                  <a:off x="595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6" name="Line 1426"/>
                <p:cNvSpPr>
                  <a:spLocks noChangeShapeType="1"/>
                </p:cNvSpPr>
                <p:nvPr/>
              </p:nvSpPr>
              <p:spPr bwMode="auto">
                <a:xfrm>
                  <a:off x="595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7" name="Line 1427"/>
                <p:cNvSpPr>
                  <a:spLocks noChangeShapeType="1"/>
                </p:cNvSpPr>
                <p:nvPr/>
              </p:nvSpPr>
              <p:spPr bwMode="auto">
                <a:xfrm>
                  <a:off x="596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8" name="Oval 1428"/>
                <p:cNvSpPr>
                  <a:spLocks noChangeArrowheads="1"/>
                </p:cNvSpPr>
                <p:nvPr/>
              </p:nvSpPr>
              <p:spPr bwMode="auto">
                <a:xfrm>
                  <a:off x="5971"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59" name="Line 1429"/>
                <p:cNvSpPr>
                  <a:spLocks noChangeShapeType="1"/>
                </p:cNvSpPr>
                <p:nvPr/>
              </p:nvSpPr>
              <p:spPr bwMode="auto">
                <a:xfrm>
                  <a:off x="597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0" name="Line 1430"/>
                <p:cNvSpPr>
                  <a:spLocks noChangeShapeType="1"/>
                </p:cNvSpPr>
                <p:nvPr/>
              </p:nvSpPr>
              <p:spPr bwMode="auto">
                <a:xfrm>
                  <a:off x="597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1" name="Oval 1431"/>
                <p:cNvSpPr>
                  <a:spLocks noChangeArrowheads="1"/>
                </p:cNvSpPr>
                <p:nvPr/>
              </p:nvSpPr>
              <p:spPr bwMode="auto">
                <a:xfrm>
                  <a:off x="598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2" name="Line 1432"/>
                <p:cNvSpPr>
                  <a:spLocks noChangeShapeType="1"/>
                </p:cNvSpPr>
                <p:nvPr/>
              </p:nvSpPr>
              <p:spPr bwMode="auto">
                <a:xfrm>
                  <a:off x="598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3" name="Line 1433"/>
                <p:cNvSpPr>
                  <a:spLocks noChangeShapeType="1"/>
                </p:cNvSpPr>
                <p:nvPr/>
              </p:nvSpPr>
              <p:spPr bwMode="auto">
                <a:xfrm>
                  <a:off x="599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4" name="Freeform 1434"/>
                <p:cNvSpPr>
                  <a:spLocks/>
                </p:cNvSpPr>
                <p:nvPr/>
              </p:nvSpPr>
              <p:spPr bwMode="auto">
                <a:xfrm>
                  <a:off x="5193" y="970"/>
                  <a:ext cx="799" cy="2102"/>
                </a:xfrm>
                <a:custGeom>
                  <a:avLst/>
                  <a:gdLst>
                    <a:gd name="T0" fmla="*/ 0 w 1598"/>
                    <a:gd name="T1" fmla="*/ 4204 h 4204"/>
                    <a:gd name="T2" fmla="*/ 27 w 1598"/>
                    <a:gd name="T3" fmla="*/ 4204 h 4204"/>
                    <a:gd name="T4" fmla="*/ 55 w 1598"/>
                    <a:gd name="T5" fmla="*/ 4204 h 4204"/>
                    <a:gd name="T6" fmla="*/ 84 w 1598"/>
                    <a:gd name="T7" fmla="*/ 4204 h 4204"/>
                    <a:gd name="T8" fmla="*/ 112 w 1598"/>
                    <a:gd name="T9" fmla="*/ 4204 h 4204"/>
                    <a:gd name="T10" fmla="*/ 140 w 1598"/>
                    <a:gd name="T11" fmla="*/ 4204 h 4204"/>
                    <a:gd name="T12" fmla="*/ 168 w 1598"/>
                    <a:gd name="T13" fmla="*/ 4204 h 4204"/>
                    <a:gd name="T14" fmla="*/ 196 w 1598"/>
                    <a:gd name="T15" fmla="*/ 4204 h 4204"/>
                    <a:gd name="T16" fmla="*/ 224 w 1598"/>
                    <a:gd name="T17" fmla="*/ 4204 h 4204"/>
                    <a:gd name="T18" fmla="*/ 253 w 1598"/>
                    <a:gd name="T19" fmla="*/ 4204 h 4204"/>
                    <a:gd name="T20" fmla="*/ 280 w 1598"/>
                    <a:gd name="T21" fmla="*/ 4204 h 4204"/>
                    <a:gd name="T22" fmla="*/ 308 w 1598"/>
                    <a:gd name="T23" fmla="*/ 4204 h 4204"/>
                    <a:gd name="T24" fmla="*/ 336 w 1598"/>
                    <a:gd name="T25" fmla="*/ 4204 h 4204"/>
                    <a:gd name="T26" fmla="*/ 364 w 1598"/>
                    <a:gd name="T27" fmla="*/ 4204 h 4204"/>
                    <a:gd name="T28" fmla="*/ 392 w 1598"/>
                    <a:gd name="T29" fmla="*/ 4204 h 4204"/>
                    <a:gd name="T30" fmla="*/ 421 w 1598"/>
                    <a:gd name="T31" fmla="*/ 4204 h 4204"/>
                    <a:gd name="T32" fmla="*/ 449 w 1598"/>
                    <a:gd name="T33" fmla="*/ 4204 h 4204"/>
                    <a:gd name="T34" fmla="*/ 477 w 1598"/>
                    <a:gd name="T35" fmla="*/ 4204 h 4204"/>
                    <a:gd name="T36" fmla="*/ 504 w 1598"/>
                    <a:gd name="T37" fmla="*/ 4204 h 4204"/>
                    <a:gd name="T38" fmla="*/ 532 w 1598"/>
                    <a:gd name="T39" fmla="*/ 4201 h 4204"/>
                    <a:gd name="T40" fmla="*/ 560 w 1598"/>
                    <a:gd name="T41" fmla="*/ 4190 h 4204"/>
                    <a:gd name="T42" fmla="*/ 588 w 1598"/>
                    <a:gd name="T43" fmla="*/ 4153 h 4204"/>
                    <a:gd name="T44" fmla="*/ 617 w 1598"/>
                    <a:gd name="T45" fmla="*/ 4050 h 4204"/>
                    <a:gd name="T46" fmla="*/ 645 w 1598"/>
                    <a:gd name="T47" fmla="*/ 3807 h 4204"/>
                    <a:gd name="T48" fmla="*/ 673 w 1598"/>
                    <a:gd name="T49" fmla="*/ 3331 h 4204"/>
                    <a:gd name="T50" fmla="*/ 701 w 1598"/>
                    <a:gd name="T51" fmla="*/ 2563 h 4204"/>
                    <a:gd name="T52" fmla="*/ 728 w 1598"/>
                    <a:gd name="T53" fmla="*/ 1573 h 4204"/>
                    <a:gd name="T54" fmla="*/ 756 w 1598"/>
                    <a:gd name="T55" fmla="*/ 604 h 4204"/>
                    <a:gd name="T56" fmla="*/ 785 w 1598"/>
                    <a:gd name="T57" fmla="*/ 0 h 4204"/>
                    <a:gd name="T58" fmla="*/ 813 w 1598"/>
                    <a:gd name="T59" fmla="*/ 13 h 4204"/>
                    <a:gd name="T60" fmla="*/ 841 w 1598"/>
                    <a:gd name="T61" fmla="*/ 638 h 4204"/>
                    <a:gd name="T62" fmla="*/ 869 w 1598"/>
                    <a:gd name="T63" fmla="*/ 1615 h 4204"/>
                    <a:gd name="T64" fmla="*/ 897 w 1598"/>
                    <a:gd name="T65" fmla="*/ 2599 h 4204"/>
                    <a:gd name="T66" fmla="*/ 925 w 1598"/>
                    <a:gd name="T67" fmla="*/ 3355 h 4204"/>
                    <a:gd name="T68" fmla="*/ 952 w 1598"/>
                    <a:gd name="T69" fmla="*/ 3821 h 4204"/>
                    <a:gd name="T70" fmla="*/ 981 w 1598"/>
                    <a:gd name="T71" fmla="*/ 4057 h 4204"/>
                    <a:gd name="T72" fmla="*/ 1009 w 1598"/>
                    <a:gd name="T73" fmla="*/ 4156 h 4204"/>
                    <a:gd name="T74" fmla="*/ 1037 w 1598"/>
                    <a:gd name="T75" fmla="*/ 4191 h 4204"/>
                    <a:gd name="T76" fmla="*/ 1065 w 1598"/>
                    <a:gd name="T77" fmla="*/ 4202 h 4204"/>
                    <a:gd name="T78" fmla="*/ 1093 w 1598"/>
                    <a:gd name="T79" fmla="*/ 4204 h 4204"/>
                    <a:gd name="T80" fmla="*/ 1121 w 1598"/>
                    <a:gd name="T81" fmla="*/ 4204 h 4204"/>
                    <a:gd name="T82" fmla="*/ 1150 w 1598"/>
                    <a:gd name="T83" fmla="*/ 4204 h 4204"/>
                    <a:gd name="T84" fmla="*/ 1178 w 1598"/>
                    <a:gd name="T85" fmla="*/ 4204 h 4204"/>
                    <a:gd name="T86" fmla="*/ 1205 w 1598"/>
                    <a:gd name="T87" fmla="*/ 4204 h 4204"/>
                    <a:gd name="T88" fmla="*/ 1233 w 1598"/>
                    <a:gd name="T89" fmla="*/ 4204 h 4204"/>
                    <a:gd name="T90" fmla="*/ 1261 w 1598"/>
                    <a:gd name="T91" fmla="*/ 4204 h 4204"/>
                    <a:gd name="T92" fmla="*/ 1289 w 1598"/>
                    <a:gd name="T93" fmla="*/ 4204 h 4204"/>
                    <a:gd name="T94" fmla="*/ 1318 w 1598"/>
                    <a:gd name="T95" fmla="*/ 4204 h 4204"/>
                    <a:gd name="T96" fmla="*/ 1346 w 1598"/>
                    <a:gd name="T97" fmla="*/ 4204 h 4204"/>
                    <a:gd name="T98" fmla="*/ 1374 w 1598"/>
                    <a:gd name="T99" fmla="*/ 4204 h 4204"/>
                    <a:gd name="T100" fmla="*/ 1402 w 1598"/>
                    <a:gd name="T101" fmla="*/ 4204 h 4204"/>
                    <a:gd name="T102" fmla="*/ 1429 w 1598"/>
                    <a:gd name="T103" fmla="*/ 4204 h 4204"/>
                    <a:gd name="T104" fmla="*/ 1457 w 1598"/>
                    <a:gd name="T105" fmla="*/ 4204 h 4204"/>
                    <a:gd name="T106" fmla="*/ 1485 w 1598"/>
                    <a:gd name="T107" fmla="*/ 4204 h 4204"/>
                    <a:gd name="T108" fmla="*/ 1514 w 1598"/>
                    <a:gd name="T109" fmla="*/ 4204 h 4204"/>
                    <a:gd name="T110" fmla="*/ 1542 w 1598"/>
                    <a:gd name="T111" fmla="*/ 4204 h 4204"/>
                    <a:gd name="T112" fmla="*/ 1570 w 1598"/>
                    <a:gd name="T113" fmla="*/ 4204 h 4204"/>
                    <a:gd name="T114" fmla="*/ 1598 w 1598"/>
                    <a:gd name="T115" fmla="*/ 4204 h 4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8" h="4204">
                      <a:moveTo>
                        <a:pt x="0" y="4204"/>
                      </a:moveTo>
                      <a:lnTo>
                        <a:pt x="27" y="4204"/>
                      </a:lnTo>
                      <a:lnTo>
                        <a:pt x="55" y="4204"/>
                      </a:lnTo>
                      <a:lnTo>
                        <a:pt x="84" y="4204"/>
                      </a:lnTo>
                      <a:lnTo>
                        <a:pt x="112" y="4204"/>
                      </a:lnTo>
                      <a:lnTo>
                        <a:pt x="140" y="4204"/>
                      </a:lnTo>
                      <a:lnTo>
                        <a:pt x="168" y="4204"/>
                      </a:lnTo>
                      <a:lnTo>
                        <a:pt x="196" y="4204"/>
                      </a:lnTo>
                      <a:lnTo>
                        <a:pt x="224" y="4204"/>
                      </a:lnTo>
                      <a:lnTo>
                        <a:pt x="253" y="4204"/>
                      </a:lnTo>
                      <a:lnTo>
                        <a:pt x="280" y="4204"/>
                      </a:lnTo>
                      <a:lnTo>
                        <a:pt x="308" y="4204"/>
                      </a:lnTo>
                      <a:lnTo>
                        <a:pt x="336" y="4204"/>
                      </a:lnTo>
                      <a:lnTo>
                        <a:pt x="364" y="4204"/>
                      </a:lnTo>
                      <a:lnTo>
                        <a:pt x="392" y="4204"/>
                      </a:lnTo>
                      <a:lnTo>
                        <a:pt x="421" y="4204"/>
                      </a:lnTo>
                      <a:lnTo>
                        <a:pt x="449" y="4204"/>
                      </a:lnTo>
                      <a:lnTo>
                        <a:pt x="477" y="4204"/>
                      </a:lnTo>
                      <a:lnTo>
                        <a:pt x="504" y="4204"/>
                      </a:lnTo>
                      <a:lnTo>
                        <a:pt x="532" y="4201"/>
                      </a:lnTo>
                      <a:lnTo>
                        <a:pt x="560" y="4190"/>
                      </a:lnTo>
                      <a:lnTo>
                        <a:pt x="588" y="4153"/>
                      </a:lnTo>
                      <a:lnTo>
                        <a:pt x="617" y="4050"/>
                      </a:lnTo>
                      <a:lnTo>
                        <a:pt x="645" y="3807"/>
                      </a:lnTo>
                      <a:lnTo>
                        <a:pt x="673" y="3331"/>
                      </a:lnTo>
                      <a:lnTo>
                        <a:pt x="701" y="2563"/>
                      </a:lnTo>
                      <a:lnTo>
                        <a:pt x="728" y="1573"/>
                      </a:lnTo>
                      <a:lnTo>
                        <a:pt x="756" y="604"/>
                      </a:lnTo>
                      <a:lnTo>
                        <a:pt x="785" y="0"/>
                      </a:lnTo>
                      <a:lnTo>
                        <a:pt x="813" y="13"/>
                      </a:lnTo>
                      <a:lnTo>
                        <a:pt x="841" y="638"/>
                      </a:lnTo>
                      <a:lnTo>
                        <a:pt x="869" y="1615"/>
                      </a:lnTo>
                      <a:lnTo>
                        <a:pt x="897" y="2599"/>
                      </a:lnTo>
                      <a:lnTo>
                        <a:pt x="925" y="3355"/>
                      </a:lnTo>
                      <a:lnTo>
                        <a:pt x="952" y="3821"/>
                      </a:lnTo>
                      <a:lnTo>
                        <a:pt x="981" y="4057"/>
                      </a:lnTo>
                      <a:lnTo>
                        <a:pt x="1009" y="4156"/>
                      </a:lnTo>
                      <a:lnTo>
                        <a:pt x="1037" y="4191"/>
                      </a:lnTo>
                      <a:lnTo>
                        <a:pt x="1065" y="4202"/>
                      </a:lnTo>
                      <a:lnTo>
                        <a:pt x="1093" y="4204"/>
                      </a:lnTo>
                      <a:lnTo>
                        <a:pt x="1121" y="4204"/>
                      </a:lnTo>
                      <a:lnTo>
                        <a:pt x="1150" y="4204"/>
                      </a:lnTo>
                      <a:lnTo>
                        <a:pt x="1178" y="4204"/>
                      </a:lnTo>
                      <a:lnTo>
                        <a:pt x="1205" y="4204"/>
                      </a:lnTo>
                      <a:lnTo>
                        <a:pt x="1233" y="4204"/>
                      </a:lnTo>
                      <a:lnTo>
                        <a:pt x="1261" y="4204"/>
                      </a:lnTo>
                      <a:lnTo>
                        <a:pt x="1289" y="4204"/>
                      </a:lnTo>
                      <a:lnTo>
                        <a:pt x="1318" y="4204"/>
                      </a:lnTo>
                      <a:lnTo>
                        <a:pt x="1346" y="4204"/>
                      </a:lnTo>
                      <a:lnTo>
                        <a:pt x="1374" y="4204"/>
                      </a:lnTo>
                      <a:lnTo>
                        <a:pt x="1402" y="4204"/>
                      </a:lnTo>
                      <a:lnTo>
                        <a:pt x="1429" y="4204"/>
                      </a:lnTo>
                      <a:lnTo>
                        <a:pt x="1457" y="4204"/>
                      </a:lnTo>
                      <a:lnTo>
                        <a:pt x="1485" y="4204"/>
                      </a:lnTo>
                      <a:lnTo>
                        <a:pt x="1514" y="4204"/>
                      </a:lnTo>
                      <a:lnTo>
                        <a:pt x="1542" y="4204"/>
                      </a:lnTo>
                      <a:lnTo>
                        <a:pt x="1570" y="4204"/>
                      </a:lnTo>
                      <a:lnTo>
                        <a:pt x="1598" y="4204"/>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5" name="Oval 1435"/>
                <p:cNvSpPr>
                  <a:spLocks noChangeArrowheads="1"/>
                </p:cNvSpPr>
                <p:nvPr/>
              </p:nvSpPr>
              <p:spPr bwMode="auto">
                <a:xfrm>
                  <a:off x="601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6" name="Line 1436"/>
                <p:cNvSpPr>
                  <a:spLocks noChangeShapeType="1"/>
                </p:cNvSpPr>
                <p:nvPr/>
              </p:nvSpPr>
              <p:spPr bwMode="auto">
                <a:xfrm>
                  <a:off x="6013"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7" name="Line 1437"/>
                <p:cNvSpPr>
                  <a:spLocks noChangeShapeType="1"/>
                </p:cNvSpPr>
                <p:nvPr/>
              </p:nvSpPr>
              <p:spPr bwMode="auto">
                <a:xfrm>
                  <a:off x="602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8" name="Oval 1438"/>
                <p:cNvSpPr>
                  <a:spLocks noChangeArrowheads="1"/>
                </p:cNvSpPr>
                <p:nvPr/>
              </p:nvSpPr>
              <p:spPr bwMode="auto">
                <a:xfrm>
                  <a:off x="602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69" name="Line 1439"/>
                <p:cNvSpPr>
                  <a:spLocks noChangeShapeType="1"/>
                </p:cNvSpPr>
                <p:nvPr/>
              </p:nvSpPr>
              <p:spPr bwMode="auto">
                <a:xfrm>
                  <a:off x="602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0" name="Line 1440"/>
                <p:cNvSpPr>
                  <a:spLocks noChangeShapeType="1"/>
                </p:cNvSpPr>
                <p:nvPr/>
              </p:nvSpPr>
              <p:spPr bwMode="auto">
                <a:xfrm>
                  <a:off x="603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1" name="Oval 1441"/>
                <p:cNvSpPr>
                  <a:spLocks noChangeArrowheads="1"/>
                </p:cNvSpPr>
                <p:nvPr/>
              </p:nvSpPr>
              <p:spPr bwMode="auto">
                <a:xfrm>
                  <a:off x="604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2" name="Line 1442"/>
                <p:cNvSpPr>
                  <a:spLocks noChangeShapeType="1"/>
                </p:cNvSpPr>
                <p:nvPr/>
              </p:nvSpPr>
              <p:spPr bwMode="auto">
                <a:xfrm>
                  <a:off x="604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3" name="Line 1443"/>
                <p:cNvSpPr>
                  <a:spLocks noChangeShapeType="1"/>
                </p:cNvSpPr>
                <p:nvPr/>
              </p:nvSpPr>
              <p:spPr bwMode="auto">
                <a:xfrm>
                  <a:off x="604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4" name="Oval 1444"/>
                <p:cNvSpPr>
                  <a:spLocks noChangeArrowheads="1"/>
                </p:cNvSpPr>
                <p:nvPr/>
              </p:nvSpPr>
              <p:spPr bwMode="auto">
                <a:xfrm>
                  <a:off x="6055"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5" name="Line 1445"/>
                <p:cNvSpPr>
                  <a:spLocks noChangeShapeType="1"/>
                </p:cNvSpPr>
                <p:nvPr/>
              </p:nvSpPr>
              <p:spPr bwMode="auto">
                <a:xfrm>
                  <a:off x="605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6" name="Line 1446"/>
                <p:cNvSpPr>
                  <a:spLocks noChangeShapeType="1"/>
                </p:cNvSpPr>
                <p:nvPr/>
              </p:nvSpPr>
              <p:spPr bwMode="auto">
                <a:xfrm>
                  <a:off x="606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7" name="Oval 1447"/>
                <p:cNvSpPr>
                  <a:spLocks noChangeArrowheads="1"/>
                </p:cNvSpPr>
                <p:nvPr/>
              </p:nvSpPr>
              <p:spPr bwMode="auto">
                <a:xfrm>
                  <a:off x="6069"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8" name="Line 1448"/>
                <p:cNvSpPr>
                  <a:spLocks noChangeShapeType="1"/>
                </p:cNvSpPr>
                <p:nvPr/>
              </p:nvSpPr>
              <p:spPr bwMode="auto">
                <a:xfrm>
                  <a:off x="606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79" name="Line 1449"/>
                <p:cNvSpPr>
                  <a:spLocks noChangeShapeType="1"/>
                </p:cNvSpPr>
                <p:nvPr/>
              </p:nvSpPr>
              <p:spPr bwMode="auto">
                <a:xfrm>
                  <a:off x="607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0" name="Oval 1450"/>
                <p:cNvSpPr>
                  <a:spLocks noChangeArrowheads="1"/>
                </p:cNvSpPr>
                <p:nvPr/>
              </p:nvSpPr>
              <p:spPr bwMode="auto">
                <a:xfrm>
                  <a:off x="608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1" name="Line 1451"/>
                <p:cNvSpPr>
                  <a:spLocks noChangeShapeType="1"/>
                </p:cNvSpPr>
                <p:nvPr/>
              </p:nvSpPr>
              <p:spPr bwMode="auto">
                <a:xfrm>
                  <a:off x="608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2" name="Line 1452"/>
                <p:cNvSpPr>
                  <a:spLocks noChangeShapeType="1"/>
                </p:cNvSpPr>
                <p:nvPr/>
              </p:nvSpPr>
              <p:spPr bwMode="auto">
                <a:xfrm>
                  <a:off x="609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3" name="Oval 1453"/>
                <p:cNvSpPr>
                  <a:spLocks noChangeArrowheads="1"/>
                </p:cNvSpPr>
                <p:nvPr/>
              </p:nvSpPr>
              <p:spPr bwMode="auto">
                <a:xfrm>
                  <a:off x="609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4" name="Line 1454"/>
                <p:cNvSpPr>
                  <a:spLocks noChangeShapeType="1"/>
                </p:cNvSpPr>
                <p:nvPr/>
              </p:nvSpPr>
              <p:spPr bwMode="auto">
                <a:xfrm>
                  <a:off x="609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5" name="Line 1455"/>
                <p:cNvSpPr>
                  <a:spLocks noChangeShapeType="1"/>
                </p:cNvSpPr>
                <p:nvPr/>
              </p:nvSpPr>
              <p:spPr bwMode="auto">
                <a:xfrm>
                  <a:off x="610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6" name="Oval 1456"/>
                <p:cNvSpPr>
                  <a:spLocks noChangeArrowheads="1"/>
                </p:cNvSpPr>
                <p:nvPr/>
              </p:nvSpPr>
              <p:spPr bwMode="auto">
                <a:xfrm>
                  <a:off x="611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7" name="Line 1457"/>
                <p:cNvSpPr>
                  <a:spLocks noChangeShapeType="1"/>
                </p:cNvSpPr>
                <p:nvPr/>
              </p:nvSpPr>
              <p:spPr bwMode="auto">
                <a:xfrm>
                  <a:off x="611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8" name="Line 1458"/>
                <p:cNvSpPr>
                  <a:spLocks noChangeShapeType="1"/>
                </p:cNvSpPr>
                <p:nvPr/>
              </p:nvSpPr>
              <p:spPr bwMode="auto">
                <a:xfrm>
                  <a:off x="611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89" name="Oval 1459"/>
                <p:cNvSpPr>
                  <a:spLocks noChangeArrowheads="1"/>
                </p:cNvSpPr>
                <p:nvPr/>
              </p:nvSpPr>
              <p:spPr bwMode="auto">
                <a:xfrm>
                  <a:off x="612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0" name="Line 1460"/>
                <p:cNvSpPr>
                  <a:spLocks noChangeShapeType="1"/>
                </p:cNvSpPr>
                <p:nvPr/>
              </p:nvSpPr>
              <p:spPr bwMode="auto">
                <a:xfrm>
                  <a:off x="612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1" name="Line 1461"/>
                <p:cNvSpPr>
                  <a:spLocks noChangeShapeType="1"/>
                </p:cNvSpPr>
                <p:nvPr/>
              </p:nvSpPr>
              <p:spPr bwMode="auto">
                <a:xfrm>
                  <a:off x="613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2" name="Oval 1462"/>
                <p:cNvSpPr>
                  <a:spLocks noChangeArrowheads="1"/>
                </p:cNvSpPr>
                <p:nvPr/>
              </p:nvSpPr>
              <p:spPr bwMode="auto">
                <a:xfrm>
                  <a:off x="614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3" name="Line 1463"/>
                <p:cNvSpPr>
                  <a:spLocks noChangeShapeType="1"/>
                </p:cNvSpPr>
                <p:nvPr/>
              </p:nvSpPr>
              <p:spPr bwMode="auto">
                <a:xfrm>
                  <a:off x="614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4" name="Line 1464"/>
                <p:cNvSpPr>
                  <a:spLocks noChangeShapeType="1"/>
                </p:cNvSpPr>
                <p:nvPr/>
              </p:nvSpPr>
              <p:spPr bwMode="auto">
                <a:xfrm>
                  <a:off x="614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5" name="Oval 1465"/>
                <p:cNvSpPr>
                  <a:spLocks noChangeArrowheads="1"/>
                </p:cNvSpPr>
                <p:nvPr/>
              </p:nvSpPr>
              <p:spPr bwMode="auto">
                <a:xfrm>
                  <a:off x="6153"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6" name="Line 1466"/>
                <p:cNvSpPr>
                  <a:spLocks noChangeShapeType="1"/>
                </p:cNvSpPr>
                <p:nvPr/>
              </p:nvSpPr>
              <p:spPr bwMode="auto">
                <a:xfrm>
                  <a:off x="615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7" name="Line 1467"/>
                <p:cNvSpPr>
                  <a:spLocks noChangeShapeType="1"/>
                </p:cNvSpPr>
                <p:nvPr/>
              </p:nvSpPr>
              <p:spPr bwMode="auto">
                <a:xfrm>
                  <a:off x="616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8" name="Oval 1468"/>
                <p:cNvSpPr>
                  <a:spLocks noChangeArrowheads="1"/>
                </p:cNvSpPr>
                <p:nvPr/>
              </p:nvSpPr>
              <p:spPr bwMode="auto">
                <a:xfrm>
                  <a:off x="6167"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99" name="Line 1469"/>
                <p:cNvSpPr>
                  <a:spLocks noChangeShapeType="1"/>
                </p:cNvSpPr>
                <p:nvPr/>
              </p:nvSpPr>
              <p:spPr bwMode="auto">
                <a:xfrm>
                  <a:off x="616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0" name="Line 1470"/>
                <p:cNvSpPr>
                  <a:spLocks noChangeShapeType="1"/>
                </p:cNvSpPr>
                <p:nvPr/>
              </p:nvSpPr>
              <p:spPr bwMode="auto">
                <a:xfrm>
                  <a:off x="617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1" name="Oval 1471"/>
                <p:cNvSpPr>
                  <a:spLocks noChangeArrowheads="1"/>
                </p:cNvSpPr>
                <p:nvPr/>
              </p:nvSpPr>
              <p:spPr bwMode="auto">
                <a:xfrm>
                  <a:off x="618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2" name="Line 1472"/>
                <p:cNvSpPr>
                  <a:spLocks noChangeShapeType="1"/>
                </p:cNvSpPr>
                <p:nvPr/>
              </p:nvSpPr>
              <p:spPr bwMode="auto">
                <a:xfrm>
                  <a:off x="6181"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3" name="Line 1473"/>
                <p:cNvSpPr>
                  <a:spLocks noChangeShapeType="1"/>
                </p:cNvSpPr>
                <p:nvPr/>
              </p:nvSpPr>
              <p:spPr bwMode="auto">
                <a:xfrm>
                  <a:off x="618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4" name="Oval 1474"/>
                <p:cNvSpPr>
                  <a:spLocks noChangeArrowheads="1"/>
                </p:cNvSpPr>
                <p:nvPr/>
              </p:nvSpPr>
              <p:spPr bwMode="auto">
                <a:xfrm>
                  <a:off x="619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5" name="Line 1475"/>
                <p:cNvSpPr>
                  <a:spLocks noChangeShapeType="1"/>
                </p:cNvSpPr>
                <p:nvPr/>
              </p:nvSpPr>
              <p:spPr bwMode="auto">
                <a:xfrm>
                  <a:off x="619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6" name="Line 1476"/>
                <p:cNvSpPr>
                  <a:spLocks noChangeShapeType="1"/>
                </p:cNvSpPr>
                <p:nvPr/>
              </p:nvSpPr>
              <p:spPr bwMode="auto">
                <a:xfrm>
                  <a:off x="620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7" name="Oval 1477"/>
                <p:cNvSpPr>
                  <a:spLocks noChangeArrowheads="1"/>
                </p:cNvSpPr>
                <p:nvPr/>
              </p:nvSpPr>
              <p:spPr bwMode="auto">
                <a:xfrm>
                  <a:off x="621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8" name="Line 1478"/>
                <p:cNvSpPr>
                  <a:spLocks noChangeShapeType="1"/>
                </p:cNvSpPr>
                <p:nvPr/>
              </p:nvSpPr>
              <p:spPr bwMode="auto">
                <a:xfrm>
                  <a:off x="621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09" name="Line 1479"/>
                <p:cNvSpPr>
                  <a:spLocks noChangeShapeType="1"/>
                </p:cNvSpPr>
                <p:nvPr/>
              </p:nvSpPr>
              <p:spPr bwMode="auto">
                <a:xfrm>
                  <a:off x="621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0" name="Oval 1480"/>
                <p:cNvSpPr>
                  <a:spLocks noChangeArrowheads="1"/>
                </p:cNvSpPr>
                <p:nvPr/>
              </p:nvSpPr>
              <p:spPr bwMode="auto">
                <a:xfrm>
                  <a:off x="622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1" name="Line 1481"/>
                <p:cNvSpPr>
                  <a:spLocks noChangeShapeType="1"/>
                </p:cNvSpPr>
                <p:nvPr/>
              </p:nvSpPr>
              <p:spPr bwMode="auto">
                <a:xfrm>
                  <a:off x="622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2" name="Line 1482"/>
                <p:cNvSpPr>
                  <a:spLocks noChangeShapeType="1"/>
                </p:cNvSpPr>
                <p:nvPr/>
              </p:nvSpPr>
              <p:spPr bwMode="auto">
                <a:xfrm>
                  <a:off x="623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3" name="Oval 1483"/>
                <p:cNvSpPr>
                  <a:spLocks noChangeArrowheads="1"/>
                </p:cNvSpPr>
                <p:nvPr/>
              </p:nvSpPr>
              <p:spPr bwMode="auto">
                <a:xfrm>
                  <a:off x="623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4" name="Line 1484"/>
                <p:cNvSpPr>
                  <a:spLocks noChangeShapeType="1"/>
                </p:cNvSpPr>
                <p:nvPr/>
              </p:nvSpPr>
              <p:spPr bwMode="auto">
                <a:xfrm>
                  <a:off x="623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5" name="Line 1485"/>
                <p:cNvSpPr>
                  <a:spLocks noChangeShapeType="1"/>
                </p:cNvSpPr>
                <p:nvPr/>
              </p:nvSpPr>
              <p:spPr bwMode="auto">
                <a:xfrm>
                  <a:off x="624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6" name="Oval 1486"/>
                <p:cNvSpPr>
                  <a:spLocks noChangeArrowheads="1"/>
                </p:cNvSpPr>
                <p:nvPr/>
              </p:nvSpPr>
              <p:spPr bwMode="auto">
                <a:xfrm>
                  <a:off x="625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7" name="Line 1487"/>
                <p:cNvSpPr>
                  <a:spLocks noChangeShapeType="1"/>
                </p:cNvSpPr>
                <p:nvPr/>
              </p:nvSpPr>
              <p:spPr bwMode="auto">
                <a:xfrm>
                  <a:off x="625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8" name="Line 1488"/>
                <p:cNvSpPr>
                  <a:spLocks noChangeShapeType="1"/>
                </p:cNvSpPr>
                <p:nvPr/>
              </p:nvSpPr>
              <p:spPr bwMode="auto">
                <a:xfrm>
                  <a:off x="625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19" name="Oval 1489"/>
                <p:cNvSpPr>
                  <a:spLocks noChangeArrowheads="1"/>
                </p:cNvSpPr>
                <p:nvPr/>
              </p:nvSpPr>
              <p:spPr bwMode="auto">
                <a:xfrm>
                  <a:off x="626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0" name="Line 1490"/>
                <p:cNvSpPr>
                  <a:spLocks noChangeShapeType="1"/>
                </p:cNvSpPr>
                <p:nvPr/>
              </p:nvSpPr>
              <p:spPr bwMode="auto">
                <a:xfrm>
                  <a:off x="6265"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1" name="Line 1491"/>
                <p:cNvSpPr>
                  <a:spLocks noChangeShapeType="1"/>
                </p:cNvSpPr>
                <p:nvPr/>
              </p:nvSpPr>
              <p:spPr bwMode="auto">
                <a:xfrm>
                  <a:off x="627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2" name="Oval 1492"/>
                <p:cNvSpPr>
                  <a:spLocks noChangeArrowheads="1"/>
                </p:cNvSpPr>
                <p:nvPr/>
              </p:nvSpPr>
              <p:spPr bwMode="auto">
                <a:xfrm>
                  <a:off x="628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3" name="Line 1493"/>
                <p:cNvSpPr>
                  <a:spLocks noChangeShapeType="1"/>
                </p:cNvSpPr>
                <p:nvPr/>
              </p:nvSpPr>
              <p:spPr bwMode="auto">
                <a:xfrm>
                  <a:off x="6279"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4" name="Line 1494"/>
                <p:cNvSpPr>
                  <a:spLocks noChangeShapeType="1"/>
                </p:cNvSpPr>
                <p:nvPr/>
              </p:nvSpPr>
              <p:spPr bwMode="auto">
                <a:xfrm>
                  <a:off x="628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5" name="Oval 1495"/>
                <p:cNvSpPr>
                  <a:spLocks noChangeArrowheads="1"/>
                </p:cNvSpPr>
                <p:nvPr/>
              </p:nvSpPr>
              <p:spPr bwMode="auto">
                <a:xfrm>
                  <a:off x="629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6" name="Line 1496"/>
                <p:cNvSpPr>
                  <a:spLocks noChangeShapeType="1"/>
                </p:cNvSpPr>
                <p:nvPr/>
              </p:nvSpPr>
              <p:spPr bwMode="auto">
                <a:xfrm>
                  <a:off x="6293"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7" name="Line 1497"/>
                <p:cNvSpPr>
                  <a:spLocks noChangeShapeType="1"/>
                </p:cNvSpPr>
                <p:nvPr/>
              </p:nvSpPr>
              <p:spPr bwMode="auto">
                <a:xfrm>
                  <a:off x="630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8" name="Oval 1498"/>
                <p:cNvSpPr>
                  <a:spLocks noChangeArrowheads="1"/>
                </p:cNvSpPr>
                <p:nvPr/>
              </p:nvSpPr>
              <p:spPr bwMode="auto">
                <a:xfrm>
                  <a:off x="630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29" name="Line 1499"/>
                <p:cNvSpPr>
                  <a:spLocks noChangeShapeType="1"/>
                </p:cNvSpPr>
                <p:nvPr/>
              </p:nvSpPr>
              <p:spPr bwMode="auto">
                <a:xfrm>
                  <a:off x="630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0" name="Line 1500"/>
                <p:cNvSpPr>
                  <a:spLocks noChangeShapeType="1"/>
                </p:cNvSpPr>
                <p:nvPr/>
              </p:nvSpPr>
              <p:spPr bwMode="auto">
                <a:xfrm>
                  <a:off x="631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1" name="Oval 1501"/>
                <p:cNvSpPr>
                  <a:spLocks noChangeArrowheads="1"/>
                </p:cNvSpPr>
                <p:nvPr/>
              </p:nvSpPr>
              <p:spPr bwMode="auto">
                <a:xfrm>
                  <a:off x="632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2" name="Line 1502"/>
                <p:cNvSpPr>
                  <a:spLocks noChangeShapeType="1"/>
                </p:cNvSpPr>
                <p:nvPr/>
              </p:nvSpPr>
              <p:spPr bwMode="auto">
                <a:xfrm>
                  <a:off x="632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3" name="Line 1503"/>
                <p:cNvSpPr>
                  <a:spLocks noChangeShapeType="1"/>
                </p:cNvSpPr>
                <p:nvPr/>
              </p:nvSpPr>
              <p:spPr bwMode="auto">
                <a:xfrm>
                  <a:off x="632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4" name="Oval 1504"/>
                <p:cNvSpPr>
                  <a:spLocks noChangeArrowheads="1"/>
                </p:cNvSpPr>
                <p:nvPr/>
              </p:nvSpPr>
              <p:spPr bwMode="auto">
                <a:xfrm>
                  <a:off x="633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5" name="Line 1505"/>
                <p:cNvSpPr>
                  <a:spLocks noChangeShapeType="1"/>
                </p:cNvSpPr>
                <p:nvPr/>
              </p:nvSpPr>
              <p:spPr bwMode="auto">
                <a:xfrm>
                  <a:off x="633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6" name="Line 1506"/>
                <p:cNvSpPr>
                  <a:spLocks noChangeShapeType="1"/>
                </p:cNvSpPr>
                <p:nvPr/>
              </p:nvSpPr>
              <p:spPr bwMode="auto">
                <a:xfrm>
                  <a:off x="634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7" name="Oval 1507"/>
                <p:cNvSpPr>
                  <a:spLocks noChangeArrowheads="1"/>
                </p:cNvSpPr>
                <p:nvPr/>
              </p:nvSpPr>
              <p:spPr bwMode="auto">
                <a:xfrm>
                  <a:off x="635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8" name="Line 1508"/>
                <p:cNvSpPr>
                  <a:spLocks noChangeShapeType="1"/>
                </p:cNvSpPr>
                <p:nvPr/>
              </p:nvSpPr>
              <p:spPr bwMode="auto">
                <a:xfrm>
                  <a:off x="635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39" name="Line 1509"/>
                <p:cNvSpPr>
                  <a:spLocks noChangeShapeType="1"/>
                </p:cNvSpPr>
                <p:nvPr/>
              </p:nvSpPr>
              <p:spPr bwMode="auto">
                <a:xfrm>
                  <a:off x="635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0" name="Oval 1510"/>
                <p:cNvSpPr>
                  <a:spLocks noChangeArrowheads="1"/>
                </p:cNvSpPr>
                <p:nvPr/>
              </p:nvSpPr>
              <p:spPr bwMode="auto">
                <a:xfrm>
                  <a:off x="636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1" name="Line 1511"/>
                <p:cNvSpPr>
                  <a:spLocks noChangeShapeType="1"/>
                </p:cNvSpPr>
                <p:nvPr/>
              </p:nvSpPr>
              <p:spPr bwMode="auto">
                <a:xfrm>
                  <a:off x="636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2" name="Line 1512"/>
                <p:cNvSpPr>
                  <a:spLocks noChangeShapeType="1"/>
                </p:cNvSpPr>
                <p:nvPr/>
              </p:nvSpPr>
              <p:spPr bwMode="auto">
                <a:xfrm>
                  <a:off x="637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3" name="Oval 1513"/>
                <p:cNvSpPr>
                  <a:spLocks noChangeArrowheads="1"/>
                </p:cNvSpPr>
                <p:nvPr/>
              </p:nvSpPr>
              <p:spPr bwMode="auto">
                <a:xfrm>
                  <a:off x="637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4" name="Line 1514"/>
                <p:cNvSpPr>
                  <a:spLocks noChangeShapeType="1"/>
                </p:cNvSpPr>
                <p:nvPr/>
              </p:nvSpPr>
              <p:spPr bwMode="auto">
                <a:xfrm>
                  <a:off x="6377"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5" name="Line 1515"/>
                <p:cNvSpPr>
                  <a:spLocks noChangeShapeType="1"/>
                </p:cNvSpPr>
                <p:nvPr/>
              </p:nvSpPr>
              <p:spPr bwMode="auto">
                <a:xfrm>
                  <a:off x="638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6" name="Oval 1516"/>
                <p:cNvSpPr>
                  <a:spLocks noChangeArrowheads="1"/>
                </p:cNvSpPr>
                <p:nvPr/>
              </p:nvSpPr>
              <p:spPr bwMode="auto">
                <a:xfrm>
                  <a:off x="639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7" name="Line 1517"/>
                <p:cNvSpPr>
                  <a:spLocks noChangeShapeType="1"/>
                </p:cNvSpPr>
                <p:nvPr/>
              </p:nvSpPr>
              <p:spPr bwMode="auto">
                <a:xfrm>
                  <a:off x="639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8" name="Line 1518"/>
                <p:cNvSpPr>
                  <a:spLocks noChangeShapeType="1"/>
                </p:cNvSpPr>
                <p:nvPr/>
              </p:nvSpPr>
              <p:spPr bwMode="auto">
                <a:xfrm>
                  <a:off x="639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49" name="Oval 1519"/>
                <p:cNvSpPr>
                  <a:spLocks noChangeArrowheads="1"/>
                </p:cNvSpPr>
                <p:nvPr/>
              </p:nvSpPr>
              <p:spPr bwMode="auto">
                <a:xfrm>
                  <a:off x="640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0" name="Line 1520"/>
                <p:cNvSpPr>
                  <a:spLocks noChangeShapeType="1"/>
                </p:cNvSpPr>
                <p:nvPr/>
              </p:nvSpPr>
              <p:spPr bwMode="auto">
                <a:xfrm>
                  <a:off x="640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1" name="Line 1521"/>
                <p:cNvSpPr>
                  <a:spLocks noChangeShapeType="1"/>
                </p:cNvSpPr>
                <p:nvPr/>
              </p:nvSpPr>
              <p:spPr bwMode="auto">
                <a:xfrm>
                  <a:off x="641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2" name="Oval 1522"/>
                <p:cNvSpPr>
                  <a:spLocks noChangeArrowheads="1"/>
                </p:cNvSpPr>
                <p:nvPr/>
              </p:nvSpPr>
              <p:spPr bwMode="auto">
                <a:xfrm>
                  <a:off x="642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3" name="Line 1523"/>
                <p:cNvSpPr>
                  <a:spLocks noChangeShapeType="1"/>
                </p:cNvSpPr>
                <p:nvPr/>
              </p:nvSpPr>
              <p:spPr bwMode="auto">
                <a:xfrm>
                  <a:off x="642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4" name="Line 1524"/>
                <p:cNvSpPr>
                  <a:spLocks noChangeShapeType="1"/>
                </p:cNvSpPr>
                <p:nvPr/>
              </p:nvSpPr>
              <p:spPr bwMode="auto">
                <a:xfrm>
                  <a:off x="642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5" name="Oval 1525"/>
                <p:cNvSpPr>
                  <a:spLocks noChangeArrowheads="1"/>
                </p:cNvSpPr>
                <p:nvPr/>
              </p:nvSpPr>
              <p:spPr bwMode="auto">
                <a:xfrm>
                  <a:off x="643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6" name="Line 1526"/>
                <p:cNvSpPr>
                  <a:spLocks noChangeShapeType="1"/>
                </p:cNvSpPr>
                <p:nvPr/>
              </p:nvSpPr>
              <p:spPr bwMode="auto">
                <a:xfrm>
                  <a:off x="643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7" name="Line 1527"/>
                <p:cNvSpPr>
                  <a:spLocks noChangeShapeType="1"/>
                </p:cNvSpPr>
                <p:nvPr/>
              </p:nvSpPr>
              <p:spPr bwMode="auto">
                <a:xfrm>
                  <a:off x="644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8" name="Oval 1528"/>
                <p:cNvSpPr>
                  <a:spLocks noChangeArrowheads="1"/>
                </p:cNvSpPr>
                <p:nvPr/>
              </p:nvSpPr>
              <p:spPr bwMode="auto">
                <a:xfrm>
                  <a:off x="644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59" name="Line 1529"/>
                <p:cNvSpPr>
                  <a:spLocks noChangeShapeType="1"/>
                </p:cNvSpPr>
                <p:nvPr/>
              </p:nvSpPr>
              <p:spPr bwMode="auto">
                <a:xfrm>
                  <a:off x="644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0" name="Line 1530"/>
                <p:cNvSpPr>
                  <a:spLocks noChangeShapeType="1"/>
                </p:cNvSpPr>
                <p:nvPr/>
              </p:nvSpPr>
              <p:spPr bwMode="auto">
                <a:xfrm>
                  <a:off x="6454"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1" name="Oval 1531"/>
                <p:cNvSpPr>
                  <a:spLocks noChangeArrowheads="1"/>
                </p:cNvSpPr>
                <p:nvPr/>
              </p:nvSpPr>
              <p:spPr bwMode="auto">
                <a:xfrm>
                  <a:off x="646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2" name="Line 1532"/>
                <p:cNvSpPr>
                  <a:spLocks noChangeShapeType="1"/>
                </p:cNvSpPr>
                <p:nvPr/>
              </p:nvSpPr>
              <p:spPr bwMode="auto">
                <a:xfrm>
                  <a:off x="646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3" name="Line 1533"/>
                <p:cNvSpPr>
                  <a:spLocks noChangeShapeType="1"/>
                </p:cNvSpPr>
                <p:nvPr/>
              </p:nvSpPr>
              <p:spPr bwMode="auto">
                <a:xfrm>
                  <a:off x="646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4" name="Oval 1534"/>
                <p:cNvSpPr>
                  <a:spLocks noChangeArrowheads="1"/>
                </p:cNvSpPr>
                <p:nvPr/>
              </p:nvSpPr>
              <p:spPr bwMode="auto">
                <a:xfrm>
                  <a:off x="647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5" name="Line 1535"/>
                <p:cNvSpPr>
                  <a:spLocks noChangeShapeType="1"/>
                </p:cNvSpPr>
                <p:nvPr/>
              </p:nvSpPr>
              <p:spPr bwMode="auto">
                <a:xfrm>
                  <a:off x="647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6" name="Line 1536"/>
                <p:cNvSpPr>
                  <a:spLocks noChangeShapeType="1"/>
                </p:cNvSpPr>
                <p:nvPr/>
              </p:nvSpPr>
              <p:spPr bwMode="auto">
                <a:xfrm>
                  <a:off x="648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7" name="Oval 1537"/>
                <p:cNvSpPr>
                  <a:spLocks noChangeArrowheads="1"/>
                </p:cNvSpPr>
                <p:nvPr/>
              </p:nvSpPr>
              <p:spPr bwMode="auto">
                <a:xfrm>
                  <a:off x="649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8" name="Line 1538"/>
                <p:cNvSpPr>
                  <a:spLocks noChangeShapeType="1"/>
                </p:cNvSpPr>
                <p:nvPr/>
              </p:nvSpPr>
              <p:spPr bwMode="auto">
                <a:xfrm>
                  <a:off x="649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69" name="Line 1539"/>
                <p:cNvSpPr>
                  <a:spLocks noChangeShapeType="1"/>
                </p:cNvSpPr>
                <p:nvPr/>
              </p:nvSpPr>
              <p:spPr bwMode="auto">
                <a:xfrm>
                  <a:off x="649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0" name="Oval 1540"/>
                <p:cNvSpPr>
                  <a:spLocks noChangeArrowheads="1"/>
                </p:cNvSpPr>
                <p:nvPr/>
              </p:nvSpPr>
              <p:spPr bwMode="auto">
                <a:xfrm>
                  <a:off x="6504"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1" name="Line 1541"/>
                <p:cNvSpPr>
                  <a:spLocks noChangeShapeType="1"/>
                </p:cNvSpPr>
                <p:nvPr/>
              </p:nvSpPr>
              <p:spPr bwMode="auto">
                <a:xfrm>
                  <a:off x="650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2" name="Line 1542"/>
                <p:cNvSpPr>
                  <a:spLocks noChangeShapeType="1"/>
                </p:cNvSpPr>
                <p:nvPr/>
              </p:nvSpPr>
              <p:spPr bwMode="auto">
                <a:xfrm>
                  <a:off x="651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3" name="Oval 1543"/>
                <p:cNvSpPr>
                  <a:spLocks noChangeArrowheads="1"/>
                </p:cNvSpPr>
                <p:nvPr/>
              </p:nvSpPr>
              <p:spPr bwMode="auto">
                <a:xfrm>
                  <a:off x="651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4" name="Line 1544"/>
                <p:cNvSpPr>
                  <a:spLocks noChangeShapeType="1"/>
                </p:cNvSpPr>
                <p:nvPr/>
              </p:nvSpPr>
              <p:spPr bwMode="auto">
                <a:xfrm>
                  <a:off x="651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5" name="Line 1545"/>
                <p:cNvSpPr>
                  <a:spLocks noChangeShapeType="1"/>
                </p:cNvSpPr>
                <p:nvPr/>
              </p:nvSpPr>
              <p:spPr bwMode="auto">
                <a:xfrm>
                  <a:off x="652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6" name="Oval 1546"/>
                <p:cNvSpPr>
                  <a:spLocks noChangeArrowheads="1"/>
                </p:cNvSpPr>
                <p:nvPr/>
              </p:nvSpPr>
              <p:spPr bwMode="auto">
                <a:xfrm>
                  <a:off x="653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7" name="Line 1547"/>
                <p:cNvSpPr>
                  <a:spLocks noChangeShapeType="1"/>
                </p:cNvSpPr>
                <p:nvPr/>
              </p:nvSpPr>
              <p:spPr bwMode="auto">
                <a:xfrm>
                  <a:off x="653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8" name="Line 1548"/>
                <p:cNvSpPr>
                  <a:spLocks noChangeShapeType="1"/>
                </p:cNvSpPr>
                <p:nvPr/>
              </p:nvSpPr>
              <p:spPr bwMode="auto">
                <a:xfrm>
                  <a:off x="6538"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79" name="Oval 1549"/>
                <p:cNvSpPr>
                  <a:spLocks noChangeArrowheads="1"/>
                </p:cNvSpPr>
                <p:nvPr/>
              </p:nvSpPr>
              <p:spPr bwMode="auto">
                <a:xfrm>
                  <a:off x="654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0" name="Line 1550"/>
                <p:cNvSpPr>
                  <a:spLocks noChangeShapeType="1"/>
                </p:cNvSpPr>
                <p:nvPr/>
              </p:nvSpPr>
              <p:spPr bwMode="auto">
                <a:xfrm>
                  <a:off x="654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1" name="Line 1551"/>
                <p:cNvSpPr>
                  <a:spLocks noChangeShapeType="1"/>
                </p:cNvSpPr>
                <p:nvPr/>
              </p:nvSpPr>
              <p:spPr bwMode="auto">
                <a:xfrm>
                  <a:off x="6552"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2" name="Oval 1552"/>
                <p:cNvSpPr>
                  <a:spLocks noChangeArrowheads="1"/>
                </p:cNvSpPr>
                <p:nvPr/>
              </p:nvSpPr>
              <p:spPr bwMode="auto">
                <a:xfrm>
                  <a:off x="656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3" name="Line 1553"/>
                <p:cNvSpPr>
                  <a:spLocks noChangeShapeType="1"/>
                </p:cNvSpPr>
                <p:nvPr/>
              </p:nvSpPr>
              <p:spPr bwMode="auto">
                <a:xfrm>
                  <a:off x="656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4" name="Line 1554"/>
                <p:cNvSpPr>
                  <a:spLocks noChangeShapeType="1"/>
                </p:cNvSpPr>
                <p:nvPr/>
              </p:nvSpPr>
              <p:spPr bwMode="auto">
                <a:xfrm>
                  <a:off x="6566"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5" name="Oval 1555"/>
                <p:cNvSpPr>
                  <a:spLocks noChangeArrowheads="1"/>
                </p:cNvSpPr>
                <p:nvPr/>
              </p:nvSpPr>
              <p:spPr bwMode="auto">
                <a:xfrm>
                  <a:off x="657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6" name="Line 1556"/>
                <p:cNvSpPr>
                  <a:spLocks noChangeShapeType="1"/>
                </p:cNvSpPr>
                <p:nvPr/>
              </p:nvSpPr>
              <p:spPr bwMode="auto">
                <a:xfrm>
                  <a:off x="657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7" name="Line 1557"/>
                <p:cNvSpPr>
                  <a:spLocks noChangeShapeType="1"/>
                </p:cNvSpPr>
                <p:nvPr/>
              </p:nvSpPr>
              <p:spPr bwMode="auto">
                <a:xfrm>
                  <a:off x="658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8" name="Oval 1558"/>
                <p:cNvSpPr>
                  <a:spLocks noChangeArrowheads="1"/>
                </p:cNvSpPr>
                <p:nvPr/>
              </p:nvSpPr>
              <p:spPr bwMode="auto">
                <a:xfrm>
                  <a:off x="6588"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89" name="Line 1559"/>
                <p:cNvSpPr>
                  <a:spLocks noChangeShapeType="1"/>
                </p:cNvSpPr>
                <p:nvPr/>
              </p:nvSpPr>
              <p:spPr bwMode="auto">
                <a:xfrm>
                  <a:off x="658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0" name="Line 1560"/>
                <p:cNvSpPr>
                  <a:spLocks noChangeShapeType="1"/>
                </p:cNvSpPr>
                <p:nvPr/>
              </p:nvSpPr>
              <p:spPr bwMode="auto">
                <a:xfrm>
                  <a:off x="659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1" name="Oval 1561"/>
                <p:cNvSpPr>
                  <a:spLocks noChangeArrowheads="1"/>
                </p:cNvSpPr>
                <p:nvPr/>
              </p:nvSpPr>
              <p:spPr bwMode="auto">
                <a:xfrm>
                  <a:off x="6602"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2" name="Line 1562"/>
                <p:cNvSpPr>
                  <a:spLocks noChangeShapeType="1"/>
                </p:cNvSpPr>
                <p:nvPr/>
              </p:nvSpPr>
              <p:spPr bwMode="auto">
                <a:xfrm>
                  <a:off x="660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3" name="Line 1563"/>
                <p:cNvSpPr>
                  <a:spLocks noChangeShapeType="1"/>
                </p:cNvSpPr>
                <p:nvPr/>
              </p:nvSpPr>
              <p:spPr bwMode="auto">
                <a:xfrm>
                  <a:off x="660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4" name="Oval 1564"/>
                <p:cNvSpPr>
                  <a:spLocks noChangeArrowheads="1"/>
                </p:cNvSpPr>
                <p:nvPr/>
              </p:nvSpPr>
              <p:spPr bwMode="auto">
                <a:xfrm>
                  <a:off x="6616"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5" name="Line 1565"/>
                <p:cNvSpPr>
                  <a:spLocks noChangeShapeType="1"/>
                </p:cNvSpPr>
                <p:nvPr/>
              </p:nvSpPr>
              <p:spPr bwMode="auto">
                <a:xfrm>
                  <a:off x="661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6" name="Line 1566"/>
                <p:cNvSpPr>
                  <a:spLocks noChangeShapeType="1"/>
                </p:cNvSpPr>
                <p:nvPr/>
              </p:nvSpPr>
              <p:spPr bwMode="auto">
                <a:xfrm>
                  <a:off x="662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7" name="Oval 1567"/>
                <p:cNvSpPr>
                  <a:spLocks noChangeArrowheads="1"/>
                </p:cNvSpPr>
                <p:nvPr/>
              </p:nvSpPr>
              <p:spPr bwMode="auto">
                <a:xfrm>
                  <a:off x="663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8" name="Line 1568"/>
                <p:cNvSpPr>
                  <a:spLocks noChangeShapeType="1"/>
                </p:cNvSpPr>
                <p:nvPr/>
              </p:nvSpPr>
              <p:spPr bwMode="auto">
                <a:xfrm>
                  <a:off x="663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399" name="Line 1569"/>
                <p:cNvSpPr>
                  <a:spLocks noChangeShapeType="1"/>
                </p:cNvSpPr>
                <p:nvPr/>
              </p:nvSpPr>
              <p:spPr bwMode="auto">
                <a:xfrm>
                  <a:off x="663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0" name="Oval 1570"/>
                <p:cNvSpPr>
                  <a:spLocks noChangeArrowheads="1"/>
                </p:cNvSpPr>
                <p:nvPr/>
              </p:nvSpPr>
              <p:spPr bwMode="auto">
                <a:xfrm>
                  <a:off x="664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1" name="Line 1571"/>
                <p:cNvSpPr>
                  <a:spLocks noChangeShapeType="1"/>
                </p:cNvSpPr>
                <p:nvPr/>
              </p:nvSpPr>
              <p:spPr bwMode="auto">
                <a:xfrm>
                  <a:off x="664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2" name="Line 1572"/>
                <p:cNvSpPr>
                  <a:spLocks noChangeShapeType="1"/>
                </p:cNvSpPr>
                <p:nvPr/>
              </p:nvSpPr>
              <p:spPr bwMode="auto">
                <a:xfrm>
                  <a:off x="6650"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3" name="Oval 1573"/>
                <p:cNvSpPr>
                  <a:spLocks noChangeArrowheads="1"/>
                </p:cNvSpPr>
                <p:nvPr/>
              </p:nvSpPr>
              <p:spPr bwMode="auto">
                <a:xfrm>
                  <a:off x="665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4" name="Line 1574"/>
                <p:cNvSpPr>
                  <a:spLocks noChangeShapeType="1"/>
                </p:cNvSpPr>
                <p:nvPr/>
              </p:nvSpPr>
              <p:spPr bwMode="auto">
                <a:xfrm>
                  <a:off x="665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5" name="Line 1575"/>
                <p:cNvSpPr>
                  <a:spLocks noChangeShapeType="1"/>
                </p:cNvSpPr>
                <p:nvPr/>
              </p:nvSpPr>
              <p:spPr bwMode="auto">
                <a:xfrm>
                  <a:off x="666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6" name="Oval 1576"/>
                <p:cNvSpPr>
                  <a:spLocks noChangeArrowheads="1"/>
                </p:cNvSpPr>
                <p:nvPr/>
              </p:nvSpPr>
              <p:spPr bwMode="auto">
                <a:xfrm>
                  <a:off x="667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7" name="Line 1577"/>
                <p:cNvSpPr>
                  <a:spLocks noChangeShapeType="1"/>
                </p:cNvSpPr>
                <p:nvPr/>
              </p:nvSpPr>
              <p:spPr bwMode="auto">
                <a:xfrm>
                  <a:off x="667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8" name="Line 1578"/>
                <p:cNvSpPr>
                  <a:spLocks noChangeShapeType="1"/>
                </p:cNvSpPr>
                <p:nvPr/>
              </p:nvSpPr>
              <p:spPr bwMode="auto">
                <a:xfrm>
                  <a:off x="667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09" name="Oval 1579"/>
                <p:cNvSpPr>
                  <a:spLocks noChangeArrowheads="1"/>
                </p:cNvSpPr>
                <p:nvPr/>
              </p:nvSpPr>
              <p:spPr bwMode="auto">
                <a:xfrm>
                  <a:off x="668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0" name="Line 1580"/>
                <p:cNvSpPr>
                  <a:spLocks noChangeShapeType="1"/>
                </p:cNvSpPr>
                <p:nvPr/>
              </p:nvSpPr>
              <p:spPr bwMode="auto">
                <a:xfrm>
                  <a:off x="668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1" name="Line 1581"/>
                <p:cNvSpPr>
                  <a:spLocks noChangeShapeType="1"/>
                </p:cNvSpPr>
                <p:nvPr/>
              </p:nvSpPr>
              <p:spPr bwMode="auto">
                <a:xfrm>
                  <a:off x="669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2" name="Oval 1582"/>
                <p:cNvSpPr>
                  <a:spLocks noChangeArrowheads="1"/>
                </p:cNvSpPr>
                <p:nvPr/>
              </p:nvSpPr>
              <p:spPr bwMode="auto">
                <a:xfrm>
                  <a:off x="6700"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3" name="Line 1583"/>
                <p:cNvSpPr>
                  <a:spLocks noChangeShapeType="1"/>
                </p:cNvSpPr>
                <p:nvPr/>
              </p:nvSpPr>
              <p:spPr bwMode="auto">
                <a:xfrm>
                  <a:off x="6700"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4" name="Line 1584"/>
                <p:cNvSpPr>
                  <a:spLocks noChangeShapeType="1"/>
                </p:cNvSpPr>
                <p:nvPr/>
              </p:nvSpPr>
              <p:spPr bwMode="auto">
                <a:xfrm>
                  <a:off x="670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5" name="Oval 1585"/>
                <p:cNvSpPr>
                  <a:spLocks noChangeArrowheads="1"/>
                </p:cNvSpPr>
                <p:nvPr/>
              </p:nvSpPr>
              <p:spPr bwMode="auto">
                <a:xfrm>
                  <a:off x="671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6" name="Line 1586"/>
                <p:cNvSpPr>
                  <a:spLocks noChangeShapeType="1"/>
                </p:cNvSpPr>
                <p:nvPr/>
              </p:nvSpPr>
              <p:spPr bwMode="auto">
                <a:xfrm>
                  <a:off x="6714"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7" name="Line 1587"/>
                <p:cNvSpPr>
                  <a:spLocks noChangeShapeType="1"/>
                </p:cNvSpPr>
                <p:nvPr/>
              </p:nvSpPr>
              <p:spPr bwMode="auto">
                <a:xfrm>
                  <a:off x="672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8" name="Oval 1588"/>
                <p:cNvSpPr>
                  <a:spLocks noChangeArrowheads="1"/>
                </p:cNvSpPr>
                <p:nvPr/>
              </p:nvSpPr>
              <p:spPr bwMode="auto">
                <a:xfrm>
                  <a:off x="6729"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19" name="Line 1589"/>
                <p:cNvSpPr>
                  <a:spLocks noChangeShapeType="1"/>
                </p:cNvSpPr>
                <p:nvPr/>
              </p:nvSpPr>
              <p:spPr bwMode="auto">
                <a:xfrm>
                  <a:off x="6728"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0" name="Line 1590"/>
                <p:cNvSpPr>
                  <a:spLocks noChangeShapeType="1"/>
                </p:cNvSpPr>
                <p:nvPr/>
              </p:nvSpPr>
              <p:spPr bwMode="auto">
                <a:xfrm>
                  <a:off x="673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1" name="Oval 1591"/>
                <p:cNvSpPr>
                  <a:spLocks noChangeArrowheads="1"/>
                </p:cNvSpPr>
                <p:nvPr/>
              </p:nvSpPr>
              <p:spPr bwMode="auto">
                <a:xfrm>
                  <a:off x="674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2" name="Line 1592"/>
                <p:cNvSpPr>
                  <a:spLocks noChangeShapeType="1"/>
                </p:cNvSpPr>
                <p:nvPr/>
              </p:nvSpPr>
              <p:spPr bwMode="auto">
                <a:xfrm>
                  <a:off x="674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3" name="Line 1593"/>
                <p:cNvSpPr>
                  <a:spLocks noChangeShapeType="1"/>
                </p:cNvSpPr>
                <p:nvPr/>
              </p:nvSpPr>
              <p:spPr bwMode="auto">
                <a:xfrm>
                  <a:off x="674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4" name="Oval 1594"/>
                <p:cNvSpPr>
                  <a:spLocks noChangeArrowheads="1"/>
                </p:cNvSpPr>
                <p:nvPr/>
              </p:nvSpPr>
              <p:spPr bwMode="auto">
                <a:xfrm>
                  <a:off x="6756"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5" name="Line 1595"/>
                <p:cNvSpPr>
                  <a:spLocks noChangeShapeType="1"/>
                </p:cNvSpPr>
                <p:nvPr/>
              </p:nvSpPr>
              <p:spPr bwMode="auto">
                <a:xfrm>
                  <a:off x="675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6" name="Line 1596"/>
                <p:cNvSpPr>
                  <a:spLocks noChangeShapeType="1"/>
                </p:cNvSpPr>
                <p:nvPr/>
              </p:nvSpPr>
              <p:spPr bwMode="auto">
                <a:xfrm>
                  <a:off x="676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7" name="Oval 1597"/>
                <p:cNvSpPr>
                  <a:spLocks noChangeArrowheads="1"/>
                </p:cNvSpPr>
                <p:nvPr/>
              </p:nvSpPr>
              <p:spPr bwMode="auto">
                <a:xfrm>
                  <a:off x="6770"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8" name="Line 1598"/>
                <p:cNvSpPr>
                  <a:spLocks noChangeShapeType="1"/>
                </p:cNvSpPr>
                <p:nvPr/>
              </p:nvSpPr>
              <p:spPr bwMode="auto">
                <a:xfrm>
                  <a:off x="677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29" name="Line 1599"/>
                <p:cNvSpPr>
                  <a:spLocks noChangeShapeType="1"/>
                </p:cNvSpPr>
                <p:nvPr/>
              </p:nvSpPr>
              <p:spPr bwMode="auto">
                <a:xfrm>
                  <a:off x="677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0" name="Oval 1600"/>
                <p:cNvSpPr>
                  <a:spLocks noChangeArrowheads="1"/>
                </p:cNvSpPr>
                <p:nvPr/>
              </p:nvSpPr>
              <p:spPr bwMode="auto">
                <a:xfrm>
                  <a:off x="678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1" name="Line 1601"/>
                <p:cNvSpPr>
                  <a:spLocks noChangeShapeType="1"/>
                </p:cNvSpPr>
                <p:nvPr/>
              </p:nvSpPr>
              <p:spPr bwMode="auto">
                <a:xfrm>
                  <a:off x="678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2" name="Line 1602"/>
                <p:cNvSpPr>
                  <a:spLocks noChangeShapeType="1"/>
                </p:cNvSpPr>
                <p:nvPr/>
              </p:nvSpPr>
              <p:spPr bwMode="auto">
                <a:xfrm>
                  <a:off x="679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3" name="Oval 1603"/>
                <p:cNvSpPr>
                  <a:spLocks noChangeArrowheads="1"/>
                </p:cNvSpPr>
                <p:nvPr/>
              </p:nvSpPr>
              <p:spPr bwMode="auto">
                <a:xfrm>
                  <a:off x="679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4" name="Line 1604"/>
                <p:cNvSpPr>
                  <a:spLocks noChangeShapeType="1"/>
                </p:cNvSpPr>
                <p:nvPr/>
              </p:nvSpPr>
              <p:spPr bwMode="auto">
                <a:xfrm>
                  <a:off x="679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5" name="Line 1605"/>
                <p:cNvSpPr>
                  <a:spLocks noChangeShapeType="1"/>
                </p:cNvSpPr>
                <p:nvPr/>
              </p:nvSpPr>
              <p:spPr bwMode="auto">
                <a:xfrm>
                  <a:off x="680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6" name="Oval 1606"/>
                <p:cNvSpPr>
                  <a:spLocks noChangeArrowheads="1"/>
                </p:cNvSpPr>
                <p:nvPr/>
              </p:nvSpPr>
              <p:spPr bwMode="auto">
                <a:xfrm>
                  <a:off x="6813"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7" name="Line 1607"/>
                <p:cNvSpPr>
                  <a:spLocks noChangeShapeType="1"/>
                </p:cNvSpPr>
                <p:nvPr/>
              </p:nvSpPr>
              <p:spPr bwMode="auto">
                <a:xfrm>
                  <a:off x="6812"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438" name="Line 1608"/>
                <p:cNvSpPr>
                  <a:spLocks noChangeShapeType="1"/>
                </p:cNvSpPr>
                <p:nvPr/>
              </p:nvSpPr>
              <p:spPr bwMode="auto">
                <a:xfrm>
                  <a:off x="681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grpSp>
            <p:nvGrpSpPr>
              <p:cNvPr id="1018" name="Group 1810"/>
              <p:cNvGrpSpPr>
                <a:grpSpLocks/>
              </p:cNvGrpSpPr>
              <p:nvPr/>
            </p:nvGrpSpPr>
            <p:grpSpPr bwMode="auto">
              <a:xfrm>
                <a:off x="7899401" y="1893888"/>
                <a:ext cx="3114675" cy="2994025"/>
                <a:chOff x="4976" y="1193"/>
                <a:chExt cx="1962" cy="1886"/>
              </a:xfrm>
            </p:grpSpPr>
            <p:sp>
              <p:nvSpPr>
                <p:cNvPr id="1039" name="Oval 1610"/>
                <p:cNvSpPr>
                  <a:spLocks noChangeArrowheads="1"/>
                </p:cNvSpPr>
                <p:nvPr/>
              </p:nvSpPr>
              <p:spPr bwMode="auto">
                <a:xfrm>
                  <a:off x="682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0" name="Line 1611"/>
                <p:cNvSpPr>
                  <a:spLocks noChangeShapeType="1"/>
                </p:cNvSpPr>
                <p:nvPr/>
              </p:nvSpPr>
              <p:spPr bwMode="auto">
                <a:xfrm>
                  <a:off x="6826"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1" name="Line 1612"/>
                <p:cNvSpPr>
                  <a:spLocks noChangeShapeType="1"/>
                </p:cNvSpPr>
                <p:nvPr/>
              </p:nvSpPr>
              <p:spPr bwMode="auto">
                <a:xfrm>
                  <a:off x="683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2" name="Oval 1613"/>
                <p:cNvSpPr>
                  <a:spLocks noChangeArrowheads="1"/>
                </p:cNvSpPr>
                <p:nvPr/>
              </p:nvSpPr>
              <p:spPr bwMode="auto">
                <a:xfrm>
                  <a:off x="684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3" name="Line 1614"/>
                <p:cNvSpPr>
                  <a:spLocks noChangeShapeType="1"/>
                </p:cNvSpPr>
                <p:nvPr/>
              </p:nvSpPr>
              <p:spPr bwMode="auto">
                <a:xfrm>
                  <a:off x="6841" y="307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4" name="Line 1615"/>
                <p:cNvSpPr>
                  <a:spLocks noChangeShapeType="1"/>
                </p:cNvSpPr>
                <p:nvPr/>
              </p:nvSpPr>
              <p:spPr bwMode="auto">
                <a:xfrm>
                  <a:off x="684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5" name="Oval 1616"/>
                <p:cNvSpPr>
                  <a:spLocks noChangeArrowheads="1"/>
                </p:cNvSpPr>
                <p:nvPr/>
              </p:nvSpPr>
              <p:spPr bwMode="auto">
                <a:xfrm>
                  <a:off x="6854"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6" name="Line 1617"/>
                <p:cNvSpPr>
                  <a:spLocks noChangeShapeType="1"/>
                </p:cNvSpPr>
                <p:nvPr/>
              </p:nvSpPr>
              <p:spPr bwMode="auto">
                <a:xfrm>
                  <a:off x="685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7" name="Line 1618"/>
                <p:cNvSpPr>
                  <a:spLocks noChangeShapeType="1"/>
                </p:cNvSpPr>
                <p:nvPr/>
              </p:nvSpPr>
              <p:spPr bwMode="auto">
                <a:xfrm>
                  <a:off x="686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8" name="Oval 1619"/>
                <p:cNvSpPr>
                  <a:spLocks noChangeArrowheads="1"/>
                </p:cNvSpPr>
                <p:nvPr/>
              </p:nvSpPr>
              <p:spPr bwMode="auto">
                <a:xfrm>
                  <a:off x="6868"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49" name="Line 1620"/>
                <p:cNvSpPr>
                  <a:spLocks noChangeShapeType="1"/>
                </p:cNvSpPr>
                <p:nvPr/>
              </p:nvSpPr>
              <p:spPr bwMode="auto">
                <a:xfrm>
                  <a:off x="6868"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0" name="Line 1621"/>
                <p:cNvSpPr>
                  <a:spLocks noChangeShapeType="1"/>
                </p:cNvSpPr>
                <p:nvPr/>
              </p:nvSpPr>
              <p:spPr bwMode="auto">
                <a:xfrm>
                  <a:off x="6875"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1" name="Oval 1622"/>
                <p:cNvSpPr>
                  <a:spLocks noChangeArrowheads="1"/>
                </p:cNvSpPr>
                <p:nvPr/>
              </p:nvSpPr>
              <p:spPr bwMode="auto">
                <a:xfrm>
                  <a:off x="6882" y="3066"/>
                  <a:ext cx="14"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2" name="Line 1623"/>
                <p:cNvSpPr>
                  <a:spLocks noChangeShapeType="1"/>
                </p:cNvSpPr>
                <p:nvPr/>
              </p:nvSpPr>
              <p:spPr bwMode="auto">
                <a:xfrm>
                  <a:off x="6882"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3" name="Line 1624"/>
                <p:cNvSpPr>
                  <a:spLocks noChangeShapeType="1"/>
                </p:cNvSpPr>
                <p:nvPr/>
              </p:nvSpPr>
              <p:spPr bwMode="auto">
                <a:xfrm>
                  <a:off x="6889"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4" name="Oval 1625"/>
                <p:cNvSpPr>
                  <a:spLocks noChangeArrowheads="1"/>
                </p:cNvSpPr>
                <p:nvPr/>
              </p:nvSpPr>
              <p:spPr bwMode="auto">
                <a:xfrm>
                  <a:off x="6897"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5" name="Line 1626"/>
                <p:cNvSpPr>
                  <a:spLocks noChangeShapeType="1"/>
                </p:cNvSpPr>
                <p:nvPr/>
              </p:nvSpPr>
              <p:spPr bwMode="auto">
                <a:xfrm>
                  <a:off x="6896"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6" name="Line 1627"/>
                <p:cNvSpPr>
                  <a:spLocks noChangeShapeType="1"/>
                </p:cNvSpPr>
                <p:nvPr/>
              </p:nvSpPr>
              <p:spPr bwMode="auto">
                <a:xfrm>
                  <a:off x="6903"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7" name="Oval 1628"/>
                <p:cNvSpPr>
                  <a:spLocks noChangeArrowheads="1"/>
                </p:cNvSpPr>
                <p:nvPr/>
              </p:nvSpPr>
              <p:spPr bwMode="auto">
                <a:xfrm>
                  <a:off x="6911"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8" name="Line 1629"/>
                <p:cNvSpPr>
                  <a:spLocks noChangeShapeType="1"/>
                </p:cNvSpPr>
                <p:nvPr/>
              </p:nvSpPr>
              <p:spPr bwMode="auto">
                <a:xfrm>
                  <a:off x="6910"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59" name="Line 1630"/>
                <p:cNvSpPr>
                  <a:spLocks noChangeShapeType="1"/>
                </p:cNvSpPr>
                <p:nvPr/>
              </p:nvSpPr>
              <p:spPr bwMode="auto">
                <a:xfrm>
                  <a:off x="6917"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0" name="Oval 1631"/>
                <p:cNvSpPr>
                  <a:spLocks noChangeArrowheads="1"/>
                </p:cNvSpPr>
                <p:nvPr/>
              </p:nvSpPr>
              <p:spPr bwMode="auto">
                <a:xfrm>
                  <a:off x="6925" y="3066"/>
                  <a:ext cx="13" cy="13"/>
                </a:xfrm>
                <a:prstGeom prst="ellipse">
                  <a:avLst/>
                </a:pr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1" name="Line 1632"/>
                <p:cNvSpPr>
                  <a:spLocks noChangeShapeType="1"/>
                </p:cNvSpPr>
                <p:nvPr/>
              </p:nvSpPr>
              <p:spPr bwMode="auto">
                <a:xfrm>
                  <a:off x="6924" y="3072"/>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2" name="Line 1633"/>
                <p:cNvSpPr>
                  <a:spLocks noChangeShapeType="1"/>
                </p:cNvSpPr>
                <p:nvPr/>
              </p:nvSpPr>
              <p:spPr bwMode="auto">
                <a:xfrm>
                  <a:off x="6931" y="3065"/>
                  <a:ext cx="0" cy="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3" name="Freeform 1634"/>
                <p:cNvSpPr>
                  <a:spLocks/>
                </p:cNvSpPr>
                <p:nvPr/>
              </p:nvSpPr>
              <p:spPr bwMode="auto">
                <a:xfrm>
                  <a:off x="6020" y="3072"/>
                  <a:ext cx="911" cy="0"/>
                </a:xfrm>
                <a:custGeom>
                  <a:avLst/>
                  <a:gdLst>
                    <a:gd name="T0" fmla="*/ 29 w 1824"/>
                    <a:gd name="T1" fmla="*/ 85 w 1824"/>
                    <a:gd name="T2" fmla="*/ 141 w 1824"/>
                    <a:gd name="T3" fmla="*/ 197 w 1824"/>
                    <a:gd name="T4" fmla="*/ 253 w 1824"/>
                    <a:gd name="T5" fmla="*/ 309 w 1824"/>
                    <a:gd name="T6" fmla="*/ 365 w 1824"/>
                    <a:gd name="T7" fmla="*/ 422 w 1824"/>
                    <a:gd name="T8" fmla="*/ 477 w 1824"/>
                    <a:gd name="T9" fmla="*/ 533 w 1824"/>
                    <a:gd name="T10" fmla="*/ 590 w 1824"/>
                    <a:gd name="T11" fmla="*/ 646 w 1824"/>
                    <a:gd name="T12" fmla="*/ 701 w 1824"/>
                    <a:gd name="T13" fmla="*/ 758 w 1824"/>
                    <a:gd name="T14" fmla="*/ 814 w 1824"/>
                    <a:gd name="T15" fmla="*/ 870 w 1824"/>
                    <a:gd name="T16" fmla="*/ 927 w 1824"/>
                    <a:gd name="T17" fmla="*/ 982 w 1824"/>
                    <a:gd name="T18" fmla="*/ 1038 w 1824"/>
                    <a:gd name="T19" fmla="*/ 1094 w 1824"/>
                    <a:gd name="T20" fmla="*/ 1151 w 1824"/>
                    <a:gd name="T21" fmla="*/ 1206 w 1824"/>
                    <a:gd name="T22" fmla="*/ 1262 w 1824"/>
                    <a:gd name="T23" fmla="*/ 1319 w 1824"/>
                    <a:gd name="T24" fmla="*/ 1375 w 1824"/>
                    <a:gd name="T25" fmla="*/ 1430 w 1824"/>
                    <a:gd name="T26" fmla="*/ 1487 w 1824"/>
                    <a:gd name="T27" fmla="*/ 1543 w 1824"/>
                    <a:gd name="T28" fmla="*/ 1599 w 1824"/>
                    <a:gd name="T29" fmla="*/ 1655 w 1824"/>
                    <a:gd name="T30" fmla="*/ 1711 w 1824"/>
                    <a:gd name="T31" fmla="*/ 1767 w 1824"/>
                    <a:gd name="T32" fmla="*/ 1824 w 182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1824">
                      <a:moveTo>
                        <a:pt x="0" y="0"/>
                      </a:moveTo>
                      <a:lnTo>
                        <a:pt x="29" y="0"/>
                      </a:lnTo>
                      <a:lnTo>
                        <a:pt x="57" y="0"/>
                      </a:lnTo>
                      <a:lnTo>
                        <a:pt x="85" y="0"/>
                      </a:lnTo>
                      <a:lnTo>
                        <a:pt x="113" y="0"/>
                      </a:lnTo>
                      <a:lnTo>
                        <a:pt x="141" y="0"/>
                      </a:lnTo>
                      <a:lnTo>
                        <a:pt x="169" y="0"/>
                      </a:lnTo>
                      <a:lnTo>
                        <a:pt x="197" y="0"/>
                      </a:lnTo>
                      <a:lnTo>
                        <a:pt x="226" y="0"/>
                      </a:lnTo>
                      <a:lnTo>
                        <a:pt x="253" y="0"/>
                      </a:lnTo>
                      <a:lnTo>
                        <a:pt x="281" y="0"/>
                      </a:lnTo>
                      <a:lnTo>
                        <a:pt x="309" y="0"/>
                      </a:lnTo>
                      <a:lnTo>
                        <a:pt x="337" y="0"/>
                      </a:lnTo>
                      <a:lnTo>
                        <a:pt x="365" y="0"/>
                      </a:lnTo>
                      <a:lnTo>
                        <a:pt x="394" y="0"/>
                      </a:lnTo>
                      <a:lnTo>
                        <a:pt x="422" y="0"/>
                      </a:lnTo>
                      <a:lnTo>
                        <a:pt x="450" y="0"/>
                      </a:lnTo>
                      <a:lnTo>
                        <a:pt x="477" y="0"/>
                      </a:lnTo>
                      <a:lnTo>
                        <a:pt x="505" y="0"/>
                      </a:lnTo>
                      <a:lnTo>
                        <a:pt x="533" y="0"/>
                      </a:lnTo>
                      <a:lnTo>
                        <a:pt x="561" y="0"/>
                      </a:lnTo>
                      <a:lnTo>
                        <a:pt x="590" y="0"/>
                      </a:lnTo>
                      <a:lnTo>
                        <a:pt x="618" y="0"/>
                      </a:lnTo>
                      <a:lnTo>
                        <a:pt x="646" y="0"/>
                      </a:lnTo>
                      <a:lnTo>
                        <a:pt x="674" y="0"/>
                      </a:lnTo>
                      <a:lnTo>
                        <a:pt x="701" y="0"/>
                      </a:lnTo>
                      <a:lnTo>
                        <a:pt x="729" y="0"/>
                      </a:lnTo>
                      <a:lnTo>
                        <a:pt x="758" y="0"/>
                      </a:lnTo>
                      <a:lnTo>
                        <a:pt x="786" y="0"/>
                      </a:lnTo>
                      <a:lnTo>
                        <a:pt x="814" y="0"/>
                      </a:lnTo>
                      <a:lnTo>
                        <a:pt x="842" y="0"/>
                      </a:lnTo>
                      <a:lnTo>
                        <a:pt x="870" y="0"/>
                      </a:lnTo>
                      <a:lnTo>
                        <a:pt x="898" y="0"/>
                      </a:lnTo>
                      <a:lnTo>
                        <a:pt x="927" y="0"/>
                      </a:lnTo>
                      <a:lnTo>
                        <a:pt x="954" y="0"/>
                      </a:lnTo>
                      <a:lnTo>
                        <a:pt x="982" y="0"/>
                      </a:lnTo>
                      <a:lnTo>
                        <a:pt x="1010" y="0"/>
                      </a:lnTo>
                      <a:lnTo>
                        <a:pt x="1038" y="0"/>
                      </a:lnTo>
                      <a:lnTo>
                        <a:pt x="1066" y="0"/>
                      </a:lnTo>
                      <a:lnTo>
                        <a:pt x="1094" y="0"/>
                      </a:lnTo>
                      <a:lnTo>
                        <a:pt x="1123" y="0"/>
                      </a:lnTo>
                      <a:lnTo>
                        <a:pt x="1151" y="0"/>
                      </a:lnTo>
                      <a:lnTo>
                        <a:pt x="1178" y="0"/>
                      </a:lnTo>
                      <a:lnTo>
                        <a:pt x="1206" y="0"/>
                      </a:lnTo>
                      <a:lnTo>
                        <a:pt x="1234" y="0"/>
                      </a:lnTo>
                      <a:lnTo>
                        <a:pt x="1262" y="0"/>
                      </a:lnTo>
                      <a:lnTo>
                        <a:pt x="1291" y="0"/>
                      </a:lnTo>
                      <a:lnTo>
                        <a:pt x="1319" y="0"/>
                      </a:lnTo>
                      <a:lnTo>
                        <a:pt x="1347" y="0"/>
                      </a:lnTo>
                      <a:lnTo>
                        <a:pt x="1375" y="0"/>
                      </a:lnTo>
                      <a:lnTo>
                        <a:pt x="1402" y="0"/>
                      </a:lnTo>
                      <a:lnTo>
                        <a:pt x="1430" y="0"/>
                      </a:lnTo>
                      <a:lnTo>
                        <a:pt x="1458" y="0"/>
                      </a:lnTo>
                      <a:lnTo>
                        <a:pt x="1487" y="0"/>
                      </a:lnTo>
                      <a:lnTo>
                        <a:pt x="1515" y="0"/>
                      </a:lnTo>
                      <a:lnTo>
                        <a:pt x="1543" y="0"/>
                      </a:lnTo>
                      <a:lnTo>
                        <a:pt x="1571" y="0"/>
                      </a:lnTo>
                      <a:lnTo>
                        <a:pt x="1599" y="0"/>
                      </a:lnTo>
                      <a:lnTo>
                        <a:pt x="1626" y="0"/>
                      </a:lnTo>
                      <a:lnTo>
                        <a:pt x="1655" y="0"/>
                      </a:lnTo>
                      <a:lnTo>
                        <a:pt x="1683" y="0"/>
                      </a:lnTo>
                      <a:lnTo>
                        <a:pt x="1711" y="0"/>
                      </a:lnTo>
                      <a:lnTo>
                        <a:pt x="1739" y="0"/>
                      </a:lnTo>
                      <a:lnTo>
                        <a:pt x="1767" y="0"/>
                      </a:lnTo>
                      <a:lnTo>
                        <a:pt x="1795" y="0"/>
                      </a:lnTo>
                      <a:lnTo>
                        <a:pt x="1824" y="0"/>
                      </a:lnTo>
                    </a:path>
                  </a:pathLst>
                </a:custGeom>
                <a:noFill/>
                <a:ln w="238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4" name="Oval 1635"/>
                <p:cNvSpPr>
                  <a:spLocks noChangeArrowheads="1"/>
                </p:cNvSpPr>
                <p:nvPr/>
              </p:nvSpPr>
              <p:spPr bwMode="auto">
                <a:xfrm>
                  <a:off x="4976"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5" name="Line 1636"/>
                <p:cNvSpPr>
                  <a:spLocks noChangeShapeType="1"/>
                </p:cNvSpPr>
                <p:nvPr/>
              </p:nvSpPr>
              <p:spPr bwMode="auto">
                <a:xfrm>
                  <a:off x="497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6" name="Line 1637"/>
                <p:cNvSpPr>
                  <a:spLocks noChangeShapeType="1"/>
                </p:cNvSpPr>
                <p:nvPr/>
              </p:nvSpPr>
              <p:spPr bwMode="auto">
                <a:xfrm>
                  <a:off x="498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7" name="Oval 1638"/>
                <p:cNvSpPr>
                  <a:spLocks noChangeArrowheads="1"/>
                </p:cNvSpPr>
                <p:nvPr/>
              </p:nvSpPr>
              <p:spPr bwMode="auto">
                <a:xfrm>
                  <a:off x="4990"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8" name="Line 1639"/>
                <p:cNvSpPr>
                  <a:spLocks noChangeShapeType="1"/>
                </p:cNvSpPr>
                <p:nvPr/>
              </p:nvSpPr>
              <p:spPr bwMode="auto">
                <a:xfrm>
                  <a:off x="4990"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69" name="Line 1640"/>
                <p:cNvSpPr>
                  <a:spLocks noChangeShapeType="1"/>
                </p:cNvSpPr>
                <p:nvPr/>
              </p:nvSpPr>
              <p:spPr bwMode="auto">
                <a:xfrm>
                  <a:off x="499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0" name="Oval 1641"/>
                <p:cNvSpPr>
                  <a:spLocks noChangeArrowheads="1"/>
                </p:cNvSpPr>
                <p:nvPr/>
              </p:nvSpPr>
              <p:spPr bwMode="auto">
                <a:xfrm>
                  <a:off x="500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1" name="Line 1642"/>
                <p:cNvSpPr>
                  <a:spLocks noChangeShapeType="1"/>
                </p:cNvSpPr>
                <p:nvPr/>
              </p:nvSpPr>
              <p:spPr bwMode="auto">
                <a:xfrm>
                  <a:off x="5004"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2" name="Line 1643"/>
                <p:cNvSpPr>
                  <a:spLocks noChangeShapeType="1"/>
                </p:cNvSpPr>
                <p:nvPr/>
              </p:nvSpPr>
              <p:spPr bwMode="auto">
                <a:xfrm>
                  <a:off x="501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3" name="Oval 1644"/>
                <p:cNvSpPr>
                  <a:spLocks noChangeArrowheads="1"/>
                </p:cNvSpPr>
                <p:nvPr/>
              </p:nvSpPr>
              <p:spPr bwMode="auto">
                <a:xfrm>
                  <a:off x="501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4" name="Line 1645"/>
                <p:cNvSpPr>
                  <a:spLocks noChangeShapeType="1"/>
                </p:cNvSpPr>
                <p:nvPr/>
              </p:nvSpPr>
              <p:spPr bwMode="auto">
                <a:xfrm>
                  <a:off x="5018"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5" name="Line 1646"/>
                <p:cNvSpPr>
                  <a:spLocks noChangeShapeType="1"/>
                </p:cNvSpPr>
                <p:nvPr/>
              </p:nvSpPr>
              <p:spPr bwMode="auto">
                <a:xfrm>
                  <a:off x="502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6" name="Oval 1647"/>
                <p:cNvSpPr>
                  <a:spLocks noChangeArrowheads="1"/>
                </p:cNvSpPr>
                <p:nvPr/>
              </p:nvSpPr>
              <p:spPr bwMode="auto">
                <a:xfrm>
                  <a:off x="503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7" name="Line 1648"/>
                <p:cNvSpPr>
                  <a:spLocks noChangeShapeType="1"/>
                </p:cNvSpPr>
                <p:nvPr/>
              </p:nvSpPr>
              <p:spPr bwMode="auto">
                <a:xfrm>
                  <a:off x="5032"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8" name="Line 1649"/>
                <p:cNvSpPr>
                  <a:spLocks noChangeShapeType="1"/>
                </p:cNvSpPr>
                <p:nvPr/>
              </p:nvSpPr>
              <p:spPr bwMode="auto">
                <a:xfrm>
                  <a:off x="503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79" name="Oval 1650"/>
                <p:cNvSpPr>
                  <a:spLocks noChangeArrowheads="1"/>
                </p:cNvSpPr>
                <p:nvPr/>
              </p:nvSpPr>
              <p:spPr bwMode="auto">
                <a:xfrm>
                  <a:off x="5046"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0" name="Line 1651"/>
                <p:cNvSpPr>
                  <a:spLocks noChangeShapeType="1"/>
                </p:cNvSpPr>
                <p:nvPr/>
              </p:nvSpPr>
              <p:spPr bwMode="auto">
                <a:xfrm>
                  <a:off x="5046"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1" name="Line 1652"/>
                <p:cNvSpPr>
                  <a:spLocks noChangeShapeType="1"/>
                </p:cNvSpPr>
                <p:nvPr/>
              </p:nvSpPr>
              <p:spPr bwMode="auto">
                <a:xfrm>
                  <a:off x="505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2" name="Oval 1653"/>
                <p:cNvSpPr>
                  <a:spLocks noChangeArrowheads="1"/>
                </p:cNvSpPr>
                <p:nvPr/>
              </p:nvSpPr>
              <p:spPr bwMode="auto">
                <a:xfrm>
                  <a:off x="5060"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3" name="Line 1654"/>
                <p:cNvSpPr>
                  <a:spLocks noChangeShapeType="1"/>
                </p:cNvSpPr>
                <p:nvPr/>
              </p:nvSpPr>
              <p:spPr bwMode="auto">
                <a:xfrm>
                  <a:off x="5060"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4" name="Line 1655"/>
                <p:cNvSpPr>
                  <a:spLocks noChangeShapeType="1"/>
                </p:cNvSpPr>
                <p:nvPr/>
              </p:nvSpPr>
              <p:spPr bwMode="auto">
                <a:xfrm>
                  <a:off x="506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5" name="Oval 1656"/>
                <p:cNvSpPr>
                  <a:spLocks noChangeArrowheads="1"/>
                </p:cNvSpPr>
                <p:nvPr/>
              </p:nvSpPr>
              <p:spPr bwMode="auto">
                <a:xfrm>
                  <a:off x="5074"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6" name="Line 1657"/>
                <p:cNvSpPr>
                  <a:spLocks noChangeShapeType="1"/>
                </p:cNvSpPr>
                <p:nvPr/>
              </p:nvSpPr>
              <p:spPr bwMode="auto">
                <a:xfrm>
                  <a:off x="5074"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7" name="Line 1658"/>
                <p:cNvSpPr>
                  <a:spLocks noChangeShapeType="1"/>
                </p:cNvSpPr>
                <p:nvPr/>
              </p:nvSpPr>
              <p:spPr bwMode="auto">
                <a:xfrm>
                  <a:off x="508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8" name="Oval 1659"/>
                <p:cNvSpPr>
                  <a:spLocks noChangeArrowheads="1"/>
                </p:cNvSpPr>
                <p:nvPr/>
              </p:nvSpPr>
              <p:spPr bwMode="auto">
                <a:xfrm>
                  <a:off x="508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89" name="Line 1660"/>
                <p:cNvSpPr>
                  <a:spLocks noChangeShapeType="1"/>
                </p:cNvSpPr>
                <p:nvPr/>
              </p:nvSpPr>
              <p:spPr bwMode="auto">
                <a:xfrm>
                  <a:off x="5088"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0" name="Line 1661"/>
                <p:cNvSpPr>
                  <a:spLocks noChangeShapeType="1"/>
                </p:cNvSpPr>
                <p:nvPr/>
              </p:nvSpPr>
              <p:spPr bwMode="auto">
                <a:xfrm>
                  <a:off x="509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1" name="Oval 1662"/>
                <p:cNvSpPr>
                  <a:spLocks noChangeArrowheads="1"/>
                </p:cNvSpPr>
                <p:nvPr/>
              </p:nvSpPr>
              <p:spPr bwMode="auto">
                <a:xfrm>
                  <a:off x="5103"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2" name="Line 1663"/>
                <p:cNvSpPr>
                  <a:spLocks noChangeShapeType="1"/>
                </p:cNvSpPr>
                <p:nvPr/>
              </p:nvSpPr>
              <p:spPr bwMode="auto">
                <a:xfrm>
                  <a:off x="5102"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3" name="Line 1664"/>
                <p:cNvSpPr>
                  <a:spLocks noChangeShapeType="1"/>
                </p:cNvSpPr>
                <p:nvPr/>
              </p:nvSpPr>
              <p:spPr bwMode="auto">
                <a:xfrm>
                  <a:off x="510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4" name="Oval 1665"/>
                <p:cNvSpPr>
                  <a:spLocks noChangeArrowheads="1"/>
                </p:cNvSpPr>
                <p:nvPr/>
              </p:nvSpPr>
              <p:spPr bwMode="auto">
                <a:xfrm>
                  <a:off x="511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5" name="Line 1666"/>
                <p:cNvSpPr>
                  <a:spLocks noChangeShapeType="1"/>
                </p:cNvSpPr>
                <p:nvPr/>
              </p:nvSpPr>
              <p:spPr bwMode="auto">
                <a:xfrm>
                  <a:off x="511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6" name="Line 1667"/>
                <p:cNvSpPr>
                  <a:spLocks noChangeShapeType="1"/>
                </p:cNvSpPr>
                <p:nvPr/>
              </p:nvSpPr>
              <p:spPr bwMode="auto">
                <a:xfrm>
                  <a:off x="512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7" name="Oval 1668"/>
                <p:cNvSpPr>
                  <a:spLocks noChangeArrowheads="1"/>
                </p:cNvSpPr>
                <p:nvPr/>
              </p:nvSpPr>
              <p:spPr bwMode="auto">
                <a:xfrm>
                  <a:off x="5130"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8" name="Line 1669"/>
                <p:cNvSpPr>
                  <a:spLocks noChangeShapeType="1"/>
                </p:cNvSpPr>
                <p:nvPr/>
              </p:nvSpPr>
              <p:spPr bwMode="auto">
                <a:xfrm>
                  <a:off x="5130"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99" name="Line 1670"/>
                <p:cNvSpPr>
                  <a:spLocks noChangeShapeType="1"/>
                </p:cNvSpPr>
                <p:nvPr/>
              </p:nvSpPr>
              <p:spPr bwMode="auto">
                <a:xfrm>
                  <a:off x="513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0" name="Oval 1671"/>
                <p:cNvSpPr>
                  <a:spLocks noChangeArrowheads="1"/>
                </p:cNvSpPr>
                <p:nvPr/>
              </p:nvSpPr>
              <p:spPr bwMode="auto">
                <a:xfrm>
                  <a:off x="5144"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1" name="Line 1672"/>
                <p:cNvSpPr>
                  <a:spLocks noChangeShapeType="1"/>
                </p:cNvSpPr>
                <p:nvPr/>
              </p:nvSpPr>
              <p:spPr bwMode="auto">
                <a:xfrm>
                  <a:off x="5144"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2" name="Line 1673"/>
                <p:cNvSpPr>
                  <a:spLocks noChangeShapeType="1"/>
                </p:cNvSpPr>
                <p:nvPr/>
              </p:nvSpPr>
              <p:spPr bwMode="auto">
                <a:xfrm>
                  <a:off x="515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3" name="Oval 1674"/>
                <p:cNvSpPr>
                  <a:spLocks noChangeArrowheads="1"/>
                </p:cNvSpPr>
                <p:nvPr/>
              </p:nvSpPr>
              <p:spPr bwMode="auto">
                <a:xfrm>
                  <a:off x="5158"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4" name="Line 1675"/>
                <p:cNvSpPr>
                  <a:spLocks noChangeShapeType="1"/>
                </p:cNvSpPr>
                <p:nvPr/>
              </p:nvSpPr>
              <p:spPr bwMode="auto">
                <a:xfrm>
                  <a:off x="5158"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5" name="Line 1676"/>
                <p:cNvSpPr>
                  <a:spLocks noChangeShapeType="1"/>
                </p:cNvSpPr>
                <p:nvPr/>
              </p:nvSpPr>
              <p:spPr bwMode="auto">
                <a:xfrm>
                  <a:off x="516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6" name="Oval 1677"/>
                <p:cNvSpPr>
                  <a:spLocks noChangeArrowheads="1"/>
                </p:cNvSpPr>
                <p:nvPr/>
              </p:nvSpPr>
              <p:spPr bwMode="auto">
                <a:xfrm>
                  <a:off x="517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7" name="Line 1678"/>
                <p:cNvSpPr>
                  <a:spLocks noChangeShapeType="1"/>
                </p:cNvSpPr>
                <p:nvPr/>
              </p:nvSpPr>
              <p:spPr bwMode="auto">
                <a:xfrm>
                  <a:off x="5172"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8" name="Line 1679"/>
                <p:cNvSpPr>
                  <a:spLocks noChangeShapeType="1"/>
                </p:cNvSpPr>
                <p:nvPr/>
              </p:nvSpPr>
              <p:spPr bwMode="auto">
                <a:xfrm>
                  <a:off x="517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09" name="Oval 1680"/>
                <p:cNvSpPr>
                  <a:spLocks noChangeArrowheads="1"/>
                </p:cNvSpPr>
                <p:nvPr/>
              </p:nvSpPr>
              <p:spPr bwMode="auto">
                <a:xfrm>
                  <a:off x="518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0" name="Line 1681"/>
                <p:cNvSpPr>
                  <a:spLocks noChangeShapeType="1"/>
                </p:cNvSpPr>
                <p:nvPr/>
              </p:nvSpPr>
              <p:spPr bwMode="auto">
                <a:xfrm>
                  <a:off x="5186"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1" name="Line 1682"/>
                <p:cNvSpPr>
                  <a:spLocks noChangeShapeType="1"/>
                </p:cNvSpPr>
                <p:nvPr/>
              </p:nvSpPr>
              <p:spPr bwMode="auto">
                <a:xfrm>
                  <a:off x="519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2" name="Oval 1683"/>
                <p:cNvSpPr>
                  <a:spLocks noChangeArrowheads="1"/>
                </p:cNvSpPr>
                <p:nvPr/>
              </p:nvSpPr>
              <p:spPr bwMode="auto">
                <a:xfrm>
                  <a:off x="520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3" name="Line 1684"/>
                <p:cNvSpPr>
                  <a:spLocks noChangeShapeType="1"/>
                </p:cNvSpPr>
                <p:nvPr/>
              </p:nvSpPr>
              <p:spPr bwMode="auto">
                <a:xfrm>
                  <a:off x="5200"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4" name="Line 1685"/>
                <p:cNvSpPr>
                  <a:spLocks noChangeShapeType="1"/>
                </p:cNvSpPr>
                <p:nvPr/>
              </p:nvSpPr>
              <p:spPr bwMode="auto">
                <a:xfrm>
                  <a:off x="520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5" name="Oval 1686"/>
                <p:cNvSpPr>
                  <a:spLocks noChangeArrowheads="1"/>
                </p:cNvSpPr>
                <p:nvPr/>
              </p:nvSpPr>
              <p:spPr bwMode="auto">
                <a:xfrm>
                  <a:off x="521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6" name="Line 1687"/>
                <p:cNvSpPr>
                  <a:spLocks noChangeShapeType="1"/>
                </p:cNvSpPr>
                <p:nvPr/>
              </p:nvSpPr>
              <p:spPr bwMode="auto">
                <a:xfrm>
                  <a:off x="5214"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7" name="Line 1688"/>
                <p:cNvSpPr>
                  <a:spLocks noChangeShapeType="1"/>
                </p:cNvSpPr>
                <p:nvPr/>
              </p:nvSpPr>
              <p:spPr bwMode="auto">
                <a:xfrm>
                  <a:off x="522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8" name="Oval 1689"/>
                <p:cNvSpPr>
                  <a:spLocks noChangeArrowheads="1"/>
                </p:cNvSpPr>
                <p:nvPr/>
              </p:nvSpPr>
              <p:spPr bwMode="auto">
                <a:xfrm>
                  <a:off x="5229"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19" name="Line 1690"/>
                <p:cNvSpPr>
                  <a:spLocks noChangeShapeType="1"/>
                </p:cNvSpPr>
                <p:nvPr/>
              </p:nvSpPr>
              <p:spPr bwMode="auto">
                <a:xfrm>
                  <a:off x="522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0" name="Line 1691"/>
                <p:cNvSpPr>
                  <a:spLocks noChangeShapeType="1"/>
                </p:cNvSpPr>
                <p:nvPr/>
              </p:nvSpPr>
              <p:spPr bwMode="auto">
                <a:xfrm>
                  <a:off x="523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1" name="Oval 1692"/>
                <p:cNvSpPr>
                  <a:spLocks noChangeArrowheads="1"/>
                </p:cNvSpPr>
                <p:nvPr/>
              </p:nvSpPr>
              <p:spPr bwMode="auto">
                <a:xfrm>
                  <a:off x="5242"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2" name="Line 1693"/>
                <p:cNvSpPr>
                  <a:spLocks noChangeShapeType="1"/>
                </p:cNvSpPr>
                <p:nvPr/>
              </p:nvSpPr>
              <p:spPr bwMode="auto">
                <a:xfrm>
                  <a:off x="5242"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3" name="Line 1694"/>
                <p:cNvSpPr>
                  <a:spLocks noChangeShapeType="1"/>
                </p:cNvSpPr>
                <p:nvPr/>
              </p:nvSpPr>
              <p:spPr bwMode="auto">
                <a:xfrm>
                  <a:off x="524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4" name="Oval 1695"/>
                <p:cNvSpPr>
                  <a:spLocks noChangeArrowheads="1"/>
                </p:cNvSpPr>
                <p:nvPr/>
              </p:nvSpPr>
              <p:spPr bwMode="auto">
                <a:xfrm>
                  <a:off x="5256" y="3065"/>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5" name="Line 1696"/>
                <p:cNvSpPr>
                  <a:spLocks noChangeShapeType="1"/>
                </p:cNvSpPr>
                <p:nvPr/>
              </p:nvSpPr>
              <p:spPr bwMode="auto">
                <a:xfrm>
                  <a:off x="5256"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6" name="Line 1697"/>
                <p:cNvSpPr>
                  <a:spLocks noChangeShapeType="1"/>
                </p:cNvSpPr>
                <p:nvPr/>
              </p:nvSpPr>
              <p:spPr bwMode="auto">
                <a:xfrm>
                  <a:off x="5263" y="30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7" name="Oval 1698"/>
                <p:cNvSpPr>
                  <a:spLocks noChangeArrowheads="1"/>
                </p:cNvSpPr>
                <p:nvPr/>
              </p:nvSpPr>
              <p:spPr bwMode="auto">
                <a:xfrm>
                  <a:off x="5271" y="306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8" name="Line 1699"/>
                <p:cNvSpPr>
                  <a:spLocks noChangeShapeType="1"/>
                </p:cNvSpPr>
                <p:nvPr/>
              </p:nvSpPr>
              <p:spPr bwMode="auto">
                <a:xfrm>
                  <a:off x="5270" y="30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29" name="Line 1700"/>
                <p:cNvSpPr>
                  <a:spLocks noChangeShapeType="1"/>
                </p:cNvSpPr>
                <p:nvPr/>
              </p:nvSpPr>
              <p:spPr bwMode="auto">
                <a:xfrm>
                  <a:off x="5277" y="30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0" name="Oval 1701"/>
                <p:cNvSpPr>
                  <a:spLocks noChangeArrowheads="1"/>
                </p:cNvSpPr>
                <p:nvPr/>
              </p:nvSpPr>
              <p:spPr bwMode="auto">
                <a:xfrm>
                  <a:off x="5285" y="305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1" name="Line 1702"/>
                <p:cNvSpPr>
                  <a:spLocks noChangeShapeType="1"/>
                </p:cNvSpPr>
                <p:nvPr/>
              </p:nvSpPr>
              <p:spPr bwMode="auto">
                <a:xfrm>
                  <a:off x="5284" y="3065"/>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2" name="Line 1703"/>
                <p:cNvSpPr>
                  <a:spLocks noChangeShapeType="1"/>
                </p:cNvSpPr>
                <p:nvPr/>
              </p:nvSpPr>
              <p:spPr bwMode="auto">
                <a:xfrm>
                  <a:off x="5291" y="3058"/>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3" name="Oval 1704"/>
                <p:cNvSpPr>
                  <a:spLocks noChangeArrowheads="1"/>
                </p:cNvSpPr>
                <p:nvPr/>
              </p:nvSpPr>
              <p:spPr bwMode="auto">
                <a:xfrm>
                  <a:off x="5299" y="304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4" name="Line 1705"/>
                <p:cNvSpPr>
                  <a:spLocks noChangeShapeType="1"/>
                </p:cNvSpPr>
                <p:nvPr/>
              </p:nvSpPr>
              <p:spPr bwMode="auto">
                <a:xfrm>
                  <a:off x="5298" y="305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5" name="Line 1706"/>
                <p:cNvSpPr>
                  <a:spLocks noChangeShapeType="1"/>
                </p:cNvSpPr>
                <p:nvPr/>
              </p:nvSpPr>
              <p:spPr bwMode="auto">
                <a:xfrm>
                  <a:off x="5305" y="304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6" name="Oval 1707"/>
                <p:cNvSpPr>
                  <a:spLocks noChangeArrowheads="1"/>
                </p:cNvSpPr>
                <p:nvPr/>
              </p:nvSpPr>
              <p:spPr bwMode="auto">
                <a:xfrm>
                  <a:off x="5313" y="3010"/>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7" name="Line 1708"/>
                <p:cNvSpPr>
                  <a:spLocks noChangeShapeType="1"/>
                </p:cNvSpPr>
                <p:nvPr/>
              </p:nvSpPr>
              <p:spPr bwMode="auto">
                <a:xfrm>
                  <a:off x="5313" y="3016"/>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8" name="Line 1709"/>
                <p:cNvSpPr>
                  <a:spLocks noChangeShapeType="1"/>
                </p:cNvSpPr>
                <p:nvPr/>
              </p:nvSpPr>
              <p:spPr bwMode="auto">
                <a:xfrm>
                  <a:off x="5319" y="3009"/>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39" name="Oval 1710"/>
                <p:cNvSpPr>
                  <a:spLocks noChangeArrowheads="1"/>
                </p:cNvSpPr>
                <p:nvPr/>
              </p:nvSpPr>
              <p:spPr bwMode="auto">
                <a:xfrm>
                  <a:off x="5327" y="2932"/>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0" name="Line 1711"/>
                <p:cNvSpPr>
                  <a:spLocks noChangeShapeType="1"/>
                </p:cNvSpPr>
                <p:nvPr/>
              </p:nvSpPr>
              <p:spPr bwMode="auto">
                <a:xfrm>
                  <a:off x="5327" y="293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1" name="Line 1712"/>
                <p:cNvSpPr>
                  <a:spLocks noChangeShapeType="1"/>
                </p:cNvSpPr>
                <p:nvPr/>
              </p:nvSpPr>
              <p:spPr bwMode="auto">
                <a:xfrm>
                  <a:off x="5333" y="2932"/>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2" name="Oval 1713"/>
                <p:cNvSpPr>
                  <a:spLocks noChangeArrowheads="1"/>
                </p:cNvSpPr>
                <p:nvPr/>
              </p:nvSpPr>
              <p:spPr bwMode="auto">
                <a:xfrm>
                  <a:off x="5341" y="278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3" name="Line 1714"/>
                <p:cNvSpPr>
                  <a:spLocks noChangeShapeType="1"/>
                </p:cNvSpPr>
                <p:nvPr/>
              </p:nvSpPr>
              <p:spPr bwMode="auto">
                <a:xfrm>
                  <a:off x="5341" y="279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4" name="Line 1715"/>
                <p:cNvSpPr>
                  <a:spLocks noChangeShapeType="1"/>
                </p:cNvSpPr>
                <p:nvPr/>
              </p:nvSpPr>
              <p:spPr bwMode="auto">
                <a:xfrm>
                  <a:off x="5347" y="278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5" name="Oval 1716"/>
                <p:cNvSpPr>
                  <a:spLocks noChangeArrowheads="1"/>
                </p:cNvSpPr>
                <p:nvPr/>
              </p:nvSpPr>
              <p:spPr bwMode="auto">
                <a:xfrm>
                  <a:off x="5354" y="2538"/>
                  <a:ext cx="14"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6" name="Line 1717"/>
                <p:cNvSpPr>
                  <a:spLocks noChangeShapeType="1"/>
                </p:cNvSpPr>
                <p:nvPr/>
              </p:nvSpPr>
              <p:spPr bwMode="auto">
                <a:xfrm>
                  <a:off x="5354" y="2544"/>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7" name="Line 1718"/>
                <p:cNvSpPr>
                  <a:spLocks noChangeShapeType="1"/>
                </p:cNvSpPr>
                <p:nvPr/>
              </p:nvSpPr>
              <p:spPr bwMode="auto">
                <a:xfrm>
                  <a:off x="5361" y="253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8" name="Oval 1719"/>
                <p:cNvSpPr>
                  <a:spLocks noChangeArrowheads="1"/>
                </p:cNvSpPr>
                <p:nvPr/>
              </p:nvSpPr>
              <p:spPr bwMode="auto">
                <a:xfrm>
                  <a:off x="5369" y="2194"/>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49" name="Line 1720"/>
                <p:cNvSpPr>
                  <a:spLocks noChangeShapeType="1"/>
                </p:cNvSpPr>
                <p:nvPr/>
              </p:nvSpPr>
              <p:spPr bwMode="auto">
                <a:xfrm>
                  <a:off x="5368" y="220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0" name="Line 1721"/>
                <p:cNvSpPr>
                  <a:spLocks noChangeShapeType="1"/>
                </p:cNvSpPr>
                <p:nvPr/>
              </p:nvSpPr>
              <p:spPr bwMode="auto">
                <a:xfrm>
                  <a:off x="5375" y="219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1" name="Oval 1722"/>
                <p:cNvSpPr>
                  <a:spLocks noChangeArrowheads="1"/>
                </p:cNvSpPr>
                <p:nvPr/>
              </p:nvSpPr>
              <p:spPr bwMode="auto">
                <a:xfrm>
                  <a:off x="5383" y="179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2" name="Line 1723"/>
                <p:cNvSpPr>
                  <a:spLocks noChangeShapeType="1"/>
                </p:cNvSpPr>
                <p:nvPr/>
              </p:nvSpPr>
              <p:spPr bwMode="auto">
                <a:xfrm>
                  <a:off x="5382" y="180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3" name="Line 1724"/>
                <p:cNvSpPr>
                  <a:spLocks noChangeShapeType="1"/>
                </p:cNvSpPr>
                <p:nvPr/>
              </p:nvSpPr>
              <p:spPr bwMode="auto">
                <a:xfrm>
                  <a:off x="5389" y="179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4" name="Oval 1725"/>
                <p:cNvSpPr>
                  <a:spLocks noChangeArrowheads="1"/>
                </p:cNvSpPr>
                <p:nvPr/>
              </p:nvSpPr>
              <p:spPr bwMode="auto">
                <a:xfrm>
                  <a:off x="5397" y="1429"/>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5" name="Line 1726"/>
                <p:cNvSpPr>
                  <a:spLocks noChangeShapeType="1"/>
                </p:cNvSpPr>
                <p:nvPr/>
              </p:nvSpPr>
              <p:spPr bwMode="auto">
                <a:xfrm>
                  <a:off x="5397" y="1435"/>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6" name="Line 1727"/>
                <p:cNvSpPr>
                  <a:spLocks noChangeShapeType="1"/>
                </p:cNvSpPr>
                <p:nvPr/>
              </p:nvSpPr>
              <p:spPr bwMode="auto">
                <a:xfrm>
                  <a:off x="5403" y="1429"/>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7" name="Oval 1728"/>
                <p:cNvSpPr>
                  <a:spLocks noChangeArrowheads="1"/>
                </p:cNvSpPr>
                <p:nvPr/>
              </p:nvSpPr>
              <p:spPr bwMode="auto">
                <a:xfrm>
                  <a:off x="5411" y="120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8" name="Line 1729"/>
                <p:cNvSpPr>
                  <a:spLocks noChangeShapeType="1"/>
                </p:cNvSpPr>
                <p:nvPr/>
              </p:nvSpPr>
              <p:spPr bwMode="auto">
                <a:xfrm>
                  <a:off x="5411" y="1209"/>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59" name="Line 1730"/>
                <p:cNvSpPr>
                  <a:spLocks noChangeShapeType="1"/>
                </p:cNvSpPr>
                <p:nvPr/>
              </p:nvSpPr>
              <p:spPr bwMode="auto">
                <a:xfrm>
                  <a:off x="5417" y="120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0" name="Oval 1731"/>
                <p:cNvSpPr>
                  <a:spLocks noChangeArrowheads="1"/>
                </p:cNvSpPr>
                <p:nvPr/>
              </p:nvSpPr>
              <p:spPr bwMode="auto">
                <a:xfrm>
                  <a:off x="5425" y="119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1" name="Line 1732"/>
                <p:cNvSpPr>
                  <a:spLocks noChangeShapeType="1"/>
                </p:cNvSpPr>
                <p:nvPr/>
              </p:nvSpPr>
              <p:spPr bwMode="auto">
                <a:xfrm>
                  <a:off x="5425" y="120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2" name="Line 1733"/>
                <p:cNvSpPr>
                  <a:spLocks noChangeShapeType="1"/>
                </p:cNvSpPr>
                <p:nvPr/>
              </p:nvSpPr>
              <p:spPr bwMode="auto">
                <a:xfrm>
                  <a:off x="5431" y="119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3" name="Oval 1734"/>
                <p:cNvSpPr>
                  <a:spLocks noChangeArrowheads="1"/>
                </p:cNvSpPr>
                <p:nvPr/>
              </p:nvSpPr>
              <p:spPr bwMode="auto">
                <a:xfrm>
                  <a:off x="5439" y="1404"/>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4" name="Line 1735"/>
                <p:cNvSpPr>
                  <a:spLocks noChangeShapeType="1"/>
                </p:cNvSpPr>
                <p:nvPr/>
              </p:nvSpPr>
              <p:spPr bwMode="auto">
                <a:xfrm>
                  <a:off x="5439" y="141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5" name="Line 1736"/>
                <p:cNvSpPr>
                  <a:spLocks noChangeShapeType="1"/>
                </p:cNvSpPr>
                <p:nvPr/>
              </p:nvSpPr>
              <p:spPr bwMode="auto">
                <a:xfrm>
                  <a:off x="5445" y="140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6" name="Oval 1737"/>
                <p:cNvSpPr>
                  <a:spLocks noChangeArrowheads="1"/>
                </p:cNvSpPr>
                <p:nvPr/>
              </p:nvSpPr>
              <p:spPr bwMode="auto">
                <a:xfrm>
                  <a:off x="5453" y="176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7" name="Line 1738"/>
                <p:cNvSpPr>
                  <a:spLocks noChangeShapeType="1"/>
                </p:cNvSpPr>
                <p:nvPr/>
              </p:nvSpPr>
              <p:spPr bwMode="auto">
                <a:xfrm>
                  <a:off x="5452" y="17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8" name="Line 1739"/>
                <p:cNvSpPr>
                  <a:spLocks noChangeShapeType="1"/>
                </p:cNvSpPr>
                <p:nvPr/>
              </p:nvSpPr>
              <p:spPr bwMode="auto">
                <a:xfrm>
                  <a:off x="5459" y="176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69" name="Oval 1740"/>
                <p:cNvSpPr>
                  <a:spLocks noChangeArrowheads="1"/>
                </p:cNvSpPr>
                <p:nvPr/>
              </p:nvSpPr>
              <p:spPr bwMode="auto">
                <a:xfrm>
                  <a:off x="5467" y="216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0" name="Line 1741"/>
                <p:cNvSpPr>
                  <a:spLocks noChangeShapeType="1"/>
                </p:cNvSpPr>
                <p:nvPr/>
              </p:nvSpPr>
              <p:spPr bwMode="auto">
                <a:xfrm>
                  <a:off x="5466" y="21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1" name="Line 1742"/>
                <p:cNvSpPr>
                  <a:spLocks noChangeShapeType="1"/>
                </p:cNvSpPr>
                <p:nvPr/>
              </p:nvSpPr>
              <p:spPr bwMode="auto">
                <a:xfrm>
                  <a:off x="5473" y="21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2" name="Oval 1743"/>
                <p:cNvSpPr>
                  <a:spLocks noChangeArrowheads="1"/>
                </p:cNvSpPr>
                <p:nvPr/>
              </p:nvSpPr>
              <p:spPr bwMode="auto">
                <a:xfrm>
                  <a:off x="5481" y="2514"/>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3" name="Line 1744"/>
                <p:cNvSpPr>
                  <a:spLocks noChangeShapeType="1"/>
                </p:cNvSpPr>
                <p:nvPr/>
              </p:nvSpPr>
              <p:spPr bwMode="auto">
                <a:xfrm>
                  <a:off x="5480" y="2521"/>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4" name="Line 1745"/>
                <p:cNvSpPr>
                  <a:spLocks noChangeShapeType="1"/>
                </p:cNvSpPr>
                <p:nvPr/>
              </p:nvSpPr>
              <p:spPr bwMode="auto">
                <a:xfrm>
                  <a:off x="5487" y="2514"/>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5" name="Oval 1746"/>
                <p:cNvSpPr>
                  <a:spLocks noChangeArrowheads="1"/>
                </p:cNvSpPr>
                <p:nvPr/>
              </p:nvSpPr>
              <p:spPr bwMode="auto">
                <a:xfrm>
                  <a:off x="5495" y="2767"/>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6" name="Line 1747"/>
                <p:cNvSpPr>
                  <a:spLocks noChangeShapeType="1"/>
                </p:cNvSpPr>
                <p:nvPr/>
              </p:nvSpPr>
              <p:spPr bwMode="auto">
                <a:xfrm>
                  <a:off x="5495" y="277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7" name="Line 1748"/>
                <p:cNvSpPr>
                  <a:spLocks noChangeShapeType="1"/>
                </p:cNvSpPr>
                <p:nvPr/>
              </p:nvSpPr>
              <p:spPr bwMode="auto">
                <a:xfrm>
                  <a:off x="5502" y="2767"/>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8" name="Oval 1749"/>
                <p:cNvSpPr>
                  <a:spLocks noChangeArrowheads="1"/>
                </p:cNvSpPr>
                <p:nvPr/>
              </p:nvSpPr>
              <p:spPr bwMode="auto">
                <a:xfrm>
                  <a:off x="5509" y="292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79" name="Line 1750"/>
                <p:cNvSpPr>
                  <a:spLocks noChangeShapeType="1"/>
                </p:cNvSpPr>
                <p:nvPr/>
              </p:nvSpPr>
              <p:spPr bwMode="auto">
                <a:xfrm>
                  <a:off x="5509" y="293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0" name="Line 1751"/>
                <p:cNvSpPr>
                  <a:spLocks noChangeShapeType="1"/>
                </p:cNvSpPr>
                <p:nvPr/>
              </p:nvSpPr>
              <p:spPr bwMode="auto">
                <a:xfrm>
                  <a:off x="5515" y="292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1" name="Oval 1752"/>
                <p:cNvSpPr>
                  <a:spLocks noChangeArrowheads="1"/>
                </p:cNvSpPr>
                <p:nvPr/>
              </p:nvSpPr>
              <p:spPr bwMode="auto">
                <a:xfrm>
                  <a:off x="5523" y="300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2" name="Line 1753"/>
                <p:cNvSpPr>
                  <a:spLocks noChangeShapeType="1"/>
                </p:cNvSpPr>
                <p:nvPr/>
              </p:nvSpPr>
              <p:spPr bwMode="auto">
                <a:xfrm>
                  <a:off x="5523" y="301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3" name="Line 1754"/>
                <p:cNvSpPr>
                  <a:spLocks noChangeShapeType="1"/>
                </p:cNvSpPr>
                <p:nvPr/>
              </p:nvSpPr>
              <p:spPr bwMode="auto">
                <a:xfrm>
                  <a:off x="5529" y="3005"/>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4" name="Oval 1755"/>
                <p:cNvSpPr>
                  <a:spLocks noChangeArrowheads="1"/>
                </p:cNvSpPr>
                <p:nvPr/>
              </p:nvSpPr>
              <p:spPr bwMode="auto">
                <a:xfrm>
                  <a:off x="5537" y="3043"/>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5" name="Line 1756"/>
                <p:cNvSpPr>
                  <a:spLocks noChangeShapeType="1"/>
                </p:cNvSpPr>
                <p:nvPr/>
              </p:nvSpPr>
              <p:spPr bwMode="auto">
                <a:xfrm>
                  <a:off x="5537" y="3050"/>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6" name="Line 1757"/>
                <p:cNvSpPr>
                  <a:spLocks noChangeShapeType="1"/>
                </p:cNvSpPr>
                <p:nvPr/>
              </p:nvSpPr>
              <p:spPr bwMode="auto">
                <a:xfrm>
                  <a:off x="5543" y="3043"/>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7" name="Oval 1758"/>
                <p:cNvSpPr>
                  <a:spLocks noChangeArrowheads="1"/>
                </p:cNvSpPr>
                <p:nvPr/>
              </p:nvSpPr>
              <p:spPr bwMode="auto">
                <a:xfrm>
                  <a:off x="5551" y="3058"/>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8" name="Line 1759"/>
                <p:cNvSpPr>
                  <a:spLocks noChangeShapeType="1"/>
                </p:cNvSpPr>
                <p:nvPr/>
              </p:nvSpPr>
              <p:spPr bwMode="auto">
                <a:xfrm>
                  <a:off x="5551" y="3064"/>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89" name="Line 1760"/>
                <p:cNvSpPr>
                  <a:spLocks noChangeShapeType="1"/>
                </p:cNvSpPr>
                <p:nvPr/>
              </p:nvSpPr>
              <p:spPr bwMode="auto">
                <a:xfrm>
                  <a:off x="5557" y="3058"/>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0" name="Oval 1761"/>
                <p:cNvSpPr>
                  <a:spLocks noChangeArrowheads="1"/>
                </p:cNvSpPr>
                <p:nvPr/>
              </p:nvSpPr>
              <p:spPr bwMode="auto">
                <a:xfrm>
                  <a:off x="5565" y="3063"/>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1" name="Line 1762"/>
                <p:cNvSpPr>
                  <a:spLocks noChangeShapeType="1"/>
                </p:cNvSpPr>
                <p:nvPr/>
              </p:nvSpPr>
              <p:spPr bwMode="auto">
                <a:xfrm>
                  <a:off x="5564" y="3070"/>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2" name="Line 1763"/>
                <p:cNvSpPr>
                  <a:spLocks noChangeShapeType="1"/>
                </p:cNvSpPr>
                <p:nvPr/>
              </p:nvSpPr>
              <p:spPr bwMode="auto">
                <a:xfrm>
                  <a:off x="5571" y="3063"/>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3" name="Oval 1764"/>
                <p:cNvSpPr>
                  <a:spLocks noChangeArrowheads="1"/>
                </p:cNvSpPr>
                <p:nvPr/>
              </p:nvSpPr>
              <p:spPr bwMode="auto">
                <a:xfrm>
                  <a:off x="5579" y="3065"/>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4" name="Line 1765"/>
                <p:cNvSpPr>
                  <a:spLocks noChangeShapeType="1"/>
                </p:cNvSpPr>
                <p:nvPr/>
              </p:nvSpPr>
              <p:spPr bwMode="auto">
                <a:xfrm>
                  <a:off x="5579" y="3071"/>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5" name="Line 1766"/>
                <p:cNvSpPr>
                  <a:spLocks noChangeShapeType="1"/>
                </p:cNvSpPr>
                <p:nvPr/>
              </p:nvSpPr>
              <p:spPr bwMode="auto">
                <a:xfrm>
                  <a:off x="5586" y="3064"/>
                  <a:ext cx="0" cy="14"/>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6" name="Oval 1767"/>
                <p:cNvSpPr>
                  <a:spLocks noChangeArrowheads="1"/>
                </p:cNvSpPr>
                <p:nvPr/>
              </p:nvSpPr>
              <p:spPr bwMode="auto">
                <a:xfrm>
                  <a:off x="5593" y="3065"/>
                  <a:ext cx="13" cy="14"/>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7" name="Line 1768"/>
                <p:cNvSpPr>
                  <a:spLocks noChangeShapeType="1"/>
                </p:cNvSpPr>
                <p:nvPr/>
              </p:nvSpPr>
              <p:spPr bwMode="auto">
                <a:xfrm>
                  <a:off x="559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8" name="Line 1769"/>
                <p:cNvSpPr>
                  <a:spLocks noChangeShapeType="1"/>
                </p:cNvSpPr>
                <p:nvPr/>
              </p:nvSpPr>
              <p:spPr bwMode="auto">
                <a:xfrm>
                  <a:off x="5600"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199" name="Oval 1770"/>
                <p:cNvSpPr>
                  <a:spLocks noChangeArrowheads="1"/>
                </p:cNvSpPr>
                <p:nvPr/>
              </p:nvSpPr>
              <p:spPr bwMode="auto">
                <a:xfrm>
                  <a:off x="560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0" name="Line 1771"/>
                <p:cNvSpPr>
                  <a:spLocks noChangeShapeType="1"/>
                </p:cNvSpPr>
                <p:nvPr/>
              </p:nvSpPr>
              <p:spPr bwMode="auto">
                <a:xfrm>
                  <a:off x="560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1" name="Line 1772"/>
                <p:cNvSpPr>
                  <a:spLocks noChangeShapeType="1"/>
                </p:cNvSpPr>
                <p:nvPr/>
              </p:nvSpPr>
              <p:spPr bwMode="auto">
                <a:xfrm>
                  <a:off x="5614"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2" name="Oval 1773"/>
                <p:cNvSpPr>
                  <a:spLocks noChangeArrowheads="1"/>
                </p:cNvSpPr>
                <p:nvPr/>
              </p:nvSpPr>
              <p:spPr bwMode="auto">
                <a:xfrm>
                  <a:off x="562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3" name="Line 1774"/>
                <p:cNvSpPr>
                  <a:spLocks noChangeShapeType="1"/>
                </p:cNvSpPr>
                <p:nvPr/>
              </p:nvSpPr>
              <p:spPr bwMode="auto">
                <a:xfrm>
                  <a:off x="5621"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4" name="Line 1775"/>
                <p:cNvSpPr>
                  <a:spLocks noChangeShapeType="1"/>
                </p:cNvSpPr>
                <p:nvPr/>
              </p:nvSpPr>
              <p:spPr bwMode="auto">
                <a:xfrm>
                  <a:off x="5627"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5" name="Oval 1776"/>
                <p:cNvSpPr>
                  <a:spLocks noChangeArrowheads="1"/>
                </p:cNvSpPr>
                <p:nvPr/>
              </p:nvSpPr>
              <p:spPr bwMode="auto">
                <a:xfrm>
                  <a:off x="5635"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6" name="Line 1777"/>
                <p:cNvSpPr>
                  <a:spLocks noChangeShapeType="1"/>
                </p:cNvSpPr>
                <p:nvPr/>
              </p:nvSpPr>
              <p:spPr bwMode="auto">
                <a:xfrm>
                  <a:off x="563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7" name="Line 1778"/>
                <p:cNvSpPr>
                  <a:spLocks noChangeShapeType="1"/>
                </p:cNvSpPr>
                <p:nvPr/>
              </p:nvSpPr>
              <p:spPr bwMode="auto">
                <a:xfrm>
                  <a:off x="5641"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8" name="Oval 1779"/>
                <p:cNvSpPr>
                  <a:spLocks noChangeArrowheads="1"/>
                </p:cNvSpPr>
                <p:nvPr/>
              </p:nvSpPr>
              <p:spPr bwMode="auto">
                <a:xfrm>
                  <a:off x="5649"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09" name="Line 1780"/>
                <p:cNvSpPr>
                  <a:spLocks noChangeShapeType="1"/>
                </p:cNvSpPr>
                <p:nvPr/>
              </p:nvSpPr>
              <p:spPr bwMode="auto">
                <a:xfrm>
                  <a:off x="564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0" name="Line 1781"/>
                <p:cNvSpPr>
                  <a:spLocks noChangeShapeType="1"/>
                </p:cNvSpPr>
                <p:nvPr/>
              </p:nvSpPr>
              <p:spPr bwMode="auto">
                <a:xfrm>
                  <a:off x="5655"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1" name="Oval 1782"/>
                <p:cNvSpPr>
                  <a:spLocks noChangeArrowheads="1"/>
                </p:cNvSpPr>
                <p:nvPr/>
              </p:nvSpPr>
              <p:spPr bwMode="auto">
                <a:xfrm>
                  <a:off x="5663"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2" name="Line 1783"/>
                <p:cNvSpPr>
                  <a:spLocks noChangeShapeType="1"/>
                </p:cNvSpPr>
                <p:nvPr/>
              </p:nvSpPr>
              <p:spPr bwMode="auto">
                <a:xfrm>
                  <a:off x="566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3" name="Line 1784"/>
                <p:cNvSpPr>
                  <a:spLocks noChangeShapeType="1"/>
                </p:cNvSpPr>
                <p:nvPr/>
              </p:nvSpPr>
              <p:spPr bwMode="auto">
                <a:xfrm>
                  <a:off x="566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4" name="Oval 1785"/>
                <p:cNvSpPr>
                  <a:spLocks noChangeArrowheads="1"/>
                </p:cNvSpPr>
                <p:nvPr/>
              </p:nvSpPr>
              <p:spPr bwMode="auto">
                <a:xfrm>
                  <a:off x="5677"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5" name="Line 1786"/>
                <p:cNvSpPr>
                  <a:spLocks noChangeShapeType="1"/>
                </p:cNvSpPr>
                <p:nvPr/>
              </p:nvSpPr>
              <p:spPr bwMode="auto">
                <a:xfrm>
                  <a:off x="567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6" name="Line 1787"/>
                <p:cNvSpPr>
                  <a:spLocks noChangeShapeType="1"/>
                </p:cNvSpPr>
                <p:nvPr/>
              </p:nvSpPr>
              <p:spPr bwMode="auto">
                <a:xfrm>
                  <a:off x="5684"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7" name="Oval 1788"/>
                <p:cNvSpPr>
                  <a:spLocks noChangeArrowheads="1"/>
                </p:cNvSpPr>
                <p:nvPr/>
              </p:nvSpPr>
              <p:spPr bwMode="auto">
                <a:xfrm>
                  <a:off x="5691"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8" name="Line 1789"/>
                <p:cNvSpPr>
                  <a:spLocks noChangeShapeType="1"/>
                </p:cNvSpPr>
                <p:nvPr/>
              </p:nvSpPr>
              <p:spPr bwMode="auto">
                <a:xfrm>
                  <a:off x="5691"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19" name="Line 1790"/>
                <p:cNvSpPr>
                  <a:spLocks noChangeShapeType="1"/>
                </p:cNvSpPr>
                <p:nvPr/>
              </p:nvSpPr>
              <p:spPr bwMode="auto">
                <a:xfrm>
                  <a:off x="569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0" name="Oval 1791"/>
                <p:cNvSpPr>
                  <a:spLocks noChangeArrowheads="1"/>
                </p:cNvSpPr>
                <p:nvPr/>
              </p:nvSpPr>
              <p:spPr bwMode="auto">
                <a:xfrm>
                  <a:off x="570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1" name="Line 1792"/>
                <p:cNvSpPr>
                  <a:spLocks noChangeShapeType="1"/>
                </p:cNvSpPr>
                <p:nvPr/>
              </p:nvSpPr>
              <p:spPr bwMode="auto">
                <a:xfrm>
                  <a:off x="570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2" name="Line 1793"/>
                <p:cNvSpPr>
                  <a:spLocks noChangeShapeType="1"/>
                </p:cNvSpPr>
                <p:nvPr/>
              </p:nvSpPr>
              <p:spPr bwMode="auto">
                <a:xfrm>
                  <a:off x="5712"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3" name="Oval 1794"/>
                <p:cNvSpPr>
                  <a:spLocks noChangeArrowheads="1"/>
                </p:cNvSpPr>
                <p:nvPr/>
              </p:nvSpPr>
              <p:spPr bwMode="auto">
                <a:xfrm>
                  <a:off x="5719"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4" name="Line 1795"/>
                <p:cNvSpPr>
                  <a:spLocks noChangeShapeType="1"/>
                </p:cNvSpPr>
                <p:nvPr/>
              </p:nvSpPr>
              <p:spPr bwMode="auto">
                <a:xfrm>
                  <a:off x="5719"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5" name="Line 1796"/>
                <p:cNvSpPr>
                  <a:spLocks noChangeShapeType="1"/>
                </p:cNvSpPr>
                <p:nvPr/>
              </p:nvSpPr>
              <p:spPr bwMode="auto">
                <a:xfrm>
                  <a:off x="5726"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6" name="Oval 1797"/>
                <p:cNvSpPr>
                  <a:spLocks noChangeArrowheads="1"/>
                </p:cNvSpPr>
                <p:nvPr/>
              </p:nvSpPr>
              <p:spPr bwMode="auto">
                <a:xfrm>
                  <a:off x="5733"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7" name="Line 1798"/>
                <p:cNvSpPr>
                  <a:spLocks noChangeShapeType="1"/>
                </p:cNvSpPr>
                <p:nvPr/>
              </p:nvSpPr>
              <p:spPr bwMode="auto">
                <a:xfrm>
                  <a:off x="5733"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8" name="Line 1799"/>
                <p:cNvSpPr>
                  <a:spLocks noChangeShapeType="1"/>
                </p:cNvSpPr>
                <p:nvPr/>
              </p:nvSpPr>
              <p:spPr bwMode="auto">
                <a:xfrm>
                  <a:off x="5739"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29" name="Oval 1800"/>
                <p:cNvSpPr>
                  <a:spLocks noChangeArrowheads="1"/>
                </p:cNvSpPr>
                <p:nvPr/>
              </p:nvSpPr>
              <p:spPr bwMode="auto">
                <a:xfrm>
                  <a:off x="5747"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0" name="Line 1801"/>
                <p:cNvSpPr>
                  <a:spLocks noChangeShapeType="1"/>
                </p:cNvSpPr>
                <p:nvPr/>
              </p:nvSpPr>
              <p:spPr bwMode="auto">
                <a:xfrm>
                  <a:off x="5747"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1" name="Line 1802"/>
                <p:cNvSpPr>
                  <a:spLocks noChangeShapeType="1"/>
                </p:cNvSpPr>
                <p:nvPr/>
              </p:nvSpPr>
              <p:spPr bwMode="auto">
                <a:xfrm>
                  <a:off x="5753"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2" name="Oval 1803"/>
                <p:cNvSpPr>
                  <a:spLocks noChangeArrowheads="1"/>
                </p:cNvSpPr>
                <p:nvPr/>
              </p:nvSpPr>
              <p:spPr bwMode="auto">
                <a:xfrm>
                  <a:off x="5761" y="3066"/>
                  <a:ext cx="14"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3" name="Line 1804"/>
                <p:cNvSpPr>
                  <a:spLocks noChangeShapeType="1"/>
                </p:cNvSpPr>
                <p:nvPr/>
              </p:nvSpPr>
              <p:spPr bwMode="auto">
                <a:xfrm>
                  <a:off x="5761" y="3072"/>
                  <a:ext cx="14"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4" name="Line 1805"/>
                <p:cNvSpPr>
                  <a:spLocks noChangeShapeType="1"/>
                </p:cNvSpPr>
                <p:nvPr/>
              </p:nvSpPr>
              <p:spPr bwMode="auto">
                <a:xfrm>
                  <a:off x="5768"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5" name="Oval 1806"/>
                <p:cNvSpPr>
                  <a:spLocks noChangeArrowheads="1"/>
                </p:cNvSpPr>
                <p:nvPr/>
              </p:nvSpPr>
              <p:spPr bwMode="auto">
                <a:xfrm>
                  <a:off x="5775"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6" name="Line 1807"/>
                <p:cNvSpPr>
                  <a:spLocks noChangeShapeType="1"/>
                </p:cNvSpPr>
                <p:nvPr/>
              </p:nvSpPr>
              <p:spPr bwMode="auto">
                <a:xfrm>
                  <a:off x="5775" y="3072"/>
                  <a:ext cx="13"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7" name="Line 1808"/>
                <p:cNvSpPr>
                  <a:spLocks noChangeShapeType="1"/>
                </p:cNvSpPr>
                <p:nvPr/>
              </p:nvSpPr>
              <p:spPr bwMode="auto">
                <a:xfrm>
                  <a:off x="5782" y="3065"/>
                  <a:ext cx="0" cy="13"/>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238" name="Oval 1809"/>
                <p:cNvSpPr>
                  <a:spLocks noChangeArrowheads="1"/>
                </p:cNvSpPr>
                <p:nvPr/>
              </p:nvSpPr>
              <p:spPr bwMode="auto">
                <a:xfrm>
                  <a:off x="5789" y="3066"/>
                  <a:ext cx="13" cy="13"/>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grpSp>
          <p:sp>
            <p:nvSpPr>
              <p:cNvPr id="1019" name="Line 1811"/>
              <p:cNvSpPr>
                <a:spLocks noChangeShapeType="1"/>
              </p:cNvSpPr>
              <p:nvPr/>
            </p:nvSpPr>
            <p:spPr bwMode="auto">
              <a:xfrm>
                <a:off x="9190038" y="4876800"/>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0" name="Line 1812"/>
              <p:cNvSpPr>
                <a:spLocks noChangeShapeType="1"/>
              </p:cNvSpPr>
              <p:nvPr/>
            </p:nvSpPr>
            <p:spPr bwMode="auto">
              <a:xfrm>
                <a:off x="9201151" y="4865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1" name="Oval 1813"/>
              <p:cNvSpPr>
                <a:spLocks noChangeArrowheads="1"/>
              </p:cNvSpPr>
              <p:nvPr/>
            </p:nvSpPr>
            <p:spPr bwMode="auto">
              <a:xfrm>
                <a:off x="9212263" y="4867275"/>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2" name="Line 1814"/>
              <p:cNvSpPr>
                <a:spLocks noChangeShapeType="1"/>
              </p:cNvSpPr>
              <p:nvPr/>
            </p:nvSpPr>
            <p:spPr bwMode="auto">
              <a:xfrm>
                <a:off x="9212263" y="4876800"/>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3" name="Line 1815"/>
              <p:cNvSpPr>
                <a:spLocks noChangeShapeType="1"/>
              </p:cNvSpPr>
              <p:nvPr/>
            </p:nvSpPr>
            <p:spPr bwMode="auto">
              <a:xfrm>
                <a:off x="9223376" y="4865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4" name="Freeform 1816"/>
              <p:cNvSpPr>
                <a:spLocks/>
              </p:cNvSpPr>
              <p:nvPr/>
            </p:nvSpPr>
            <p:spPr bwMode="auto">
              <a:xfrm>
                <a:off x="7910513" y="1905000"/>
                <a:ext cx="1312863" cy="2971800"/>
              </a:xfrm>
              <a:custGeom>
                <a:avLst/>
                <a:gdLst>
                  <a:gd name="T0" fmla="*/ 0 w 1654"/>
                  <a:gd name="T1" fmla="*/ 3743 h 3743"/>
                  <a:gd name="T2" fmla="*/ 28 w 1654"/>
                  <a:gd name="T3" fmla="*/ 3743 h 3743"/>
                  <a:gd name="T4" fmla="*/ 56 w 1654"/>
                  <a:gd name="T5" fmla="*/ 3743 h 3743"/>
                  <a:gd name="T6" fmla="*/ 84 w 1654"/>
                  <a:gd name="T7" fmla="*/ 3743 h 3743"/>
                  <a:gd name="T8" fmla="*/ 112 w 1654"/>
                  <a:gd name="T9" fmla="*/ 3743 h 3743"/>
                  <a:gd name="T10" fmla="*/ 141 w 1654"/>
                  <a:gd name="T11" fmla="*/ 3743 h 3743"/>
                  <a:gd name="T12" fmla="*/ 169 w 1654"/>
                  <a:gd name="T13" fmla="*/ 3743 h 3743"/>
                  <a:gd name="T14" fmla="*/ 197 w 1654"/>
                  <a:gd name="T15" fmla="*/ 3743 h 3743"/>
                  <a:gd name="T16" fmla="*/ 224 w 1654"/>
                  <a:gd name="T17" fmla="*/ 3743 h 3743"/>
                  <a:gd name="T18" fmla="*/ 252 w 1654"/>
                  <a:gd name="T19" fmla="*/ 3743 h 3743"/>
                  <a:gd name="T20" fmla="*/ 280 w 1654"/>
                  <a:gd name="T21" fmla="*/ 3743 h 3743"/>
                  <a:gd name="T22" fmla="*/ 309 w 1654"/>
                  <a:gd name="T23" fmla="*/ 3743 h 3743"/>
                  <a:gd name="T24" fmla="*/ 337 w 1654"/>
                  <a:gd name="T25" fmla="*/ 3743 h 3743"/>
                  <a:gd name="T26" fmla="*/ 365 w 1654"/>
                  <a:gd name="T27" fmla="*/ 3743 h 3743"/>
                  <a:gd name="T28" fmla="*/ 393 w 1654"/>
                  <a:gd name="T29" fmla="*/ 3743 h 3743"/>
                  <a:gd name="T30" fmla="*/ 421 w 1654"/>
                  <a:gd name="T31" fmla="*/ 3743 h 3743"/>
                  <a:gd name="T32" fmla="*/ 448 w 1654"/>
                  <a:gd name="T33" fmla="*/ 3743 h 3743"/>
                  <a:gd name="T34" fmla="*/ 476 w 1654"/>
                  <a:gd name="T35" fmla="*/ 3743 h 3743"/>
                  <a:gd name="T36" fmla="*/ 505 w 1654"/>
                  <a:gd name="T37" fmla="*/ 3743 h 3743"/>
                  <a:gd name="T38" fmla="*/ 533 w 1654"/>
                  <a:gd name="T39" fmla="*/ 3743 h 3743"/>
                  <a:gd name="T40" fmla="*/ 561 w 1654"/>
                  <a:gd name="T41" fmla="*/ 3743 h 3743"/>
                  <a:gd name="T42" fmla="*/ 589 w 1654"/>
                  <a:gd name="T43" fmla="*/ 3740 h 3743"/>
                  <a:gd name="T44" fmla="*/ 617 w 1654"/>
                  <a:gd name="T45" fmla="*/ 3730 h 3743"/>
                  <a:gd name="T46" fmla="*/ 645 w 1654"/>
                  <a:gd name="T47" fmla="*/ 3703 h 3743"/>
                  <a:gd name="T48" fmla="*/ 674 w 1654"/>
                  <a:gd name="T49" fmla="*/ 3632 h 3743"/>
                  <a:gd name="T50" fmla="*/ 701 w 1654"/>
                  <a:gd name="T51" fmla="*/ 3477 h 3743"/>
                  <a:gd name="T52" fmla="*/ 729 w 1654"/>
                  <a:gd name="T53" fmla="*/ 3180 h 3743"/>
                  <a:gd name="T54" fmla="*/ 757 w 1654"/>
                  <a:gd name="T55" fmla="*/ 2689 h 3743"/>
                  <a:gd name="T56" fmla="*/ 785 w 1654"/>
                  <a:gd name="T57" fmla="*/ 2002 h 3743"/>
                  <a:gd name="T58" fmla="*/ 813 w 1654"/>
                  <a:gd name="T59" fmla="*/ 1203 h 3743"/>
                  <a:gd name="T60" fmla="*/ 842 w 1654"/>
                  <a:gd name="T61" fmla="*/ 471 h 3743"/>
                  <a:gd name="T62" fmla="*/ 870 w 1654"/>
                  <a:gd name="T63" fmla="*/ 18 h 3743"/>
                  <a:gd name="T64" fmla="*/ 898 w 1654"/>
                  <a:gd name="T65" fmla="*/ 0 h 3743"/>
                  <a:gd name="T66" fmla="*/ 925 w 1654"/>
                  <a:gd name="T67" fmla="*/ 422 h 3743"/>
                  <a:gd name="T68" fmla="*/ 953 w 1654"/>
                  <a:gd name="T69" fmla="*/ 1139 h 3743"/>
                  <a:gd name="T70" fmla="*/ 981 w 1654"/>
                  <a:gd name="T71" fmla="*/ 1940 h 3743"/>
                  <a:gd name="T72" fmla="*/ 1009 w 1654"/>
                  <a:gd name="T73" fmla="*/ 2641 h 3743"/>
                  <a:gd name="T74" fmla="*/ 1038 w 1654"/>
                  <a:gd name="T75" fmla="*/ 3148 h 3743"/>
                  <a:gd name="T76" fmla="*/ 1066 w 1654"/>
                  <a:gd name="T77" fmla="*/ 3460 h 3743"/>
                  <a:gd name="T78" fmla="*/ 1094 w 1654"/>
                  <a:gd name="T79" fmla="*/ 3624 h 3743"/>
                  <a:gd name="T80" fmla="*/ 1122 w 1654"/>
                  <a:gd name="T81" fmla="*/ 3699 h 3743"/>
                  <a:gd name="T82" fmla="*/ 1149 w 1654"/>
                  <a:gd name="T83" fmla="*/ 3729 h 3743"/>
                  <a:gd name="T84" fmla="*/ 1177 w 1654"/>
                  <a:gd name="T85" fmla="*/ 3740 h 3743"/>
                  <a:gd name="T86" fmla="*/ 1206 w 1654"/>
                  <a:gd name="T87" fmla="*/ 3742 h 3743"/>
                  <a:gd name="T88" fmla="*/ 1234 w 1654"/>
                  <a:gd name="T89" fmla="*/ 3743 h 3743"/>
                  <a:gd name="T90" fmla="*/ 1262 w 1654"/>
                  <a:gd name="T91" fmla="*/ 3743 h 3743"/>
                  <a:gd name="T92" fmla="*/ 1290 w 1654"/>
                  <a:gd name="T93" fmla="*/ 3743 h 3743"/>
                  <a:gd name="T94" fmla="*/ 1318 w 1654"/>
                  <a:gd name="T95" fmla="*/ 3743 h 3743"/>
                  <a:gd name="T96" fmla="*/ 1346 w 1654"/>
                  <a:gd name="T97" fmla="*/ 3743 h 3743"/>
                  <a:gd name="T98" fmla="*/ 1373 w 1654"/>
                  <a:gd name="T99" fmla="*/ 3743 h 3743"/>
                  <a:gd name="T100" fmla="*/ 1402 w 1654"/>
                  <a:gd name="T101" fmla="*/ 3743 h 3743"/>
                  <a:gd name="T102" fmla="*/ 1430 w 1654"/>
                  <a:gd name="T103" fmla="*/ 3743 h 3743"/>
                  <a:gd name="T104" fmla="*/ 1458 w 1654"/>
                  <a:gd name="T105" fmla="*/ 3743 h 3743"/>
                  <a:gd name="T106" fmla="*/ 1486 w 1654"/>
                  <a:gd name="T107" fmla="*/ 3743 h 3743"/>
                  <a:gd name="T108" fmla="*/ 1514 w 1654"/>
                  <a:gd name="T109" fmla="*/ 3743 h 3743"/>
                  <a:gd name="T110" fmla="*/ 1542 w 1654"/>
                  <a:gd name="T111" fmla="*/ 3743 h 3743"/>
                  <a:gd name="T112" fmla="*/ 1571 w 1654"/>
                  <a:gd name="T113" fmla="*/ 3743 h 3743"/>
                  <a:gd name="T114" fmla="*/ 1599 w 1654"/>
                  <a:gd name="T115" fmla="*/ 3743 h 3743"/>
                  <a:gd name="T116" fmla="*/ 1626 w 1654"/>
                  <a:gd name="T117" fmla="*/ 3743 h 3743"/>
                  <a:gd name="T118" fmla="*/ 1654 w 1654"/>
                  <a:gd name="T119" fmla="*/ 3743 h 3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54" h="3743">
                    <a:moveTo>
                      <a:pt x="0" y="3743"/>
                    </a:moveTo>
                    <a:lnTo>
                      <a:pt x="28" y="3743"/>
                    </a:lnTo>
                    <a:lnTo>
                      <a:pt x="56" y="3743"/>
                    </a:lnTo>
                    <a:lnTo>
                      <a:pt x="84" y="3743"/>
                    </a:lnTo>
                    <a:lnTo>
                      <a:pt x="112" y="3743"/>
                    </a:lnTo>
                    <a:lnTo>
                      <a:pt x="141" y="3743"/>
                    </a:lnTo>
                    <a:lnTo>
                      <a:pt x="169" y="3743"/>
                    </a:lnTo>
                    <a:lnTo>
                      <a:pt x="197" y="3743"/>
                    </a:lnTo>
                    <a:lnTo>
                      <a:pt x="224" y="3743"/>
                    </a:lnTo>
                    <a:lnTo>
                      <a:pt x="252" y="3743"/>
                    </a:lnTo>
                    <a:lnTo>
                      <a:pt x="280" y="3743"/>
                    </a:lnTo>
                    <a:lnTo>
                      <a:pt x="309" y="3743"/>
                    </a:lnTo>
                    <a:lnTo>
                      <a:pt x="337" y="3743"/>
                    </a:lnTo>
                    <a:lnTo>
                      <a:pt x="365" y="3743"/>
                    </a:lnTo>
                    <a:lnTo>
                      <a:pt x="393" y="3743"/>
                    </a:lnTo>
                    <a:lnTo>
                      <a:pt x="421" y="3743"/>
                    </a:lnTo>
                    <a:lnTo>
                      <a:pt x="448" y="3743"/>
                    </a:lnTo>
                    <a:lnTo>
                      <a:pt x="476" y="3743"/>
                    </a:lnTo>
                    <a:lnTo>
                      <a:pt x="505" y="3743"/>
                    </a:lnTo>
                    <a:lnTo>
                      <a:pt x="533" y="3743"/>
                    </a:lnTo>
                    <a:lnTo>
                      <a:pt x="561" y="3743"/>
                    </a:lnTo>
                    <a:lnTo>
                      <a:pt x="589" y="3740"/>
                    </a:lnTo>
                    <a:lnTo>
                      <a:pt x="617" y="3730"/>
                    </a:lnTo>
                    <a:lnTo>
                      <a:pt x="645" y="3703"/>
                    </a:lnTo>
                    <a:lnTo>
                      <a:pt x="674" y="3632"/>
                    </a:lnTo>
                    <a:lnTo>
                      <a:pt x="701" y="3477"/>
                    </a:lnTo>
                    <a:lnTo>
                      <a:pt x="729" y="3180"/>
                    </a:lnTo>
                    <a:lnTo>
                      <a:pt x="757" y="2689"/>
                    </a:lnTo>
                    <a:lnTo>
                      <a:pt x="785" y="2002"/>
                    </a:lnTo>
                    <a:lnTo>
                      <a:pt x="813" y="1203"/>
                    </a:lnTo>
                    <a:lnTo>
                      <a:pt x="842" y="471"/>
                    </a:lnTo>
                    <a:lnTo>
                      <a:pt x="870" y="18"/>
                    </a:lnTo>
                    <a:lnTo>
                      <a:pt x="898" y="0"/>
                    </a:lnTo>
                    <a:lnTo>
                      <a:pt x="925" y="422"/>
                    </a:lnTo>
                    <a:lnTo>
                      <a:pt x="953" y="1139"/>
                    </a:lnTo>
                    <a:lnTo>
                      <a:pt x="981" y="1940"/>
                    </a:lnTo>
                    <a:lnTo>
                      <a:pt x="1009" y="2641"/>
                    </a:lnTo>
                    <a:lnTo>
                      <a:pt x="1038" y="3148"/>
                    </a:lnTo>
                    <a:lnTo>
                      <a:pt x="1066" y="3460"/>
                    </a:lnTo>
                    <a:lnTo>
                      <a:pt x="1094" y="3624"/>
                    </a:lnTo>
                    <a:lnTo>
                      <a:pt x="1122" y="3699"/>
                    </a:lnTo>
                    <a:lnTo>
                      <a:pt x="1149" y="3729"/>
                    </a:lnTo>
                    <a:lnTo>
                      <a:pt x="1177" y="3740"/>
                    </a:lnTo>
                    <a:lnTo>
                      <a:pt x="1206" y="3742"/>
                    </a:lnTo>
                    <a:lnTo>
                      <a:pt x="1234" y="3743"/>
                    </a:lnTo>
                    <a:lnTo>
                      <a:pt x="1262" y="3743"/>
                    </a:lnTo>
                    <a:lnTo>
                      <a:pt x="1290" y="3743"/>
                    </a:lnTo>
                    <a:lnTo>
                      <a:pt x="1318" y="3743"/>
                    </a:lnTo>
                    <a:lnTo>
                      <a:pt x="1346" y="3743"/>
                    </a:lnTo>
                    <a:lnTo>
                      <a:pt x="1373" y="3743"/>
                    </a:lnTo>
                    <a:lnTo>
                      <a:pt x="1402" y="3743"/>
                    </a:lnTo>
                    <a:lnTo>
                      <a:pt x="1430" y="3743"/>
                    </a:lnTo>
                    <a:lnTo>
                      <a:pt x="1458" y="3743"/>
                    </a:lnTo>
                    <a:lnTo>
                      <a:pt x="1486" y="3743"/>
                    </a:lnTo>
                    <a:lnTo>
                      <a:pt x="1514" y="3743"/>
                    </a:lnTo>
                    <a:lnTo>
                      <a:pt x="1542" y="3743"/>
                    </a:lnTo>
                    <a:lnTo>
                      <a:pt x="1571" y="3743"/>
                    </a:lnTo>
                    <a:lnTo>
                      <a:pt x="1599" y="3743"/>
                    </a:lnTo>
                    <a:lnTo>
                      <a:pt x="1626" y="3743"/>
                    </a:lnTo>
                    <a:lnTo>
                      <a:pt x="1654" y="3743"/>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5" name="Oval 1817"/>
              <p:cNvSpPr>
                <a:spLocks noChangeArrowheads="1"/>
              </p:cNvSpPr>
              <p:nvPr/>
            </p:nvSpPr>
            <p:spPr bwMode="auto">
              <a:xfrm>
                <a:off x="9236076" y="4867275"/>
                <a:ext cx="20638"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6" name="Line 1818"/>
              <p:cNvSpPr>
                <a:spLocks noChangeShapeType="1"/>
              </p:cNvSpPr>
              <p:nvPr/>
            </p:nvSpPr>
            <p:spPr bwMode="auto">
              <a:xfrm>
                <a:off x="9234488" y="4876800"/>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7" name="Line 1819"/>
              <p:cNvSpPr>
                <a:spLocks noChangeShapeType="1"/>
              </p:cNvSpPr>
              <p:nvPr/>
            </p:nvSpPr>
            <p:spPr bwMode="auto">
              <a:xfrm>
                <a:off x="9245601" y="4865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8" name="Oval 1820"/>
              <p:cNvSpPr>
                <a:spLocks noChangeArrowheads="1"/>
              </p:cNvSpPr>
              <p:nvPr/>
            </p:nvSpPr>
            <p:spPr bwMode="auto">
              <a:xfrm>
                <a:off x="9256713" y="4867275"/>
                <a:ext cx="22225" cy="20638"/>
              </a:xfrm>
              <a:prstGeom prst="ellipse">
                <a:avLst/>
              </a:pr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29" name="Line 1821"/>
              <p:cNvSpPr>
                <a:spLocks noChangeShapeType="1"/>
              </p:cNvSpPr>
              <p:nvPr/>
            </p:nvSpPr>
            <p:spPr bwMode="auto">
              <a:xfrm>
                <a:off x="9256713" y="4876800"/>
                <a:ext cx="20638" cy="0"/>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0" name="Line 1822"/>
              <p:cNvSpPr>
                <a:spLocks noChangeShapeType="1"/>
              </p:cNvSpPr>
              <p:nvPr/>
            </p:nvSpPr>
            <p:spPr bwMode="auto">
              <a:xfrm>
                <a:off x="9267826" y="4865688"/>
                <a:ext cx="0" cy="20638"/>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1" name="Freeform 1823"/>
              <p:cNvSpPr>
                <a:spLocks/>
              </p:cNvSpPr>
              <p:nvPr/>
            </p:nvSpPr>
            <p:spPr bwMode="auto">
              <a:xfrm>
                <a:off x="9223376" y="4876800"/>
                <a:ext cx="44450" cy="0"/>
              </a:xfrm>
              <a:custGeom>
                <a:avLst/>
                <a:gdLst>
                  <a:gd name="T0" fmla="*/ 0 w 56"/>
                  <a:gd name="T1" fmla="*/ 28 w 56"/>
                  <a:gd name="T2" fmla="*/ 56 w 56"/>
                </a:gdLst>
                <a:ahLst/>
                <a:cxnLst>
                  <a:cxn ang="0">
                    <a:pos x="T0" y="0"/>
                  </a:cxn>
                  <a:cxn ang="0">
                    <a:pos x="T1" y="0"/>
                  </a:cxn>
                  <a:cxn ang="0">
                    <a:pos x="T2" y="0"/>
                  </a:cxn>
                </a:cxnLst>
                <a:rect l="0" t="0" r="r" b="b"/>
                <a:pathLst>
                  <a:path w="56">
                    <a:moveTo>
                      <a:pt x="0" y="0"/>
                    </a:moveTo>
                    <a:lnTo>
                      <a:pt x="28" y="0"/>
                    </a:lnTo>
                    <a:lnTo>
                      <a:pt x="56"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2" name="Line 1824"/>
              <p:cNvSpPr>
                <a:spLocks noChangeShapeType="1"/>
              </p:cNvSpPr>
              <p:nvPr/>
            </p:nvSpPr>
            <p:spPr bwMode="auto">
              <a:xfrm flipH="1" flipV="1">
                <a:off x="8874126" y="1533525"/>
                <a:ext cx="9525" cy="333057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3" name="Line 1825"/>
              <p:cNvSpPr>
                <a:spLocks noChangeShapeType="1"/>
              </p:cNvSpPr>
              <p:nvPr/>
            </p:nvSpPr>
            <p:spPr bwMode="auto">
              <a:xfrm flipV="1">
                <a:off x="8610601" y="1936750"/>
                <a:ext cx="0" cy="2927350"/>
              </a:xfrm>
              <a:prstGeom prst="line">
                <a:avLst/>
              </a:prstGeom>
              <a:noFill/>
              <a:ln w="1905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dirty="0"/>
              </a:p>
            </p:txBody>
          </p:sp>
          <p:sp>
            <p:nvSpPr>
              <p:cNvPr id="1035" name="Rectangle 1827"/>
              <p:cNvSpPr>
                <a:spLocks noChangeArrowheads="1"/>
              </p:cNvSpPr>
              <p:nvPr/>
            </p:nvSpPr>
            <p:spPr bwMode="auto">
              <a:xfrm>
                <a:off x="6587124" y="2033588"/>
                <a:ext cx="19383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1000 Loci; </a:t>
                </a:r>
                <a:r>
                  <a:rPr kumimoji="0" lang="en-GB" altLang="en-US" sz="1300" b="0" i="0" u="none" strike="noStrike" cap="none" normalizeH="0" baseline="0" dirty="0">
                    <a:ln>
                      <a:noFill/>
                    </a:ln>
                    <a:solidFill>
                      <a:srgbClr val="0000FF"/>
                    </a:solidFill>
                    <a:effectLst/>
                    <a:latin typeface="Arial" panose="020B0604020202020204" pitchFamily="34" charset="0"/>
                  </a:rPr>
                  <a:t>d/a = 0.5</a:t>
                </a:r>
              </a:p>
            </p:txBody>
          </p:sp>
          <p:sp>
            <p:nvSpPr>
              <p:cNvPr id="1036" name="Rectangle 1828"/>
              <p:cNvSpPr>
                <a:spLocks noChangeArrowheads="1"/>
              </p:cNvSpPr>
              <p:nvPr/>
            </p:nvSpPr>
            <p:spPr bwMode="auto">
              <a:xfrm>
                <a:off x="6619081" y="2229173"/>
                <a:ext cx="972349"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p(A) = 0.4</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037" name="Rectangle 1829"/>
              <p:cNvSpPr>
                <a:spLocks noChangeArrowheads="1"/>
              </p:cNvSpPr>
              <p:nvPr/>
            </p:nvSpPr>
            <p:spPr bwMode="auto">
              <a:xfrm>
                <a:off x="7037392" y="3491708"/>
                <a:ext cx="1562929" cy="263230"/>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FF0000"/>
                    </a:solidFill>
                    <a:effectLst/>
                    <a:latin typeface="Arial" panose="020B0604020202020204" pitchFamily="34" charset="0"/>
                  </a:rPr>
                  <a:t>S1-Gen.  µ = 46</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sp>
            <p:nvSpPr>
              <p:cNvPr id="1038" name="Rectangle 1830"/>
              <p:cNvSpPr>
                <a:spLocks noChangeArrowheads="1"/>
              </p:cNvSpPr>
              <p:nvPr/>
            </p:nvSpPr>
            <p:spPr bwMode="auto">
              <a:xfrm>
                <a:off x="8911431" y="3445108"/>
                <a:ext cx="1316150" cy="263230"/>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rPr>
                  <a:t>HWE  µ =  52</a:t>
                </a:r>
                <a:endParaRPr kumimoji="0" lang="en-GB" altLang="en-US" sz="1300" b="0" i="0" u="none" strike="noStrike" cap="none" normalizeH="0" baseline="0" dirty="0">
                  <a:ln>
                    <a:noFill/>
                  </a:ln>
                  <a:solidFill>
                    <a:schemeClr val="tx1"/>
                  </a:solidFill>
                  <a:effectLst/>
                  <a:latin typeface="Arial" panose="020B0604020202020204" pitchFamily="34" charset="0"/>
                </a:endParaRPr>
              </a:p>
            </p:txBody>
          </p:sp>
        </p:grpSp>
      </p:grpSp>
      <p:sp>
        <p:nvSpPr>
          <p:cNvPr id="1843" name="TextBox 1842"/>
          <p:cNvSpPr txBox="1"/>
          <p:nvPr/>
        </p:nvSpPr>
        <p:spPr>
          <a:xfrm>
            <a:off x="161469" y="3383502"/>
            <a:ext cx="7780031"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Genetics is </a:t>
            </a:r>
            <a:r>
              <a:rPr lang="en-GB" dirty="0">
                <a:solidFill>
                  <a:srgbClr val="0000FF"/>
                </a:solidFill>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the way from the DNA via </a:t>
            </a:r>
            <a:r>
              <a:rPr lang="en-GB" dirty="0" err="1">
                <a:latin typeface="Arial" panose="020B0604020202020204" pitchFamily="34" charset="0"/>
                <a:cs typeface="Arial" panose="020B0604020202020204" pitchFamily="34" charset="0"/>
              </a:rPr>
              <a:t>tRNA</a:t>
            </a:r>
            <a:r>
              <a:rPr lang="en-GB" dirty="0">
                <a:latin typeface="Arial" panose="020B0604020202020204" pitchFamily="34" charset="0"/>
                <a:cs typeface="Arial" panose="020B0604020202020204" pitchFamily="34" charset="0"/>
              </a:rPr>
              <a:t> across biochemistry and physiology up-to-the phenotype (with gene action and </a:t>
            </a:r>
            <a:r>
              <a:rPr lang="en-GB" dirty="0" err="1">
                <a:latin typeface="Arial" panose="020B0604020202020204" pitchFamily="34" charset="0"/>
                <a:cs typeface="Arial" panose="020B0604020202020204" pitchFamily="34" charset="0"/>
              </a:rPr>
              <a:t>Michaelis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Menten</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And: Genetics is </a:t>
            </a:r>
            <a:r>
              <a:rPr lang="en-GB" dirty="0">
                <a:solidFill>
                  <a:srgbClr val="007A3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solidFill>
                  <a:srgbClr val="007A37"/>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way of genes on chromosomes from parents to offspring (cloning, selfing, crossing; meiosis &amp; recombination). 100 or 1000 loci may be true in </a:t>
            </a:r>
            <a:r>
              <a:rPr lang="en-GB"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 very high number of genes, loci and alleles, may jointly impact the ‘making’ of a trait. But our topic here ... </a:t>
            </a:r>
          </a:p>
        </p:txBody>
      </p:sp>
      <p:grpSp>
        <p:nvGrpSpPr>
          <p:cNvPr id="5" name="Group 4"/>
          <p:cNvGrpSpPr>
            <a:grpSpLocks noChangeAspect="1"/>
          </p:cNvGrpSpPr>
          <p:nvPr/>
        </p:nvGrpSpPr>
        <p:grpSpPr>
          <a:xfrm>
            <a:off x="7994736" y="56307"/>
            <a:ext cx="4068000" cy="5055089"/>
            <a:chOff x="4031172" y="36000"/>
            <a:chExt cx="4145280" cy="5151120"/>
          </a:xfrm>
          <a:effectLst>
            <a:outerShdw blurRad="50800" dist="38100" dir="2700000" algn="tl" rotWithShape="0">
              <a:prstClr val="black">
                <a:alpha val="40000"/>
              </a:prstClr>
            </a:outerShdw>
          </a:effectLst>
        </p:grpSpPr>
        <p:pic>
          <p:nvPicPr>
            <p:cNvPr id="3" name="Picture 2"/>
            <p:cNvPicPr>
              <a:picLocks noChangeAspect="1"/>
            </p:cNvPicPr>
            <p:nvPr/>
          </p:nvPicPr>
          <p:blipFill>
            <a:blip r:embed="rId2"/>
            <a:stretch>
              <a:fillRect/>
            </a:stretch>
          </p:blipFill>
          <p:spPr>
            <a:xfrm>
              <a:off x="4031172" y="36000"/>
              <a:ext cx="4145280" cy="5151120"/>
            </a:xfrm>
            <a:prstGeom prst="rect">
              <a:avLst/>
            </a:prstGeom>
          </p:spPr>
        </p:pic>
        <p:sp>
          <p:nvSpPr>
            <p:cNvPr id="4" name="TextBox 3"/>
            <p:cNvSpPr txBox="1"/>
            <p:nvPr/>
          </p:nvSpPr>
          <p:spPr>
            <a:xfrm>
              <a:off x="4329684" y="4772567"/>
              <a:ext cx="1920240" cy="369332"/>
            </a:xfrm>
            <a:prstGeom prst="rect">
              <a:avLst/>
            </a:prstGeom>
            <a:solidFill>
              <a:schemeClr val="bg1"/>
            </a:solidFill>
            <a:ln>
              <a:noFill/>
            </a:ln>
          </p:spPr>
          <p:txBody>
            <a:bodyPr wrap="square" rtlCol="0">
              <a:spAutoFit/>
            </a:bodyPr>
            <a:lstStyle/>
            <a:p>
              <a:pPr algn="ctr"/>
              <a:r>
                <a:rPr lang="en-GB" dirty="0">
                  <a:latin typeface="Arial" panose="020B0604020202020204" pitchFamily="34" charset="0"/>
                  <a:cs typeface="Arial" panose="020B0604020202020204" pitchFamily="34" charset="0"/>
                </a:rPr>
                <a:t>© W. Link</a:t>
              </a:r>
            </a:p>
          </p:txBody>
        </p:sp>
      </p:grpSp>
      <p:sp>
        <p:nvSpPr>
          <p:cNvPr id="7" name="TextBox 6"/>
          <p:cNvSpPr txBox="1"/>
          <p:nvPr/>
        </p:nvSpPr>
        <p:spPr>
          <a:xfrm>
            <a:off x="154194" y="5271694"/>
            <a:ext cx="12053899"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genetic variance, is ‘made’ by transmitting differences between gametes into the next generation (gametes created by a focal genotype through its meiosis). See maize (2n=2x=2∙10) with ~ 23 segments-of-chromosome that go unbroken through meiosis. Assume General HWE and LD=0 and no linkage. Will the genetic variation become smaller with increasing number of genes in the sense of </a:t>
            </a:r>
            <a:r>
              <a:rPr lang="en-GB"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or is the much lower number </a:t>
            </a:r>
            <a:r>
              <a:rPr lang="en-GB" dirty="0">
                <a:solidFill>
                  <a:srgbClr val="007A3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of intact chromosome-segments per meiosis (e.g. N=23) limiting this shrinkage of variance?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It is now you to think – </a:t>
            </a:r>
            <a:r>
              <a:rPr lang="en-GB" dirty="0">
                <a:solidFill>
                  <a:srgbClr val="6600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you, my dear expert </a:t>
            </a:r>
            <a:r>
              <a:rPr lang="en-GB" dirty="0">
                <a:latin typeface="Arial" panose="020B0604020202020204" pitchFamily="34" charset="0"/>
                <a:cs typeface="Arial" panose="020B0604020202020204" pitchFamily="34" charset="0"/>
              </a:rPr>
              <a:t>;-) </a:t>
            </a:r>
          </a:p>
        </p:txBody>
      </p:sp>
      <p:sp>
        <p:nvSpPr>
          <p:cNvPr id="6" name="Text Box 6"/>
          <p:cNvSpPr txBox="1">
            <a:spLocks noChangeArrowheads="1"/>
          </p:cNvSpPr>
          <p:nvPr/>
        </p:nvSpPr>
        <p:spPr bwMode="auto">
          <a:xfrm>
            <a:off x="3283725" y="65448"/>
            <a:ext cx="124016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de-DE" sz="2400" dirty="0">
                <a:latin typeface="Arial" panose="020B0604020202020204" pitchFamily="34" charset="0"/>
              </a:rPr>
              <a:t>Really? </a:t>
            </a:r>
          </a:p>
        </p:txBody>
      </p:sp>
      <p:sp>
        <p:nvSpPr>
          <p:cNvPr id="2" name="Textfeld 5"/>
          <p:cNvSpPr txBox="1"/>
          <p:nvPr/>
        </p:nvSpPr>
        <p:spPr>
          <a:xfrm>
            <a:off x="11380132" y="48494"/>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24</a:t>
            </a:fld>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a:off x="7994736" y="65448"/>
            <a:ext cx="3238668" cy="923330"/>
          </a:xfrm>
          <a:prstGeom prst="rect">
            <a:avLst/>
          </a:prstGeom>
          <a:solidFill>
            <a:srgbClr val="FFFFFF">
              <a:alpha val="63922"/>
            </a:srgbClr>
          </a:solidFill>
          <a:ln>
            <a:noFill/>
          </a:ln>
          <a:effectLst>
            <a:outerShdw blurRad="50800" dist="38100" dir="2700000" algn="tl" rotWithShape="0">
              <a:prstClr val="black">
                <a:alpha val="40000"/>
              </a:prstClr>
            </a:outerShdw>
          </a:effectLst>
        </p:spPr>
        <p:txBody>
          <a:bodyPr wrap="square" rtlCol="0">
            <a:spAutoFit/>
          </a:bodyPr>
          <a:lstStyle/>
          <a:p>
            <a:r>
              <a:rPr lang="de-DE" i="1" dirty="0" err="1">
                <a:latin typeface="Arial" panose="020B0604020202020204" pitchFamily="34" charset="0"/>
                <a:cs typeface="Arial" panose="020B0604020202020204" pitchFamily="34" charset="0"/>
              </a:rPr>
              <a:t>Heliantus</a:t>
            </a:r>
            <a:r>
              <a:rPr lang="de-DE" i="1" dirty="0">
                <a:latin typeface="Arial" panose="020B0604020202020204" pitchFamily="34" charset="0"/>
                <a:cs typeface="Arial" panose="020B0604020202020204" pitchFamily="34" charset="0"/>
              </a:rPr>
              <a:t> </a:t>
            </a:r>
            <a:r>
              <a:rPr lang="de-DE" i="1" dirty="0" err="1">
                <a:latin typeface="Arial" panose="020B0604020202020204" pitchFamily="34" charset="0"/>
                <a:cs typeface="Arial" panose="020B0604020202020204" pitchFamily="34" charset="0"/>
              </a:rPr>
              <a:t>annuus</a:t>
            </a:r>
            <a:r>
              <a:rPr lang="de-DE" i="1"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sunflower</a:t>
            </a:r>
            <a:r>
              <a:rPr lang="de-DE" dirty="0">
                <a:latin typeface="Arial" panose="020B0604020202020204" pitchFamily="34" charset="0"/>
                <a:cs typeface="Arial" panose="020B0604020202020204" pitchFamily="34" charset="0"/>
              </a:rPr>
              <a:t>. Take </a:t>
            </a:r>
            <a:r>
              <a:rPr lang="de-DE" dirty="0" err="1">
                <a:latin typeface="Arial" panose="020B0604020202020204" pitchFamily="34" charset="0"/>
                <a:cs typeface="Arial" panose="020B0604020202020204" pitchFamily="34" charset="0"/>
              </a:rPr>
              <a:t>it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symbol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light;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Enlightenment</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1728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a:t>From here you may go to UNPLAB-QuGen_Ch-3[Transition II]</a:t>
            </a:r>
          </a:p>
        </p:txBody>
      </p:sp>
      <p:sp>
        <p:nvSpPr>
          <p:cNvPr id="2" name="TextBox 1">
            <a:extLst>
              <a:ext uri="{FF2B5EF4-FFF2-40B4-BE49-F238E27FC236}">
                <a16:creationId xmlns:a16="http://schemas.microsoft.com/office/drawing/2014/main" id="{7030C341-C88D-488B-9541-9C2172EAAF8E}"/>
              </a:ext>
            </a:extLst>
          </p:cNvPr>
          <p:cNvSpPr txBox="1"/>
          <p:nvPr/>
        </p:nvSpPr>
        <p:spPr>
          <a:xfrm>
            <a:off x="72000" y="1908918"/>
            <a:ext cx="12058816" cy="4801314"/>
          </a:xfrm>
          <a:prstGeom prst="rect">
            <a:avLst/>
          </a:prstGeom>
          <a:solidFill>
            <a:srgbClr val="D9FFFF"/>
          </a:solidFill>
          <a:effectLst>
            <a:outerShdw blurRad="63500" sx="102000" sy="102000" algn="ctr"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Open your heart and mind and think with me! If LD=0, then each and all haplotypes occurs at the frequency expected from allele frequencies of all loci involved.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Well. It is not easy to picture how LD=0 could ever truly hold — that is, for all loci and in every pairwise comparison. And yet, this is exactly what we assume.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One would need a long history of random mating, undisturbed by drift, selection, mutation, migration, and without complete linkage. Under such conditions, perhaps such a state might emerge.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And suppose LD=0 does hold - is reached. From that moment on, even complete linkage would not, by itself, alter the situation. Linkage alone does not create LD &gt; 0; it merely (tries to) preserves what is already there. It shields the status quo from recombinational decay.</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the status quo is LD = 0, then linkage simply maintains LD = 0.</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So: With LD = 0, the number of unbroken chromosome segments is not relevant. With LD = 0, it is (as to variance) as if we had as many such segments (unlinked) as we have loci. </a:t>
            </a:r>
          </a:p>
        </p:txBody>
      </p:sp>
      <p:sp>
        <p:nvSpPr>
          <p:cNvPr id="6" name="Textfeld 5"/>
          <p:cNvSpPr txBox="1"/>
          <p:nvPr/>
        </p:nvSpPr>
        <p:spPr>
          <a:xfrm>
            <a:off x="11238614" y="125562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165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406265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h². </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several Line Breeding Methods, and the other Breeding Categories; and studied phenotypic and genetic correlation between traits. </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Transition from </a:t>
            </a:r>
            <a:r>
              <a:rPr lang="en-GB" dirty="0">
                <a:solidFill>
                  <a:srgbClr val="0000FF"/>
                </a:solidFill>
                <a:latin typeface="Arial" panose="020B0604020202020204" pitchFamily="34" charset="0"/>
                <a:cs typeface="Arial" panose="020B0604020202020204" pitchFamily="34" charset="0"/>
              </a:rPr>
              <a:t>Qualitative</a:t>
            </a:r>
            <a:r>
              <a:rPr lang="en-GB" dirty="0">
                <a:latin typeface="Arial" panose="020B0604020202020204" pitchFamily="34" charset="0"/>
                <a:cs typeface="Arial" panose="020B0604020202020204" pitchFamily="34" charset="0"/>
              </a:rPr>
              <a:t> traits to </a:t>
            </a:r>
            <a:r>
              <a:rPr lang="en-GB" dirty="0">
                <a:solidFill>
                  <a:srgbClr val="0000FF"/>
                </a:solidFill>
                <a:latin typeface="Arial" panose="020B0604020202020204" pitchFamily="34" charset="0"/>
                <a:cs typeface="Arial" panose="020B0604020202020204" pitchFamily="34" charset="0"/>
              </a:rPr>
              <a:t>Quantitative</a:t>
            </a:r>
            <a:r>
              <a:rPr lang="en-GB" dirty="0">
                <a:latin typeface="Arial" panose="020B0604020202020204" pitchFamily="34" charset="0"/>
                <a:cs typeface="Arial" panose="020B0604020202020204" pitchFamily="34" charset="0"/>
              </a:rPr>
              <a:t> Traits, from Mendelian segregation and mono- or oligogenic segregation to the infinitesimal concept of Fisher’s genotypic and genetic variance.</a:t>
            </a:r>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r>
              <a:rPr lang="en-GB" dirty="0">
                <a:latin typeface="Arial" panose="020B0604020202020204" pitchFamily="34" charset="0"/>
                <a:cs typeface="Arial" panose="020B0604020202020204" pitchFamily="34" charset="0"/>
              </a:rPr>
              <a:t>U=R </a:t>
            </a:r>
            <a:r>
              <a:rPr lang="en-GB" b="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I 	   Voltage „U“ [volts] is Resistance „R“ [ohms] times Current „I“ [amps]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2111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Introduction to Quantitative Genetics by D. S. Falconer &amp; Trudy F. C. Mack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61" y="906793"/>
            <a:ext cx="2805113" cy="382515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7"/>
          <p:cNvSpPr txBox="1">
            <a:spLocks noChangeArrowheads="1"/>
          </p:cNvSpPr>
          <p:nvPr/>
        </p:nvSpPr>
        <p:spPr bwMode="auto">
          <a:xfrm>
            <a:off x="73026" y="4742190"/>
            <a:ext cx="2763307"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de-DE" sz="1800" dirty="0">
                <a:latin typeface="Arial" pitchFamily="34" charset="0"/>
              </a:rPr>
              <a:t>Falconer, D. S., and </a:t>
            </a:r>
            <a:br>
              <a:rPr lang="en-GB" altLang="de-DE" sz="1800" dirty="0">
                <a:latin typeface="Arial" pitchFamily="34" charset="0"/>
              </a:rPr>
            </a:br>
            <a:r>
              <a:rPr lang="en-GB" altLang="de-DE" sz="1800" dirty="0">
                <a:latin typeface="Arial" pitchFamily="34" charset="0"/>
              </a:rPr>
              <a:t>T. F. C. Mackay, 1996:  Introduction to </a:t>
            </a:r>
            <a:r>
              <a:rPr lang="en-GB" altLang="de-DE" sz="1800" dirty="0" err="1">
                <a:latin typeface="Arial" pitchFamily="34" charset="0"/>
              </a:rPr>
              <a:t>Quantita-tive</a:t>
            </a:r>
            <a:r>
              <a:rPr lang="en-GB" altLang="de-DE" sz="1800" dirty="0">
                <a:latin typeface="Arial" pitchFamily="34" charset="0"/>
              </a:rPr>
              <a:t> Genetics. </a:t>
            </a:r>
            <a:br>
              <a:rPr lang="en-GB" altLang="de-DE" sz="1800" dirty="0">
                <a:latin typeface="Arial" pitchFamily="34" charset="0"/>
              </a:rPr>
            </a:br>
            <a:r>
              <a:rPr lang="en-GB" altLang="de-DE" sz="1800" dirty="0">
                <a:latin typeface="Arial" pitchFamily="34" charset="0"/>
              </a:rPr>
              <a:t>Ed 4. Longman, UK</a:t>
            </a:r>
          </a:p>
        </p:txBody>
      </p:sp>
      <p:sp>
        <p:nvSpPr>
          <p:cNvPr id="2" name="Foliennummernplatzhalter 5"/>
          <p:cNvSpPr>
            <a:spLocks noGrp="1"/>
          </p:cNvSpPr>
          <p:nvPr>
            <p:ph type="sldNum" sz="quarter" idx="12"/>
          </p:nvPr>
        </p:nvSpPr>
        <p:spPr>
          <a:xfrm>
            <a:off x="11739966" y="6400800"/>
            <a:ext cx="452034" cy="457200"/>
          </a:xfrm>
        </p:spPr>
        <p:txBody>
          <a:bodyPr/>
          <a:lstStyle/>
          <a:p>
            <a:pPr>
              <a:defRPr/>
            </a:pPr>
            <a:fld id="{2531B422-A7BC-456F-9380-9F4D0633F402}" type="slidenum">
              <a:rPr lang="en-GB" altLang="de-DE" sz="2400" smtClean="0">
                <a:solidFill>
                  <a:schemeClr val="tx1"/>
                </a:solidFill>
                <a:latin typeface="Arial" panose="020B0604020202020204" pitchFamily="34" charset="0"/>
                <a:cs typeface="Arial" panose="020B0604020202020204" pitchFamily="34" charset="0"/>
              </a:rPr>
              <a:pPr>
                <a:defRPr/>
              </a:pPr>
              <a:t>4</a:t>
            </a:fld>
            <a:endParaRPr lang="en-GB" altLang="de-DE" sz="2400" dirty="0">
              <a:solidFill>
                <a:schemeClr val="tx1"/>
              </a:solidFill>
              <a:latin typeface="Arial" panose="020B0604020202020204" pitchFamily="34" charset="0"/>
              <a:cs typeface="Arial" panose="020B0604020202020204" pitchFamily="34"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058052042"/>
              </p:ext>
            </p:extLst>
          </p:nvPr>
        </p:nvGraphicFramePr>
        <p:xfrm>
          <a:off x="2992438" y="615950"/>
          <a:ext cx="9059862" cy="4645025"/>
        </p:xfrm>
        <a:graphic>
          <a:graphicData uri="http://schemas.openxmlformats.org/presentationml/2006/ole">
            <mc:AlternateContent xmlns:mc="http://schemas.openxmlformats.org/markup-compatibility/2006">
              <mc:Choice xmlns:v="urn:schemas-microsoft-com:vml" Requires="v">
                <p:oleObj spid="_x0000_s1112" name="Document" r:id="rId4" imgW="9060039" imgH="4645024" progId="Word.Document.12">
                  <p:link updateAutomatic="1"/>
                </p:oleObj>
              </mc:Choice>
              <mc:Fallback>
                <p:oleObj name="Document" r:id="rId4" imgW="9060039" imgH="4645024" progId="Word.Document.12">
                  <p:link updateAutomatic="1"/>
                  <p:pic>
                    <p:nvPicPr>
                      <p:cNvPr id="7" name="Object 6"/>
                      <p:cNvPicPr/>
                      <p:nvPr/>
                    </p:nvPicPr>
                    <p:blipFill>
                      <a:blip r:embed="rId5"/>
                      <a:stretch>
                        <a:fillRect/>
                      </a:stretch>
                    </p:blipFill>
                    <p:spPr>
                      <a:xfrm>
                        <a:off x="2992438" y="615950"/>
                        <a:ext cx="9059862" cy="4645025"/>
                      </a:xfrm>
                      <a:prstGeom prst="rect">
                        <a:avLst/>
                      </a:prstGeom>
                    </p:spPr>
                  </p:pic>
                </p:oleObj>
              </mc:Fallback>
            </mc:AlternateContent>
          </a:graphicData>
        </a:graphic>
      </p:graphicFrame>
      <p:sp>
        <p:nvSpPr>
          <p:cNvPr id="8" name="TextBox 7"/>
          <p:cNvSpPr txBox="1"/>
          <p:nvPr/>
        </p:nvSpPr>
        <p:spPr>
          <a:xfrm>
            <a:off x="2878273" y="5539462"/>
            <a:ext cx="918758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Even traits such as </a:t>
            </a:r>
            <a:r>
              <a:rPr lang="en-GB" dirty="0">
                <a:solidFill>
                  <a:srgbClr val="0000FF"/>
                </a:solidFill>
                <a:latin typeface="Arial" panose="020B0604020202020204" pitchFamily="34" charset="0"/>
                <a:cs typeface="Arial" panose="020B0604020202020204" pitchFamily="34" charset="0"/>
              </a:rPr>
              <a:t>number of fruits per plant</a:t>
            </a:r>
            <a:r>
              <a:rPr lang="en-GB" dirty="0">
                <a:latin typeface="Arial" panose="020B0604020202020204" pitchFamily="34" charset="0"/>
                <a:cs typeface="Arial" panose="020B0604020202020204" pitchFamily="34" charset="0"/>
              </a:rPr>
              <a:t> or </a:t>
            </a:r>
            <a:r>
              <a:rPr lang="en-GB" dirty="0">
                <a:solidFill>
                  <a:srgbClr val="0000FF"/>
                </a:solidFill>
                <a:latin typeface="Arial" panose="020B0604020202020204" pitchFamily="34" charset="0"/>
                <a:cs typeface="Arial" panose="020B0604020202020204" pitchFamily="34" charset="0"/>
              </a:rPr>
              <a:t>number of offspring per animal </a:t>
            </a:r>
            <a:r>
              <a:rPr lang="en-GB" dirty="0">
                <a:latin typeface="Arial" panose="020B0604020202020204" pitchFamily="34" charset="0"/>
                <a:cs typeface="Arial" panose="020B0604020202020204" pitchFamily="34" charset="0"/>
              </a:rPr>
              <a:t>(meristic, i.e. countable traits) are usually considered as basically Quantitative traits.</a:t>
            </a:r>
          </a:p>
        </p:txBody>
      </p:sp>
      <p:sp>
        <p:nvSpPr>
          <p:cNvPr id="6" name="TextBox 5"/>
          <p:cNvSpPr txBox="1"/>
          <p:nvPr/>
        </p:nvSpPr>
        <p:spPr>
          <a:xfrm>
            <a:off x="37667" y="25402"/>
            <a:ext cx="1212893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Most agronomically important characters are so-called ‘</a:t>
            </a:r>
            <a:r>
              <a:rPr lang="en-GB" sz="2400" dirty="0">
                <a:solidFill>
                  <a:srgbClr val="0000FF"/>
                </a:solidFill>
                <a:latin typeface="Arial" panose="020B0604020202020204" pitchFamily="34" charset="0"/>
                <a:cs typeface="Arial" panose="020B0604020202020204" pitchFamily="34" charset="0"/>
              </a:rPr>
              <a:t>Quantitative</a:t>
            </a:r>
            <a:r>
              <a:rPr lang="en-GB" sz="2400" dirty="0">
                <a:latin typeface="Arial" panose="020B0604020202020204" pitchFamily="34" charset="0"/>
                <a:cs typeface="Arial" panose="020B0604020202020204" pitchFamily="34" charset="0"/>
              </a:rPr>
              <a:t>’ traits.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What is meant, what are the difference between these and the Qua</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a:t>
            </a:r>
            <a:r>
              <a:rPr lang="en-GB" sz="2400" dirty="0">
                <a:latin typeface="Arial" panose="020B0604020202020204" pitchFamily="34" charset="0"/>
                <a:cs typeface="Arial" panose="020B0604020202020204" pitchFamily="34" charset="0"/>
              </a:rPr>
              <a:t>tative traits ?</a:t>
            </a:r>
          </a:p>
        </p:txBody>
      </p:sp>
    </p:spTree>
    <p:extLst>
      <p:ext uri="{BB962C8B-B14F-4D97-AF65-F5344CB8AC3E}">
        <p14:creationId xmlns:p14="http://schemas.microsoft.com/office/powerpoint/2010/main" val="392113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97713" y="853127"/>
            <a:ext cx="5918472" cy="5842911"/>
            <a:chOff x="197713" y="782103"/>
            <a:chExt cx="5918472" cy="5842911"/>
          </a:xfrm>
          <a:effectLst>
            <a:outerShdw blurRad="50800" dist="38100" dir="2700000" algn="tl" rotWithShape="0">
              <a:prstClr val="black">
                <a:alpha val="40000"/>
              </a:prstClr>
            </a:outerShdw>
          </a:effectLst>
        </p:grpSpPr>
        <p:pic>
          <p:nvPicPr>
            <p:cNvPr id="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267" y="782103"/>
              <a:ext cx="5791918" cy="584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97713" y="4602278"/>
              <a:ext cx="369333" cy="20227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Box 16"/>
            <p:cNvSpPr txBox="1">
              <a:spLocks noChangeArrowheads="1"/>
            </p:cNvSpPr>
            <p:nvPr/>
          </p:nvSpPr>
          <p:spPr bwMode="auto">
            <a:xfrm rot="16200000">
              <a:off x="-1707772" y="3122801"/>
              <a:ext cx="4180302"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pPr>
              <a:r>
                <a:rPr lang="en-GB" altLang="de-DE" sz="1800" dirty="0">
                  <a:latin typeface="Arial" pitchFamily="34" charset="0"/>
                </a:rPr>
                <a:t>Number and effects of QTL alleles</a:t>
              </a:r>
            </a:p>
          </p:txBody>
        </p:sp>
      </p:grpSp>
      <p:sp>
        <p:nvSpPr>
          <p:cNvPr id="11" name="TextBox 10"/>
          <p:cNvSpPr txBox="1"/>
          <p:nvPr/>
        </p:nvSpPr>
        <p:spPr>
          <a:xfrm>
            <a:off x="72000" y="36000"/>
            <a:ext cx="1204929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350" dirty="0">
                <a:latin typeface="Arial" panose="020B0604020202020204" pitchFamily="34" charset="0"/>
                <a:cs typeface="Arial" panose="020B0604020202020204" pitchFamily="34" charset="0"/>
              </a:rPr>
              <a:t>Table tells that in 25 crosses, the number of segregating QTL ‚for‘ flowering time differed. It varied from 3+1=</a:t>
            </a:r>
            <a:r>
              <a:rPr lang="en-GB" sz="2350" dirty="0">
                <a:solidFill>
                  <a:srgbClr val="0000FF"/>
                </a:solidFill>
                <a:latin typeface="Arial" panose="020B0604020202020204" pitchFamily="34" charset="0"/>
                <a:cs typeface="Arial" panose="020B0604020202020204" pitchFamily="34" charset="0"/>
              </a:rPr>
              <a:t>4</a:t>
            </a:r>
            <a:r>
              <a:rPr lang="en-GB" sz="2350" dirty="0">
                <a:latin typeface="Arial" panose="020B0604020202020204" pitchFamily="34" charset="0"/>
                <a:cs typeface="Arial" panose="020B0604020202020204" pitchFamily="34" charset="0"/>
              </a:rPr>
              <a:t> until 18+6=</a:t>
            </a:r>
            <a:r>
              <a:rPr lang="en-GB" sz="2350" dirty="0">
                <a:solidFill>
                  <a:srgbClr val="0000FF"/>
                </a:solidFill>
                <a:latin typeface="Arial" panose="020B0604020202020204" pitchFamily="34" charset="0"/>
                <a:cs typeface="Arial" panose="020B0604020202020204" pitchFamily="34" charset="0"/>
              </a:rPr>
              <a:t>24</a:t>
            </a:r>
            <a:r>
              <a:rPr lang="en-GB" sz="2350" dirty="0">
                <a:latin typeface="Arial" panose="020B0604020202020204" pitchFamily="34" charset="0"/>
                <a:cs typeface="Arial" panose="020B0604020202020204" pitchFamily="34" charset="0"/>
              </a:rPr>
              <a:t>. We see: Flowering time is a </a:t>
            </a:r>
            <a:r>
              <a:rPr lang="en-GB" sz="2350" dirty="0">
                <a:solidFill>
                  <a:srgbClr val="0000FF"/>
                </a:solidFill>
                <a:latin typeface="Arial" panose="020B0604020202020204" pitchFamily="34" charset="0"/>
                <a:cs typeface="Arial" panose="020B0604020202020204" pitchFamily="34" charset="0"/>
              </a:rPr>
              <a:t>polygenic</a:t>
            </a:r>
            <a:r>
              <a:rPr lang="en-GB" sz="2350" dirty="0">
                <a:latin typeface="Arial" panose="020B0604020202020204" pitchFamily="34" charset="0"/>
                <a:cs typeface="Arial" panose="020B0604020202020204" pitchFamily="34" charset="0"/>
              </a:rPr>
              <a:t> trait.</a:t>
            </a:r>
          </a:p>
        </p:txBody>
      </p:sp>
      <p:pic>
        <p:nvPicPr>
          <p:cNvPr id="4" name="Picture 3"/>
          <p:cNvPicPr>
            <a:picLocks noChangeAspect="1"/>
          </p:cNvPicPr>
          <p:nvPr/>
        </p:nvPicPr>
        <p:blipFill>
          <a:blip r:embed="rId3"/>
          <a:stretch>
            <a:fillRect/>
          </a:stretch>
        </p:blipFill>
        <p:spPr>
          <a:xfrm>
            <a:off x="8152795" y="1727788"/>
            <a:ext cx="3968496" cy="4996625"/>
          </a:xfrm>
          <a:prstGeom prst="rect">
            <a:avLst/>
          </a:prstGeom>
        </p:spPr>
      </p:pic>
      <p:grpSp>
        <p:nvGrpSpPr>
          <p:cNvPr id="8" name="Group 7"/>
          <p:cNvGrpSpPr/>
          <p:nvPr/>
        </p:nvGrpSpPr>
        <p:grpSpPr>
          <a:xfrm>
            <a:off x="3878594" y="5232351"/>
            <a:ext cx="2119870" cy="642669"/>
            <a:chOff x="747467" y="5239585"/>
            <a:chExt cx="3454400" cy="1081088"/>
          </a:xfrm>
        </p:grpSpPr>
        <p:pic>
          <p:nvPicPr>
            <p:cNvPr id="2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467" y="5744410"/>
              <a:ext cx="3348038" cy="5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7467" y="5239585"/>
              <a:ext cx="2557463" cy="60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12"/>
            <p:cNvSpPr>
              <a:spLocks noChangeArrowheads="1"/>
            </p:cNvSpPr>
            <p:nvPr/>
          </p:nvSpPr>
          <p:spPr bwMode="auto">
            <a:xfrm>
              <a:off x="747467" y="5239585"/>
              <a:ext cx="3454400" cy="10810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GB" altLang="de-DE" sz="1800" dirty="0">
                <a:latin typeface="Arial" pitchFamily="34" charset="0"/>
              </a:endParaRPr>
            </a:p>
          </p:txBody>
        </p:sp>
      </p:grpSp>
      <p:sp>
        <p:nvSpPr>
          <p:cNvPr id="13" name="Textfeld 5"/>
          <p:cNvSpPr txBox="1"/>
          <p:nvPr/>
        </p:nvSpPr>
        <p:spPr>
          <a:xfrm>
            <a:off x="11385451" y="6335257"/>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5</a:t>
            </a:fld>
            <a:endParaRPr lang="en-GB"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786455" y="3627475"/>
            <a:ext cx="3539359" cy="2654520"/>
          </a:xfrm>
          <a:prstGeom prst="rect">
            <a:avLst/>
          </a:prstGeom>
          <a:effectLst>
            <a:outerShdw blurRad="50800" dist="38100" dir="2700000" algn="tl" rotWithShape="0">
              <a:prstClr val="black">
                <a:alpha val="40000"/>
              </a:prstClr>
            </a:outerShdw>
          </a:effectLst>
        </p:spPr>
      </p:pic>
      <p:sp>
        <p:nvSpPr>
          <p:cNvPr id="18" name="TextBox 17"/>
          <p:cNvSpPr txBox="1"/>
          <p:nvPr/>
        </p:nvSpPr>
        <p:spPr>
          <a:xfrm rot="16200000">
            <a:off x="6025879" y="3764328"/>
            <a:ext cx="97383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pic>
        <p:nvPicPr>
          <p:cNvPr id="17"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7135" y="1110997"/>
            <a:ext cx="4934200" cy="2034539"/>
          </a:xfrm>
          <a:prstGeom prst="rect">
            <a:avLst/>
          </a:prstGeom>
          <a:noFill/>
          <a:ln w="9525">
            <a:solidFill>
              <a:schemeClr val="bg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cxnSp>
        <p:nvCxnSpPr>
          <p:cNvPr id="5" name="Straight Arrow Connector 4"/>
          <p:cNvCxnSpPr/>
          <p:nvPr/>
        </p:nvCxnSpPr>
        <p:spPr>
          <a:xfrm flipH="1">
            <a:off x="2624328" y="731520"/>
            <a:ext cx="13716" cy="2578608"/>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389120" y="731520"/>
            <a:ext cx="1220724" cy="635508"/>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901683" y="5806440"/>
            <a:ext cx="2167129"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Onset of ‚</a:t>
            </a:r>
            <a:r>
              <a:rPr lang="en-GB" dirty="0" err="1">
                <a:latin typeface="Arial" panose="020B0604020202020204" pitchFamily="34" charset="0"/>
                <a:cs typeface="Arial" panose="020B0604020202020204" pitchFamily="34" charset="0"/>
              </a:rPr>
              <a:t>silking</a:t>
            </a:r>
            <a:r>
              <a:rPr lang="en-GB" dirty="0">
                <a:latin typeface="Arial" panose="020B0604020202020204" pitchFamily="34" charset="0"/>
                <a:cs typeface="Arial" panose="020B0604020202020204" pitchFamily="34" charset="0"/>
              </a:rPr>
              <a:t>‘, i.e. of female </a:t>
            </a:r>
            <a:r>
              <a:rPr lang="en-GB" dirty="0" err="1">
                <a:latin typeface="Arial" panose="020B0604020202020204" pitchFamily="34" charset="0"/>
                <a:cs typeface="Arial" panose="020B0604020202020204" pitchFamily="34" charset="0"/>
              </a:rPr>
              <a:t>flowe</a:t>
            </a:r>
            <a:r>
              <a:rPr lang="en-GB" dirty="0">
                <a:latin typeface="Arial" panose="020B0604020202020204" pitchFamily="34" charset="0"/>
                <a:cs typeface="Arial" panose="020B0604020202020204" pitchFamily="34" charset="0"/>
              </a:rPr>
              <a:t>-ring in maize © WL</a:t>
            </a:r>
          </a:p>
        </p:txBody>
      </p:sp>
    </p:spTree>
    <p:extLst>
      <p:ext uri="{BB962C8B-B14F-4D97-AF65-F5344CB8AC3E}">
        <p14:creationId xmlns:p14="http://schemas.microsoft.com/office/powerpoint/2010/main" val="1943428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0972" y="3196197"/>
            <a:ext cx="5508625" cy="351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814" y="55419"/>
            <a:ext cx="4327525" cy="43656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4"/>
          <p:cNvSpPr txBox="1">
            <a:spLocks noChangeArrowheads="1"/>
          </p:cNvSpPr>
          <p:nvPr/>
        </p:nvSpPr>
        <p:spPr bwMode="auto">
          <a:xfrm>
            <a:off x="4626864" y="2158544"/>
            <a:ext cx="5669280" cy="915988"/>
          </a:xfrm>
          <a:prstGeom prst="rect">
            <a:avLst/>
          </a:prstGeom>
          <a:solidFill>
            <a:srgbClr val="EAEAEA"/>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de-DE" sz="1800" dirty="0">
                <a:solidFill>
                  <a:srgbClr val="0000CC"/>
                </a:solidFill>
                <a:latin typeface="Arial" pitchFamily="34" charset="0"/>
              </a:rPr>
              <a:t>Even such a high-heritability trait like flowering time is apparently controlled by a </a:t>
            </a:r>
            <a:r>
              <a:rPr lang="en-GB" altLang="de-DE" sz="1800" dirty="0">
                <a:solidFill>
                  <a:srgbClr val="0000CC"/>
                </a:solidFill>
                <a:effectLst>
                  <a:outerShdw blurRad="38100" dist="38100" dir="2700000" algn="tl">
                    <a:srgbClr val="000000">
                      <a:alpha val="43137"/>
                    </a:srgbClr>
                  </a:outerShdw>
                </a:effectLst>
                <a:latin typeface="Arial" pitchFamily="34" charset="0"/>
              </a:rPr>
              <a:t>large number </a:t>
            </a:r>
            <a:r>
              <a:rPr lang="en-GB" altLang="de-DE" sz="1800" dirty="0">
                <a:solidFill>
                  <a:schemeClr val="tx1">
                    <a:lumMod val="50000"/>
                    <a:lumOff val="50000"/>
                  </a:schemeClr>
                </a:solidFill>
                <a:effectLst>
                  <a:outerShdw blurRad="38100" dist="38100" dir="2700000" algn="tl">
                    <a:srgbClr val="000000">
                      <a:alpha val="43137"/>
                    </a:srgbClr>
                  </a:outerShdw>
                </a:effectLst>
                <a:latin typeface="Arial" pitchFamily="34" charset="0"/>
              </a:rPr>
              <a:t>of loci </a:t>
            </a:r>
            <a:r>
              <a:rPr lang="en-GB" altLang="de-DE" sz="1800" dirty="0">
                <a:solidFill>
                  <a:schemeClr val="tx1">
                    <a:lumMod val="50000"/>
                    <a:lumOff val="50000"/>
                  </a:schemeClr>
                </a:solidFill>
                <a:latin typeface="Arial" pitchFamily="34" charset="0"/>
              </a:rPr>
              <a:t>and </a:t>
            </a:r>
            <a:r>
              <a:rPr lang="en-GB" altLang="de-DE" sz="1800" dirty="0">
                <a:solidFill>
                  <a:srgbClr val="0000CC"/>
                </a:solidFill>
                <a:effectLst>
                  <a:outerShdw blurRad="38100" dist="38100" dir="2700000" algn="tl">
                    <a:srgbClr val="000000">
                      <a:alpha val="43137"/>
                    </a:srgbClr>
                  </a:outerShdw>
                </a:effectLst>
                <a:latin typeface="Arial" pitchFamily="34" charset="0"/>
              </a:rPr>
              <a:t>alleles</a:t>
            </a:r>
            <a:r>
              <a:rPr lang="en-GB" altLang="de-DE" sz="1800" dirty="0">
                <a:solidFill>
                  <a:srgbClr val="0000CC"/>
                </a:solidFill>
                <a:latin typeface="Arial" pitchFamily="34" charset="0"/>
              </a:rPr>
              <a:t>!</a:t>
            </a:r>
          </a:p>
        </p:txBody>
      </p:sp>
      <p:sp>
        <p:nvSpPr>
          <p:cNvPr id="23" name="Text Box 16"/>
          <p:cNvSpPr txBox="1">
            <a:spLocks noChangeArrowheads="1"/>
          </p:cNvSpPr>
          <p:nvPr/>
        </p:nvSpPr>
        <p:spPr bwMode="auto">
          <a:xfrm rot="-5400000">
            <a:off x="-1894867" y="2010966"/>
            <a:ext cx="4249534"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pPr>
            <a:r>
              <a:rPr lang="en-GB" altLang="de-DE" sz="1800" dirty="0">
                <a:latin typeface="Arial" pitchFamily="34" charset="0"/>
              </a:rPr>
              <a:t># of contributing QTL</a:t>
            </a:r>
          </a:p>
        </p:txBody>
      </p:sp>
      <p:sp>
        <p:nvSpPr>
          <p:cNvPr id="13" name="Textfeld 5"/>
          <p:cNvSpPr txBox="1"/>
          <p:nvPr/>
        </p:nvSpPr>
        <p:spPr>
          <a:xfrm>
            <a:off x="11385451" y="6335257"/>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6</a:t>
            </a:fld>
            <a:endParaRPr lang="en-GB" sz="2400" dirty="0">
              <a:latin typeface="Arial" panose="020B0604020202020204" pitchFamily="34" charset="0"/>
              <a:cs typeface="Arial" panose="020B0604020202020204" pitchFamily="34" charset="0"/>
            </a:endParaRPr>
          </a:p>
        </p:txBody>
      </p:sp>
      <p:grpSp>
        <p:nvGrpSpPr>
          <p:cNvPr id="9" name="Group 8"/>
          <p:cNvGrpSpPr/>
          <p:nvPr/>
        </p:nvGrpSpPr>
        <p:grpSpPr>
          <a:xfrm>
            <a:off x="5868606" y="191102"/>
            <a:ext cx="4427538" cy="1825625"/>
            <a:chOff x="5228980" y="142419"/>
            <a:chExt cx="4427538" cy="1825625"/>
          </a:xfrm>
          <a:effectLst>
            <a:outerShdw blurRad="50800" dist="38100" dir="2700000" algn="tl" rotWithShape="0">
              <a:prstClr val="black">
                <a:alpha val="40000"/>
              </a:prstClr>
            </a:outerShdw>
          </a:effectLst>
        </p:grpSpPr>
        <p:pic>
          <p:nvPicPr>
            <p:cNvPr id="1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980" y="142419"/>
              <a:ext cx="4427538" cy="1825625"/>
            </a:xfrm>
            <a:prstGeom prst="rect">
              <a:avLst/>
            </a:prstGeom>
            <a:noFill/>
            <a:ln w="31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228980" y="142419"/>
              <a:ext cx="4427538" cy="1825625"/>
            </a:xfrm>
            <a:prstGeom prst="rect">
              <a:avLst/>
            </a:prstGeom>
            <a:noFill/>
            <a:ln w="31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 name="TextBox 6"/>
          <p:cNvSpPr txBox="1"/>
          <p:nvPr/>
        </p:nvSpPr>
        <p:spPr>
          <a:xfrm>
            <a:off x="227568" y="6150591"/>
            <a:ext cx="3937524" cy="646331"/>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Many loci jointly control the genetic segregation of one trait</a:t>
            </a:r>
          </a:p>
        </p:txBody>
      </p:sp>
      <p:sp>
        <p:nvSpPr>
          <p:cNvPr id="8" name="Rectangle 7"/>
          <p:cNvSpPr/>
          <p:nvPr/>
        </p:nvSpPr>
        <p:spPr>
          <a:xfrm>
            <a:off x="4660972" y="3255264"/>
            <a:ext cx="5575736" cy="3541658"/>
          </a:xfrm>
          <a:prstGeom prst="rect">
            <a:avLst/>
          </a:prstGeom>
          <a:noFill/>
          <a:ln w="3175">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Arrow Connector 10"/>
          <p:cNvCxnSpPr>
            <a:cxnSpLocks/>
            <a:stCxn id="27" idx="0"/>
          </p:cNvCxnSpPr>
          <p:nvPr/>
        </p:nvCxnSpPr>
        <p:spPr>
          <a:xfrm flipH="1" flipV="1">
            <a:off x="9237216" y="4629705"/>
            <a:ext cx="1952942" cy="136021"/>
          </a:xfrm>
          <a:prstGeom prst="straightConnector1">
            <a:avLst/>
          </a:prstGeom>
          <a:ln w="28575">
            <a:solidFill>
              <a:schemeClr val="tx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0"/>
            <a:endCxn id="16" idx="2"/>
          </p:cNvCxnSpPr>
          <p:nvPr/>
        </p:nvCxnSpPr>
        <p:spPr>
          <a:xfrm flipV="1">
            <a:off x="2196330" y="4421044"/>
            <a:ext cx="193247" cy="1729547"/>
          </a:xfrm>
          <a:prstGeom prst="straightConnector1">
            <a:avLst/>
          </a:prstGeom>
          <a:ln w="28575">
            <a:solidFill>
              <a:schemeClr val="tx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5"/>
          <a:stretch>
            <a:fillRect/>
          </a:stretch>
        </p:blipFill>
        <p:spPr>
          <a:xfrm>
            <a:off x="10524320" y="55419"/>
            <a:ext cx="1596971" cy="4502701"/>
          </a:xfrm>
          <a:prstGeom prst="rect">
            <a:avLst/>
          </a:prstGeom>
          <a:effectLst>
            <a:outerShdw blurRad="50800" dist="38100" dir="2700000" algn="tl" rotWithShape="0">
              <a:prstClr val="black">
                <a:alpha val="40000"/>
              </a:prstClr>
            </a:outerShdw>
          </a:effectLst>
        </p:spPr>
      </p:pic>
      <p:sp>
        <p:nvSpPr>
          <p:cNvPr id="27" name="TextBox 26"/>
          <p:cNvSpPr txBox="1"/>
          <p:nvPr/>
        </p:nvSpPr>
        <p:spPr>
          <a:xfrm rot="16200000">
            <a:off x="10082293" y="4304061"/>
            <a:ext cx="3139060" cy="923330"/>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pPr algn="ct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 alleles</a:t>
            </a:r>
            <a:r>
              <a:rPr lang="en-GB" dirty="0">
                <a:latin typeface="Arial" panose="020B0604020202020204" pitchFamily="34" charset="0"/>
                <a:cs typeface="Arial" panose="020B0604020202020204" pitchFamily="34" charset="0"/>
              </a:rPr>
              <a:t> per locus impact the genetic segregation of one trait</a:t>
            </a:r>
          </a:p>
        </p:txBody>
      </p:sp>
    </p:spTree>
    <p:extLst>
      <p:ext uri="{BB962C8B-B14F-4D97-AF65-F5344CB8AC3E}">
        <p14:creationId xmlns:p14="http://schemas.microsoft.com/office/powerpoint/2010/main" val="1383013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4" y="0"/>
            <a:ext cx="12226055" cy="6847438"/>
          </a:xfrm>
          <a:prstGeom prst="rect">
            <a:avLst/>
          </a:prstGeom>
        </p:spPr>
      </p:pic>
      <p:sp>
        <p:nvSpPr>
          <p:cNvPr id="4" name="Textfeld 2"/>
          <p:cNvSpPr txBox="1"/>
          <p:nvPr/>
        </p:nvSpPr>
        <p:spPr>
          <a:xfrm>
            <a:off x="77888" y="5604231"/>
            <a:ext cx="1206255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We propose that gene regulatory networks are sufficiently interconnected such that all genes expressed in disease-relevant cells are liable to affect the functions of core disease-related genes and that </a:t>
            </a:r>
            <a:r>
              <a:rPr lang="en-GB" dirty="0">
                <a:solidFill>
                  <a:srgbClr val="0000FF"/>
                </a:solidFill>
                <a:latin typeface="Arial" panose="020B0604020202020204" pitchFamily="34" charset="0"/>
                <a:cs typeface="Arial" panose="020B0604020202020204" pitchFamily="34" charset="0"/>
              </a:rPr>
              <a:t>most heritability can be explained by effects on genes outside core pathways</a:t>
            </a:r>
            <a:r>
              <a:rPr lang="en-GB" dirty="0">
                <a:latin typeface="Arial" panose="020B0604020202020204" pitchFamily="34" charset="0"/>
                <a:cs typeface="Arial" panose="020B0604020202020204" pitchFamily="34" charset="0"/>
              </a:rPr>
              <a:t>. We refer to this hypothesis as an ‘‘</a:t>
            </a:r>
            <a:r>
              <a:rPr lang="en-GB" u="sng"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omnigenic</a:t>
            </a:r>
            <a:r>
              <a:rPr lang="en-GB" dirty="0">
                <a:latin typeface="Arial" panose="020B0604020202020204" pitchFamily="34" charset="0"/>
                <a:cs typeface="Arial" panose="020B0604020202020204" pitchFamily="34" charset="0"/>
              </a:rPr>
              <a:t>’’ model.”</a:t>
            </a:r>
            <a:endPar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b="0" i="0" dirty="0">
                <a:effectLst/>
                <a:latin typeface="Arial" panose="020B0604020202020204" pitchFamily="34" charset="0"/>
                <a:cs typeface="Arial" panose="020B0604020202020204" pitchFamily="34" charset="0"/>
              </a:rPr>
              <a:t>Direct </a:t>
            </a:r>
            <a:r>
              <a:rPr lang="en-GB"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citation</a:t>
            </a:r>
            <a:r>
              <a:rPr lang="en-GB" b="0" i="0" dirty="0">
                <a:effectLst/>
                <a:latin typeface="Arial" panose="020B0604020202020204" pitchFamily="34" charset="0"/>
                <a:cs typeface="Arial" panose="020B0604020202020204" pitchFamily="34" charset="0"/>
              </a:rPr>
              <a:t> from DOI: </a:t>
            </a:r>
            <a:r>
              <a:rPr lang="en-GB" b="0" i="0" u="none" strike="noStrike" dirty="0">
                <a:effectLst/>
                <a:latin typeface="Arial" panose="020B0604020202020204" pitchFamily="34" charset="0"/>
                <a:cs typeface="Arial" panose="020B0604020202020204" pitchFamily="34" charset="0"/>
              </a:rPr>
              <a:t>10.1016/j.cell.2017.05.038</a:t>
            </a:r>
            <a:endParaRPr lang="en-GB" dirty="0">
              <a:latin typeface="Arial" panose="020B0604020202020204" pitchFamily="34" charset="0"/>
              <a:cs typeface="Arial" panose="020B0604020202020204" pitchFamily="34" charset="0"/>
            </a:endParaRPr>
          </a:p>
        </p:txBody>
      </p:sp>
      <p:sp>
        <p:nvSpPr>
          <p:cNvPr id="5" name="Textfeld 3"/>
          <p:cNvSpPr txBox="1"/>
          <p:nvPr/>
        </p:nvSpPr>
        <p:spPr>
          <a:xfrm>
            <a:off x="3830460" y="4513913"/>
            <a:ext cx="5253064" cy="9746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They say (2017): “~ all places on DNA have some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(maybe small) influence on any quantitative trait”.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relevant loci is  ~~ </a:t>
            </a:r>
            <a:r>
              <a:rPr lang="en-GB" sz="3200" baseline="-3000" dirty="0">
                <a:latin typeface="Arial" panose="020B0604020202020204" pitchFamily="34" charset="0"/>
                <a:cs typeface="Arial" panose="020B0604020202020204" pitchFamily="34" charset="0"/>
              </a:rPr>
              <a:t>∞</a:t>
            </a:r>
          </a:p>
        </p:txBody>
      </p:sp>
      <p:sp>
        <p:nvSpPr>
          <p:cNvPr id="6" name="Textfeld 5"/>
          <p:cNvSpPr txBox="1"/>
          <p:nvPr/>
        </p:nvSpPr>
        <p:spPr>
          <a:xfrm>
            <a:off x="11404600" y="6310032"/>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7</a:t>
            </a:fld>
            <a:endParaRPr lang="en-GB" sz="2400" dirty="0">
              <a:latin typeface="Arial" panose="020B0604020202020204" pitchFamily="34" charset="0"/>
              <a:cs typeface="Arial" panose="020B0604020202020204" pitchFamily="34" charset="0"/>
            </a:endParaRPr>
          </a:p>
        </p:txBody>
      </p:sp>
      <p:sp>
        <p:nvSpPr>
          <p:cNvPr id="10" name="Textfeld 3"/>
          <p:cNvSpPr txBox="1"/>
          <p:nvPr/>
        </p:nvSpPr>
        <p:spPr>
          <a:xfrm>
            <a:off x="9165275" y="2903216"/>
            <a:ext cx="2975165"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a:r>
              <a:rPr lang="en-GB" dirty="0">
                <a:latin typeface="Arial" panose="020B0604020202020204" pitchFamily="34" charset="0"/>
                <a:cs typeface="Arial" panose="020B0604020202020204" pitchFamily="34" charset="0"/>
              </a:rPr>
              <a:t>You know: This does not mean that the number of DNA-bits (segments-of-chromosomes; chunks-of-genome) which go through meiosis unbroken are that numerous. </a:t>
            </a:r>
            <a:r>
              <a:rPr lang="en-GB">
                <a:latin typeface="Arial" panose="020B0604020202020204" pitchFamily="34" charset="0"/>
                <a:cs typeface="Arial" panose="020B0604020202020204" pitchFamily="34" charset="0"/>
              </a:rPr>
              <a:t>In maize, with 2n=2x=20, </a:t>
            </a:r>
            <a:r>
              <a:rPr lang="en-GB" dirty="0">
                <a:latin typeface="Arial" panose="020B0604020202020204" pitchFamily="34" charset="0"/>
                <a:cs typeface="Arial" panose="020B0604020202020204" pitchFamily="34" charset="0"/>
              </a:rPr>
              <a:t>this number is about N≈23 </a:t>
            </a:r>
            <a:r>
              <a:rPr lang="en-GB">
                <a:latin typeface="Arial" panose="020B0604020202020204" pitchFamily="34" charset="0"/>
                <a:cs typeface="Arial" panose="020B0604020202020204" pitchFamily="34" charset="0"/>
              </a:rPr>
              <a:t>(23, </a:t>
            </a:r>
            <a:r>
              <a:rPr lang="en-GB" dirty="0">
                <a:latin typeface="Arial" panose="020B0604020202020204" pitchFamily="34" charset="0"/>
                <a:cs typeface="Arial" panose="020B0604020202020204" pitchFamily="34" charset="0"/>
              </a:rPr>
              <a:t>not ∞)</a:t>
            </a:r>
          </a:p>
        </p:txBody>
      </p:sp>
      <p:sp>
        <p:nvSpPr>
          <p:cNvPr id="7" name="TextBox 6"/>
          <p:cNvSpPr txBox="1"/>
          <p:nvPr/>
        </p:nvSpPr>
        <p:spPr>
          <a:xfrm>
            <a:off x="72000" y="36576"/>
            <a:ext cx="1210386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Boyle, Li, Pritchard, </a:t>
            </a:r>
            <a:r>
              <a:rPr lang="en-GB" sz="2400" dirty="0">
                <a:latin typeface="Arial" panose="020B0604020202020204" pitchFamily="34" charset="0"/>
                <a:cs typeface="Arial" panose="020B0604020202020204" pitchFamily="34" charset="0"/>
              </a:rPr>
              <a:t>2017. An Expanded view on complex traits. From polygenic to </a:t>
            </a:r>
            <a:r>
              <a:rPr lang="en-GB" sz="2400" dirty="0" err="1">
                <a:latin typeface="Arial" panose="020B0604020202020204" pitchFamily="34" charset="0"/>
                <a:cs typeface="Arial" panose="020B0604020202020204" pitchFamily="34" charset="0"/>
              </a:rPr>
              <a:t>omni</a:t>
            </a:r>
            <a:r>
              <a:rPr lang="en-GB" sz="2400" dirty="0">
                <a:latin typeface="Arial" panose="020B0604020202020204" pitchFamily="34" charset="0"/>
                <a:cs typeface="Arial" panose="020B0604020202020204" pitchFamily="34" charset="0"/>
              </a:rPr>
              <a:t>-genic. DX.DOI 10.1016/j.cell.2017.05.038</a:t>
            </a:r>
          </a:p>
        </p:txBody>
      </p:sp>
      <p:sp>
        <p:nvSpPr>
          <p:cNvPr id="8" name="TextBox 7"/>
          <p:cNvSpPr txBox="1"/>
          <p:nvPr/>
        </p:nvSpPr>
        <p:spPr>
          <a:xfrm>
            <a:off x="72000" y="5088013"/>
            <a:ext cx="99784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1014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a:grpSpLocks noChangeAspect="1"/>
          </p:cNvGrpSpPr>
          <p:nvPr/>
        </p:nvGrpSpPr>
        <p:grpSpPr>
          <a:xfrm>
            <a:off x="37666" y="556700"/>
            <a:ext cx="8324764" cy="4320000"/>
            <a:chOff x="3918481" y="938205"/>
            <a:chExt cx="9056437" cy="4699690"/>
          </a:xfrm>
        </p:grpSpPr>
        <p:sp>
          <p:nvSpPr>
            <p:cNvPr id="3" name="AutoShape 4"/>
            <p:cNvSpPr>
              <a:spLocks noChangeAspect="1" noChangeArrowheads="1" noTextEdit="1"/>
            </p:cNvSpPr>
            <p:nvPr/>
          </p:nvSpPr>
          <p:spPr bwMode="auto">
            <a:xfrm>
              <a:off x="3922713" y="938205"/>
              <a:ext cx="8061325" cy="4457700"/>
            </a:xfrm>
            <a:prstGeom prst="rect">
              <a:avLst/>
            </a:prstGeom>
            <a:noFill/>
            <a:ln w="9525">
              <a:noFill/>
              <a:miter lim="800000"/>
              <a:headEnd/>
              <a:tailEnd/>
            </a:ln>
          </p:spPr>
          <p:txBody>
            <a:bodyPr/>
            <a:lstStyle/>
            <a:p>
              <a:endParaRPr lang="de-DE"/>
            </a:p>
          </p:txBody>
        </p:sp>
        <p:pic>
          <p:nvPicPr>
            <p:cNvPr id="4" name="Picture 6" descr="10DM-Schein"/>
            <p:cNvPicPr>
              <a:picLocks noChangeAspect="1" noChangeArrowheads="1"/>
            </p:cNvPicPr>
            <p:nvPr/>
          </p:nvPicPr>
          <p:blipFill>
            <a:blip r:embed="rId2">
              <a:grayscl/>
            </a:blip>
            <a:srcRect/>
            <a:stretch>
              <a:fillRect/>
            </a:stretch>
          </p:blipFill>
          <p:spPr bwMode="auto">
            <a:xfrm>
              <a:off x="4913593" y="1180195"/>
              <a:ext cx="8061325" cy="4457700"/>
            </a:xfrm>
            <a:prstGeom prst="rect">
              <a:avLst/>
            </a:prstGeom>
            <a:noFill/>
            <a:ln w="12700">
              <a:solidFill>
                <a:srgbClr val="000000"/>
              </a:solidFill>
              <a:miter lim="800000"/>
              <a:headEnd/>
              <a:tailEnd/>
            </a:ln>
            <a:effectLst>
              <a:outerShdw blurRad="50800" dist="38100" dir="2700000" algn="tl" rotWithShape="0">
                <a:prstClr val="black">
                  <a:alpha val="40000"/>
                </a:prstClr>
              </a:outerShdw>
            </a:effectLst>
          </p:spPr>
        </p:pic>
        <p:grpSp>
          <p:nvGrpSpPr>
            <p:cNvPr id="13" name="Group 12"/>
            <p:cNvGrpSpPr/>
            <p:nvPr/>
          </p:nvGrpSpPr>
          <p:grpSpPr>
            <a:xfrm>
              <a:off x="3918481" y="982655"/>
              <a:ext cx="5183130" cy="3141227"/>
              <a:chOff x="3884614" y="258763"/>
              <a:chExt cx="4346832" cy="2767200"/>
            </a:xfrm>
          </p:grpSpPr>
          <p:sp>
            <p:nvSpPr>
              <p:cNvPr id="5" name="Line 8"/>
              <p:cNvSpPr>
                <a:spLocks noChangeShapeType="1"/>
              </p:cNvSpPr>
              <p:nvPr/>
            </p:nvSpPr>
            <p:spPr bwMode="auto">
              <a:xfrm>
                <a:off x="6927038" y="2696551"/>
                <a:ext cx="1293706" cy="306885"/>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6" name="Line 9"/>
              <p:cNvSpPr>
                <a:spLocks noChangeShapeType="1"/>
              </p:cNvSpPr>
              <p:nvPr/>
            </p:nvSpPr>
            <p:spPr bwMode="auto">
              <a:xfrm>
                <a:off x="6961717" y="258763"/>
                <a:ext cx="1254290" cy="1381613"/>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7" name="Line 10"/>
              <p:cNvSpPr>
                <a:spLocks noChangeShapeType="1"/>
              </p:cNvSpPr>
              <p:nvPr/>
            </p:nvSpPr>
            <p:spPr bwMode="auto">
              <a:xfrm>
                <a:off x="3884614" y="2696551"/>
                <a:ext cx="2571220" cy="329412"/>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9" name="Rechteck 1"/>
              <p:cNvSpPr/>
              <p:nvPr/>
            </p:nvSpPr>
            <p:spPr>
              <a:xfrm>
                <a:off x="6413695" y="1604629"/>
                <a:ext cx="1817751" cy="1421334"/>
              </a:xfrm>
              <a:prstGeom prst="rect">
                <a:avLst/>
              </a:prstGeom>
              <a:noFill/>
              <a:ln w="285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4"/>
              <p:cNvGrpSpPr>
                <a:grpSpLocks noChangeAspect="1"/>
              </p:cNvGrpSpPr>
              <p:nvPr/>
            </p:nvGrpSpPr>
            <p:grpSpPr bwMode="auto">
              <a:xfrm>
                <a:off x="3929063" y="258763"/>
                <a:ext cx="2988204" cy="2426389"/>
                <a:chOff x="2475" y="163"/>
                <a:chExt cx="1835" cy="1490"/>
              </a:xfrm>
              <a:effectLst>
                <a:outerShdw blurRad="50800" dist="38100" dir="2700000" algn="tl" rotWithShape="0">
                  <a:prstClr val="black">
                    <a:alpha val="40000"/>
                  </a:prstClr>
                </a:outerShdw>
              </a:effectLst>
            </p:grpSpPr>
            <p:sp>
              <p:nvSpPr>
                <p:cNvPr id="12" name="AutoShape 3"/>
                <p:cNvSpPr>
                  <a:spLocks noChangeAspect="1" noChangeArrowheads="1" noTextEdit="1"/>
                </p:cNvSpPr>
                <p:nvPr/>
              </p:nvSpPr>
              <p:spPr bwMode="auto">
                <a:xfrm>
                  <a:off x="2475" y="163"/>
                  <a:ext cx="1835" cy="1490"/>
                </a:xfrm>
                <a:prstGeom prst="rect">
                  <a:avLst/>
                </a:prstGeom>
                <a:noFill/>
                <a:ln w="28575" cap="flat" cmpd="sng" algn="ctr">
                  <a:solidFill>
                    <a:schemeClr val="tx1">
                      <a:lumMod val="50000"/>
                      <a:lumOff val="50000"/>
                    </a:schemeClr>
                  </a:solidFill>
                  <a:prstDash val="solid"/>
                  <a:miter lim="800000"/>
                  <a:headEnd type="none" w="med" len="med"/>
                  <a:tailEnd type="none" w="med" len="med"/>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 y="163"/>
                  <a:ext cx="1841" cy="149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grpSp>
      <p:sp>
        <p:nvSpPr>
          <p:cNvPr id="15" name="TextBox 14"/>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Quantitative traits are oftentimes more or less ‘normally’ distributed</a:t>
            </a:r>
          </a:p>
        </p:txBody>
      </p:sp>
      <p:sp>
        <p:nvSpPr>
          <p:cNvPr id="8" name="Rectangle 11"/>
          <p:cNvSpPr>
            <a:spLocks noChangeArrowheads="1"/>
          </p:cNvSpPr>
          <p:nvPr/>
        </p:nvSpPr>
        <p:spPr bwMode="auto">
          <a:xfrm>
            <a:off x="111635" y="5013953"/>
            <a:ext cx="8256851" cy="1631216"/>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nchor="ctr">
            <a:spAutoFit/>
          </a:bodyPr>
          <a:lstStyle/>
          <a:p>
            <a:r>
              <a:rPr lang="en-GB" altLang="de-DE" sz="2000" dirty="0">
                <a:latin typeface="Arial" charset="0"/>
                <a:ea typeface="Arial Unicode MS" pitchFamily="34" charset="-128"/>
                <a:cs typeface="Arial Unicode MS" pitchFamily="34" charset="-128"/>
              </a:rPr>
              <a:t>Ten “Deutsche Mark“ (former German </a:t>
            </a:r>
            <a:r>
              <a:rPr lang="en-GB" altLang="de-DE" sz="2000">
                <a:latin typeface="Arial" charset="0"/>
                <a:ea typeface="Arial Unicode MS" pitchFamily="34" charset="-128"/>
                <a:cs typeface="Arial Unicode MS" pitchFamily="34" charset="-128"/>
              </a:rPr>
              <a:t>bank note, DM), </a:t>
            </a:r>
            <a:r>
              <a:rPr lang="en-GB" altLang="de-DE" sz="2000" dirty="0">
                <a:latin typeface="Arial" charset="0"/>
                <a:ea typeface="Arial Unicode MS" pitchFamily="34" charset="-128"/>
                <a:cs typeface="Arial Unicode MS" pitchFamily="34" charset="-128"/>
              </a:rPr>
              <a:t>showing Carl F. </a:t>
            </a:r>
            <a:r>
              <a:rPr lang="en-GB" altLang="de-DE" sz="2000" dirty="0">
                <a:effectLst>
                  <a:outerShdw blurRad="38100" dist="38100" dir="2700000" algn="tl">
                    <a:srgbClr val="000000">
                      <a:alpha val="43137"/>
                    </a:srgbClr>
                  </a:outerShdw>
                </a:effectLst>
                <a:latin typeface="Arial" charset="0"/>
                <a:ea typeface="Arial Unicode MS" pitchFamily="34" charset="-128"/>
                <a:cs typeface="Arial Unicode MS" pitchFamily="34" charset="-128"/>
              </a:rPr>
              <a:t>Gauss</a:t>
            </a:r>
            <a:r>
              <a:rPr lang="en-GB" altLang="de-DE" sz="2000" dirty="0">
                <a:latin typeface="Arial" charset="0"/>
                <a:ea typeface="Arial Unicode MS" pitchFamily="34" charset="-128"/>
                <a:cs typeface="Arial Unicode MS" pitchFamily="34" charset="-128"/>
              </a:rPr>
              <a:t> (1777 – </a:t>
            </a:r>
            <a:r>
              <a:rPr lang="en-GB" altLang="de-DE" sz="2000">
                <a:latin typeface="Arial" charset="0"/>
                <a:ea typeface="Arial Unicode MS" pitchFamily="34" charset="-128"/>
                <a:cs typeface="Arial Unicode MS" pitchFamily="34" charset="-128"/>
              </a:rPr>
              <a:t>1855), </a:t>
            </a:r>
            <a:r>
              <a:rPr lang="en-GB" altLang="de-DE" sz="2000" dirty="0">
                <a:latin typeface="Arial" charset="0"/>
                <a:ea typeface="Arial Unicode MS" pitchFamily="34" charset="-128"/>
                <a:cs typeface="Arial Unicode MS" pitchFamily="34" charset="-128"/>
              </a:rPr>
              <a:t>who worked and taught at </a:t>
            </a:r>
            <a:r>
              <a:rPr lang="en-GB" altLang="de-DE" sz="2000" dirty="0">
                <a:solidFill>
                  <a:srgbClr val="0000FF"/>
                </a:solidFill>
                <a:latin typeface="Arial" charset="0"/>
                <a:ea typeface="Arial Unicode MS" pitchFamily="34" charset="-128"/>
                <a:cs typeface="Arial Unicode MS" pitchFamily="34" charset="-128"/>
              </a:rPr>
              <a:t>Göttingen</a:t>
            </a:r>
            <a:r>
              <a:rPr lang="en-GB" altLang="de-DE" sz="2000" dirty="0">
                <a:latin typeface="Arial" charset="0"/>
                <a:ea typeface="Arial Unicode MS" pitchFamily="34" charset="-128"/>
                <a:cs typeface="Arial Unicode MS" pitchFamily="34" charset="-128"/>
              </a:rPr>
              <a:t>; see shape and equation of the </a:t>
            </a:r>
            <a:r>
              <a:rPr lang="en-GB" altLang="de-DE" sz="2000" dirty="0">
                <a:solidFill>
                  <a:srgbClr val="0000FF"/>
                </a:solidFill>
                <a:latin typeface="Arial" charset="0"/>
                <a:ea typeface="Arial Unicode MS" pitchFamily="34" charset="-128"/>
                <a:cs typeface="Arial Unicode MS" pitchFamily="34" charset="-128"/>
              </a:rPr>
              <a:t>Normal Distribution</a:t>
            </a:r>
            <a:r>
              <a:rPr lang="en-GB" altLang="de-DE" sz="2000" dirty="0">
                <a:latin typeface="Arial" charset="0"/>
                <a:ea typeface="Arial Unicode MS" pitchFamily="34" charset="-128"/>
                <a:cs typeface="Arial Unicode MS" pitchFamily="34" charset="-128"/>
              </a:rPr>
              <a:t>. The </a:t>
            </a:r>
            <a:r>
              <a:rPr lang="en-GB" altLang="de-DE" sz="2000" dirty="0">
                <a:solidFill>
                  <a:srgbClr val="0000FF"/>
                </a:solidFill>
                <a:latin typeface="Arial" charset="0"/>
                <a:ea typeface="Arial Unicode MS" pitchFamily="34" charset="-128"/>
                <a:cs typeface="Arial Unicode MS" pitchFamily="34" charset="-128"/>
              </a:rPr>
              <a:t>Normal Distribution </a:t>
            </a:r>
            <a:r>
              <a:rPr lang="en-GB" altLang="de-DE" sz="2000" dirty="0">
                <a:latin typeface="Arial" charset="0"/>
                <a:ea typeface="Arial Unicode MS" pitchFamily="34" charset="-128"/>
                <a:cs typeface="Arial Unicode MS" pitchFamily="34" charset="-128"/>
              </a:rPr>
              <a:t>was discovered by him as one of his major contributions to Mathematics and to Science in general. </a:t>
            </a:r>
            <a:endParaRPr lang="en-GB" altLang="de-DE" sz="2000" dirty="0">
              <a:ea typeface="Arial Unicode MS" pitchFamily="34" charset="-128"/>
              <a:cs typeface="Arial Unicode MS" pitchFamily="34" charset="-128"/>
            </a:endParaRPr>
          </a:p>
        </p:txBody>
      </p:sp>
      <p:sp>
        <p:nvSpPr>
          <p:cNvPr id="16" name="TextBox 15"/>
          <p:cNvSpPr txBox="1"/>
          <p:nvPr/>
        </p:nvSpPr>
        <p:spPr>
          <a:xfrm>
            <a:off x="8400440" y="731417"/>
            <a:ext cx="3741096"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Central Limit Theorem</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If many independent random variables are summed, their sum tends towards the normal </a:t>
            </a:r>
            <a:r>
              <a:rPr lang="en-GB" dirty="0" err="1">
                <a:latin typeface="Arial" panose="020B0604020202020204" pitchFamily="34" charset="0"/>
                <a:cs typeface="Arial" panose="020B0604020202020204" pitchFamily="34" charset="0"/>
              </a:rPr>
              <a:t>distri-bution</a:t>
            </a:r>
            <a:r>
              <a:rPr lang="en-GB" dirty="0">
                <a:latin typeface="Arial" panose="020B0604020202020204" pitchFamily="34" charset="0"/>
                <a:cs typeface="Arial" panose="020B0604020202020204" pitchFamily="34" charset="0"/>
              </a:rPr>
              <a:t>. Even if e.g. body height is not really the ‘sum’ of variables, it is the consequence of a high </a:t>
            </a:r>
            <a:r>
              <a:rPr lang="en-GB" dirty="0" err="1">
                <a:latin typeface="Arial" panose="020B0604020202020204" pitchFamily="34" charset="0"/>
                <a:cs typeface="Arial" panose="020B0604020202020204" pitchFamily="34" charset="0"/>
              </a:rPr>
              <a:t>num-ber</a:t>
            </a:r>
            <a:r>
              <a:rPr lang="en-GB" dirty="0">
                <a:latin typeface="Arial" panose="020B0604020202020204" pitchFamily="34" charset="0"/>
                <a:cs typeface="Arial" panose="020B0604020202020204" pitchFamily="34" charset="0"/>
              </a:rPr>
              <a:t> of jointly impacting factors, genes, metabolic steps, environ-mental factors such as food supply; &amp; myriads of interactions. Body height is often rather normal distributed. </a:t>
            </a:r>
          </a:p>
          <a:p>
            <a:r>
              <a:rPr lang="en-GB" dirty="0">
                <a:solidFill>
                  <a:schemeClr val="tx1">
                    <a:lumMod val="50000"/>
                    <a:lumOff val="50000"/>
                  </a:schemeClr>
                </a:solidFill>
                <a:latin typeface="Arial" panose="020B0604020202020204" pitchFamily="34" charset="0"/>
                <a:cs typeface="Arial" panose="020B0604020202020204" pitchFamily="34" charset="0"/>
              </a:rPr>
              <a:t>Body height is a </a:t>
            </a:r>
            <a:r>
              <a:rPr lang="en-GB" dirty="0">
                <a:solidFill>
                  <a:srgbClr val="0000FF"/>
                </a:solidFill>
                <a:latin typeface="Arial" panose="020B0604020202020204" pitchFamily="34" charset="0"/>
                <a:cs typeface="Arial" panose="020B0604020202020204" pitchFamily="34" charset="0"/>
              </a:rPr>
              <a:t>quantitative trait</a:t>
            </a:r>
            <a:r>
              <a:rPr lang="en-GB" dirty="0">
                <a:solidFill>
                  <a:schemeClr val="tx1">
                    <a:lumMod val="50000"/>
                    <a:lumOff val="50000"/>
                  </a:schemeClr>
                </a:solidFill>
                <a:latin typeface="Arial" panose="020B0604020202020204" pitchFamily="34" charset="0"/>
                <a:cs typeface="Arial" panose="020B0604020202020204" pitchFamily="34" charset="0"/>
              </a:rPr>
              <a:t>. </a:t>
            </a:r>
          </a:p>
          <a:p>
            <a:endParaRPr lang="de-DE"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Number of kids per family is a quantitative trait, too; but not normally distributed. Less than zero kids is not possible, and the distribution is often skewed to-wards small numbers such as 2.</a:t>
            </a:r>
          </a:p>
        </p:txBody>
      </p:sp>
      <p:sp>
        <p:nvSpPr>
          <p:cNvPr id="18" name="Textfeld 5"/>
          <p:cNvSpPr txBox="1"/>
          <p:nvPr/>
        </p:nvSpPr>
        <p:spPr>
          <a:xfrm>
            <a:off x="11405696" y="366726"/>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20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685D265-9883-419A-921C-203482C22D37}"/>
              </a:ext>
            </a:extLst>
          </p:cNvPr>
          <p:cNvGrpSpPr/>
          <p:nvPr/>
        </p:nvGrpSpPr>
        <p:grpSpPr>
          <a:xfrm>
            <a:off x="41556" y="556700"/>
            <a:ext cx="8320874" cy="4320000"/>
            <a:chOff x="41556" y="556700"/>
            <a:chExt cx="8320874" cy="4320000"/>
          </a:xfrm>
        </p:grpSpPr>
        <p:sp>
          <p:nvSpPr>
            <p:cNvPr id="3" name="AutoShape 4"/>
            <p:cNvSpPr>
              <a:spLocks noChangeAspect="1" noChangeArrowheads="1" noTextEdit="1"/>
            </p:cNvSpPr>
            <p:nvPr/>
          </p:nvSpPr>
          <p:spPr bwMode="auto">
            <a:xfrm>
              <a:off x="41556" y="556700"/>
              <a:ext cx="7410047" cy="4097560"/>
            </a:xfrm>
            <a:prstGeom prst="rect">
              <a:avLst/>
            </a:prstGeom>
            <a:noFill/>
            <a:ln w="9525">
              <a:noFill/>
              <a:miter lim="800000"/>
              <a:headEnd/>
              <a:tailEnd/>
            </a:ln>
          </p:spPr>
          <p:txBody>
            <a:bodyPr/>
            <a:lstStyle/>
            <a:p>
              <a:endParaRPr lang="de-DE"/>
            </a:p>
          </p:txBody>
        </p:sp>
        <p:pic>
          <p:nvPicPr>
            <p:cNvPr id="4" name="Picture 6" descr="10DM-Schein"/>
            <p:cNvPicPr>
              <a:picLocks noChangeAspect="1" noChangeArrowheads="1"/>
            </p:cNvPicPr>
            <p:nvPr/>
          </p:nvPicPr>
          <p:blipFill>
            <a:blip r:embed="rId2">
              <a:grayscl/>
            </a:blip>
            <a:srcRect/>
            <a:stretch>
              <a:fillRect/>
            </a:stretch>
          </p:blipFill>
          <p:spPr bwMode="auto">
            <a:xfrm>
              <a:off x="952383" y="779140"/>
              <a:ext cx="7410047" cy="4097560"/>
            </a:xfrm>
            <a:prstGeom prst="rect">
              <a:avLst/>
            </a:prstGeom>
            <a:noFill/>
            <a:ln w="12700">
              <a:solidFill>
                <a:srgbClr val="000000"/>
              </a:solidFill>
              <a:miter lim="800000"/>
              <a:headEnd/>
              <a:tailEnd/>
            </a:ln>
            <a:effectLst>
              <a:outerShdw blurRad="50800" dist="38100" dir="2700000" algn="tl" rotWithShape="0">
                <a:prstClr val="black">
                  <a:alpha val="40000"/>
                </a:prstClr>
              </a:outerShdw>
            </a:effectLst>
          </p:spPr>
        </p:pic>
      </p:grpSp>
      <p:grpSp>
        <p:nvGrpSpPr>
          <p:cNvPr id="2" name="Group 1">
            <a:extLst>
              <a:ext uri="{FF2B5EF4-FFF2-40B4-BE49-F238E27FC236}">
                <a16:creationId xmlns:a16="http://schemas.microsoft.com/office/drawing/2014/main" id="{FA59C812-50E7-4FC8-A34E-67580A9F61EC}"/>
              </a:ext>
            </a:extLst>
          </p:cNvPr>
          <p:cNvGrpSpPr/>
          <p:nvPr/>
        </p:nvGrpSpPr>
        <p:grpSpPr>
          <a:xfrm>
            <a:off x="37666" y="597559"/>
            <a:ext cx="4764383" cy="2887446"/>
            <a:chOff x="37666" y="597559"/>
            <a:chExt cx="4764383" cy="2887446"/>
          </a:xfrm>
        </p:grpSpPr>
        <p:sp>
          <p:nvSpPr>
            <p:cNvPr id="5" name="Line 8"/>
            <p:cNvSpPr>
              <a:spLocks noChangeShapeType="1"/>
            </p:cNvSpPr>
            <p:nvPr/>
          </p:nvSpPr>
          <p:spPr bwMode="auto">
            <a:xfrm>
              <a:off x="3372341" y="3141279"/>
              <a:ext cx="1417978" cy="320220"/>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6" name="Line 9"/>
            <p:cNvSpPr>
              <a:spLocks noChangeShapeType="1"/>
            </p:cNvSpPr>
            <p:nvPr/>
          </p:nvSpPr>
          <p:spPr bwMode="auto">
            <a:xfrm>
              <a:off x="3410351" y="597559"/>
              <a:ext cx="1374775" cy="1441650"/>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7" name="Line 10"/>
            <p:cNvSpPr>
              <a:spLocks noChangeShapeType="1"/>
            </p:cNvSpPr>
            <p:nvPr/>
          </p:nvSpPr>
          <p:spPr bwMode="auto">
            <a:xfrm>
              <a:off x="37666" y="3141279"/>
              <a:ext cx="2818208" cy="343726"/>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p:spPr>
          <p:txBody>
            <a:bodyPr/>
            <a:lstStyle/>
            <a:p>
              <a:endParaRPr lang="de-DE"/>
            </a:p>
          </p:txBody>
        </p:sp>
        <p:sp>
          <p:nvSpPr>
            <p:cNvPr id="9" name="Rechteck 1"/>
            <p:cNvSpPr/>
            <p:nvPr/>
          </p:nvSpPr>
          <p:spPr>
            <a:xfrm>
              <a:off x="2809687" y="2001908"/>
              <a:ext cx="1992362" cy="1483097"/>
            </a:xfrm>
            <a:prstGeom prst="rect">
              <a:avLst/>
            </a:prstGeom>
            <a:noFill/>
            <a:ln w="285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4"/>
            <p:cNvGrpSpPr>
              <a:grpSpLocks noChangeAspect="1"/>
            </p:cNvGrpSpPr>
            <p:nvPr/>
          </p:nvGrpSpPr>
          <p:grpSpPr bwMode="auto">
            <a:xfrm>
              <a:off x="86385" y="597559"/>
              <a:ext cx="3275247" cy="2531825"/>
              <a:chOff x="2475" y="163"/>
              <a:chExt cx="1835" cy="1490"/>
            </a:xfrm>
            <a:effectLst>
              <a:outerShdw blurRad="50800" dist="38100" dir="2700000" algn="tl" rotWithShape="0">
                <a:prstClr val="black">
                  <a:alpha val="40000"/>
                </a:prstClr>
              </a:outerShdw>
            </a:effectLst>
          </p:grpSpPr>
          <p:sp>
            <p:nvSpPr>
              <p:cNvPr id="12" name="AutoShape 3"/>
              <p:cNvSpPr>
                <a:spLocks noChangeAspect="1" noChangeArrowheads="1" noTextEdit="1"/>
              </p:cNvSpPr>
              <p:nvPr/>
            </p:nvSpPr>
            <p:spPr bwMode="auto">
              <a:xfrm>
                <a:off x="2475" y="163"/>
                <a:ext cx="1835" cy="1490"/>
              </a:xfrm>
              <a:prstGeom prst="rect">
                <a:avLst/>
              </a:prstGeom>
              <a:noFill/>
              <a:ln w="28575" cap="flat" cmpd="sng" algn="ctr">
                <a:solidFill>
                  <a:schemeClr val="tx1">
                    <a:lumMod val="50000"/>
                    <a:lumOff val="50000"/>
                  </a:schemeClr>
                </a:solidFill>
                <a:prstDash val="solid"/>
                <a:miter lim="800000"/>
                <a:headEnd type="none" w="med" len="med"/>
                <a:tailEnd type="none" w="med" len="med"/>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 y="163"/>
                <a:ext cx="1841" cy="149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sp>
        <p:nvSpPr>
          <p:cNvPr id="15" name="TextBox 14"/>
          <p:cNvSpPr txBox="1"/>
          <p:nvPr/>
        </p:nvSpPr>
        <p:spPr>
          <a:xfrm>
            <a:off x="37667" y="25402"/>
            <a:ext cx="121038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Quantitative traits are oftentimes more or less ‘normally’ distributed</a:t>
            </a:r>
          </a:p>
        </p:txBody>
      </p:sp>
      <p:sp>
        <p:nvSpPr>
          <p:cNvPr id="8" name="Rectangle 11"/>
          <p:cNvSpPr>
            <a:spLocks noChangeArrowheads="1"/>
          </p:cNvSpPr>
          <p:nvPr/>
        </p:nvSpPr>
        <p:spPr bwMode="auto">
          <a:xfrm>
            <a:off x="111635" y="5013953"/>
            <a:ext cx="8256851" cy="1631216"/>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nchor="ctr">
            <a:spAutoFit/>
          </a:bodyPr>
          <a:lstStyle/>
          <a:p>
            <a:r>
              <a:rPr lang="en-GB" altLang="de-DE" sz="2000" dirty="0">
                <a:latin typeface="Arial" charset="0"/>
                <a:ea typeface="Arial Unicode MS" pitchFamily="34" charset="-128"/>
                <a:cs typeface="Arial Unicode MS" pitchFamily="34" charset="-128"/>
              </a:rPr>
              <a:t>Ten “Deutsche Mark“ (former German </a:t>
            </a:r>
            <a:r>
              <a:rPr lang="en-GB" altLang="de-DE" sz="2000">
                <a:latin typeface="Arial" charset="0"/>
                <a:ea typeface="Arial Unicode MS" pitchFamily="34" charset="-128"/>
                <a:cs typeface="Arial Unicode MS" pitchFamily="34" charset="-128"/>
              </a:rPr>
              <a:t>bank note, DM), </a:t>
            </a:r>
            <a:r>
              <a:rPr lang="en-GB" altLang="de-DE" sz="2000" dirty="0">
                <a:latin typeface="Arial" charset="0"/>
                <a:ea typeface="Arial Unicode MS" pitchFamily="34" charset="-128"/>
                <a:cs typeface="Arial Unicode MS" pitchFamily="34" charset="-128"/>
              </a:rPr>
              <a:t>showing Carl F. </a:t>
            </a:r>
            <a:r>
              <a:rPr lang="en-GB" altLang="de-DE" sz="2000" dirty="0">
                <a:effectLst>
                  <a:outerShdw blurRad="38100" dist="38100" dir="2700000" algn="tl">
                    <a:srgbClr val="000000">
                      <a:alpha val="43137"/>
                    </a:srgbClr>
                  </a:outerShdw>
                </a:effectLst>
                <a:latin typeface="Arial" charset="0"/>
                <a:ea typeface="Arial Unicode MS" pitchFamily="34" charset="-128"/>
                <a:cs typeface="Arial Unicode MS" pitchFamily="34" charset="-128"/>
              </a:rPr>
              <a:t>Gauss</a:t>
            </a:r>
            <a:r>
              <a:rPr lang="en-GB" altLang="de-DE" sz="2000" dirty="0">
                <a:latin typeface="Arial" charset="0"/>
                <a:ea typeface="Arial Unicode MS" pitchFamily="34" charset="-128"/>
                <a:cs typeface="Arial Unicode MS" pitchFamily="34" charset="-128"/>
              </a:rPr>
              <a:t> (1777 – </a:t>
            </a:r>
            <a:r>
              <a:rPr lang="en-GB" altLang="de-DE" sz="2000">
                <a:latin typeface="Arial" charset="0"/>
                <a:ea typeface="Arial Unicode MS" pitchFamily="34" charset="-128"/>
                <a:cs typeface="Arial Unicode MS" pitchFamily="34" charset="-128"/>
              </a:rPr>
              <a:t>1855), </a:t>
            </a:r>
            <a:r>
              <a:rPr lang="en-GB" altLang="de-DE" sz="2000" dirty="0">
                <a:latin typeface="Arial" charset="0"/>
                <a:ea typeface="Arial Unicode MS" pitchFamily="34" charset="-128"/>
                <a:cs typeface="Arial Unicode MS" pitchFamily="34" charset="-128"/>
              </a:rPr>
              <a:t>who worked and taught at </a:t>
            </a:r>
            <a:r>
              <a:rPr lang="en-GB" altLang="de-DE" sz="2000" dirty="0">
                <a:solidFill>
                  <a:srgbClr val="0000FF"/>
                </a:solidFill>
                <a:latin typeface="Arial" charset="0"/>
                <a:ea typeface="Arial Unicode MS" pitchFamily="34" charset="-128"/>
                <a:cs typeface="Arial Unicode MS" pitchFamily="34" charset="-128"/>
              </a:rPr>
              <a:t>Göttingen</a:t>
            </a:r>
            <a:r>
              <a:rPr lang="en-GB" altLang="de-DE" sz="2000" dirty="0">
                <a:latin typeface="Arial" charset="0"/>
                <a:ea typeface="Arial Unicode MS" pitchFamily="34" charset="-128"/>
                <a:cs typeface="Arial Unicode MS" pitchFamily="34" charset="-128"/>
              </a:rPr>
              <a:t>; see shape and equation of the </a:t>
            </a:r>
            <a:r>
              <a:rPr lang="en-GB" altLang="de-DE" sz="2000" dirty="0">
                <a:solidFill>
                  <a:srgbClr val="0000FF"/>
                </a:solidFill>
                <a:latin typeface="Arial" charset="0"/>
                <a:ea typeface="Arial Unicode MS" pitchFamily="34" charset="-128"/>
                <a:cs typeface="Arial Unicode MS" pitchFamily="34" charset="-128"/>
              </a:rPr>
              <a:t>Normal Distribution</a:t>
            </a:r>
            <a:r>
              <a:rPr lang="en-GB" altLang="de-DE" sz="2000" dirty="0">
                <a:latin typeface="Arial" charset="0"/>
                <a:ea typeface="Arial Unicode MS" pitchFamily="34" charset="-128"/>
                <a:cs typeface="Arial Unicode MS" pitchFamily="34" charset="-128"/>
              </a:rPr>
              <a:t>. The </a:t>
            </a:r>
            <a:r>
              <a:rPr lang="en-GB" altLang="de-DE" sz="2000" dirty="0">
                <a:solidFill>
                  <a:srgbClr val="0000FF"/>
                </a:solidFill>
                <a:latin typeface="Arial" charset="0"/>
                <a:ea typeface="Arial Unicode MS" pitchFamily="34" charset="-128"/>
                <a:cs typeface="Arial Unicode MS" pitchFamily="34" charset="-128"/>
              </a:rPr>
              <a:t>Normal Distribution </a:t>
            </a:r>
            <a:r>
              <a:rPr lang="en-GB" altLang="de-DE" sz="2000" dirty="0">
                <a:latin typeface="Arial" charset="0"/>
                <a:ea typeface="Arial Unicode MS" pitchFamily="34" charset="-128"/>
                <a:cs typeface="Arial Unicode MS" pitchFamily="34" charset="-128"/>
              </a:rPr>
              <a:t>was discovered by him as one of his major contributions to Mathematics and to Science in general. </a:t>
            </a:r>
            <a:endParaRPr lang="en-GB" altLang="de-DE" sz="2000" dirty="0">
              <a:ea typeface="Arial Unicode MS" pitchFamily="34" charset="-128"/>
              <a:cs typeface="Arial Unicode MS" pitchFamily="34" charset="-128"/>
            </a:endParaRPr>
          </a:p>
        </p:txBody>
      </p:sp>
      <p:sp>
        <p:nvSpPr>
          <p:cNvPr id="16" name="TextBox 15"/>
          <p:cNvSpPr txBox="1"/>
          <p:nvPr/>
        </p:nvSpPr>
        <p:spPr>
          <a:xfrm>
            <a:off x="8400440" y="731417"/>
            <a:ext cx="3741096"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Central Limit Theorem</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Be aware that it is not the data of a single experiment that is or be-comes normally distributed. The normal distribution arises after repeating an experiment many times, taking each experiment‘s outcome as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one</a:t>
            </a:r>
            <a:r>
              <a:rPr lang="en-GB" dirty="0">
                <a:solidFill>
                  <a:schemeClr val="tx1">
                    <a:lumMod val="50000"/>
                    <a:lumOff val="50000"/>
                  </a:schemeClr>
                </a:solidFill>
                <a:latin typeface="Arial" panose="020B0604020202020204" pitchFamily="34" charset="0"/>
                <a:cs typeface="Arial" panose="020B0604020202020204" pitchFamily="34" charset="0"/>
              </a:rPr>
              <a:t> results, and after looking on the distribution of these many results. </a:t>
            </a:r>
          </a:p>
          <a:p>
            <a:r>
              <a:rPr lang="en-GB" dirty="0">
                <a:solidFill>
                  <a:schemeClr val="tx1">
                    <a:lumMod val="50000"/>
                    <a:lumOff val="50000"/>
                  </a:schemeClr>
                </a:solidFill>
                <a:latin typeface="Arial" panose="020B0604020202020204" pitchFamily="34" charset="0"/>
                <a:cs typeface="Arial" panose="020B0604020202020204" pitchFamily="34" charset="0"/>
              </a:rPr>
              <a:t>A potato clone‘s starch content assessed in one experiment does not show a ‚normal‘ feature. Yet, the starch content of one or of several potato clones, if assessed across many experiments, will show variation between the clones’ and the experiments’ outcome, and this varied data then will tend to be normally distributed.</a:t>
            </a:r>
          </a:p>
        </p:txBody>
      </p:sp>
      <p:sp>
        <p:nvSpPr>
          <p:cNvPr id="18" name="Textfeld 5"/>
          <p:cNvSpPr txBox="1"/>
          <p:nvPr/>
        </p:nvSpPr>
        <p:spPr>
          <a:xfrm>
            <a:off x="11396133" y="6365558"/>
            <a:ext cx="7358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989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4497</Words>
  <Application>Microsoft Office PowerPoint</Application>
  <PresentationFormat>Widescreen</PresentationFormat>
  <Paragraphs>363</Paragraphs>
  <Slides>25</Slides>
  <Notes>0</Notes>
  <HiddenSlides>0</HiddenSlides>
  <MMClips>0</MMClips>
  <ScaleCrop>false</ScaleCrop>
  <HeadingPairs>
    <vt:vector size="10" baseType="variant">
      <vt:variant>
        <vt:lpstr>Fonts Used</vt:lpstr>
      </vt:variant>
      <vt:variant>
        <vt:i4>6</vt:i4>
      </vt:variant>
      <vt:variant>
        <vt:lpstr>Theme</vt:lpstr>
      </vt:variant>
      <vt:variant>
        <vt:i4>1</vt:i4>
      </vt:variant>
      <vt:variant>
        <vt:lpstr>Links</vt:lpstr>
      </vt:variant>
      <vt:variant>
        <vt:i4>7</vt:i4>
      </vt:variant>
      <vt:variant>
        <vt:lpstr>Embedded OLE Servers</vt:lpstr>
      </vt:variant>
      <vt:variant>
        <vt:i4>1</vt:i4>
      </vt:variant>
      <vt:variant>
        <vt:lpstr>Slide Titles</vt:lpstr>
      </vt:variant>
      <vt:variant>
        <vt:i4>25</vt:i4>
      </vt:variant>
    </vt:vector>
  </HeadingPairs>
  <TitlesOfParts>
    <vt:vector size="40" baseType="lpstr">
      <vt:lpstr>Arial</vt:lpstr>
      <vt:lpstr>Calibri</vt:lpstr>
      <vt:lpstr>Calibri Light</vt:lpstr>
      <vt:lpstr>Cambria Math</vt:lpstr>
      <vt:lpstr>Monotype Corsiva</vt:lpstr>
      <vt:lpstr>Times New Roman</vt:lpstr>
      <vt:lpstr>Office Theme</vt:lpstr>
      <vt:lpstr>file:///C:\Göttingen\W.Link\Daten%20(D)\pdf-Dateien\Für%20Lehre\ab%20Februar%202022\ab%20Oktober%202022%20QuantGenetik\Continous%20variation%20of%20trait%20expression.docx</vt:lpstr>
      <vt:lpstr>file:///C:\Göttingen\W.Link\Daten%20(D)\pdf-Dateien\Für%20Lehre\ab%20Februar%202022\ab%20Oktober%202022%20QuantGenetik\Table%20P=G+E+GE-2.docx</vt:lpstr>
      <vt:lpstr>file:///C:\Göttingen\W.Link\Daten%20(D)\pdf-Dateien\Für%20Lehre\ab%20Februar%202022\ab%20Oktober%202022%20QuantGenetik\Table%20P=G+E+GE-2.docx</vt:lpstr>
      <vt:lpstr>file:///C:\Göttingen\W.Link\Daten%20(D)\pdf-Dateien\Für%20Lehre\ab%20Februar%202022\ab%20Oktober%202022%20QuantGenetik\Table%20P=G+E+GE-3.docx</vt:lpstr>
      <vt:lpstr>file:///C:\Göttingen\W.Link\Daten%20(D)\pdf-Dateien\Für%20Lehre\ab%20Februar%202022\ab%20Oktober%202022%20QuantGenetik\Table%20P=G+E+GE-2.docx</vt:lpstr>
      <vt:lpstr>file:///C:\Göttingen\W.Link\Daten%20(D)\pdf-Dateien\Für%20Lehre\ab%20Februar%202022\ab%20Oktober%202022%20QuantGenetik\Table%20P=G+E+GE-4.docx</vt:lpstr>
      <vt:lpstr>file:///C:\Göttingen\W.Link\Daten%20(D)\pdf-Dateien\Für%20Lehre\ab%20Februar%202022\Genot%20Frequ%20HWE%20S1%20DH%202%20loci.docx</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108</cp:revision>
  <dcterms:created xsi:type="dcterms:W3CDTF">2025-02-11T11:31:33Z</dcterms:created>
  <dcterms:modified xsi:type="dcterms:W3CDTF">2026-08-31T13:43:56Z</dcterms:modified>
</cp:coreProperties>
</file>